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5.xml.rels" ContentType="application/vnd.openxmlformats-package.relationships+xml"/>
  <Override PartName="/ppt/notesSlides/_rels/notesSlide6.xml.rels" ContentType="application/vnd.openxmlformats-package.relationships+xml"/>
  <Override PartName="/ppt/notesSlides/_rels/notesSlide7.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notesSlides/_rels/notesSlide13.xml.rels" ContentType="application/vnd.openxmlformats-package.relationships+xml"/>
  <Override PartName="/ppt/notesSlides/_rels/notesSlide14.xml.rels" ContentType="application/vnd.openxmlformats-package.relationships+xml"/>
  <Override PartName="/ppt/notesSlides/_rels/notesSlide15.xml.rels" ContentType="application/vnd.openxmlformats-package.relationships+xml"/>
  <Override PartName="/ppt/notesSlides/_rels/notesSlide16.xml.rels" ContentType="application/vnd.openxmlformats-package.relationships+xml"/>
  <Override PartName="/ppt/notesSlides/_rels/notesSlide17.xml.rels" ContentType="application/vnd.openxmlformats-package.relationships+xml"/>
  <Override PartName="/ppt/notesSlides/_rels/notesSlide18.xml.rels" ContentType="application/vnd.openxmlformats-package.relationships+xml"/>
  <Override PartName="/ppt/notesSlides/_rels/notesSlide19.xml.rels" ContentType="application/vnd.openxmlformats-package.relationships+xml"/>
  <Override PartName="/ppt/notesSlides/_rels/notesSlide20.xml.rels" ContentType="application/vnd.openxmlformats-package.relationships+xml"/>
  <Override PartName="/ppt/notesSlides/_rels/notesSlide21.xml.rels" ContentType="application/vnd.openxmlformats-package.relationships+xml"/>
  <Override PartName="/ppt/notesSlides/_rels/notesSlide22.xml.rels" ContentType="application/vnd.openxmlformats-package.relationships+xml"/>
  <Override PartName="/ppt/notesSlides/_rels/notesSlide23.xml.rels" ContentType="application/vnd.openxmlformats-package.relationships+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media/image1.png" ContentType="image/png"/>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sldImg"/>
          </p:nvPr>
        </p:nvSpPr>
        <p:spPr>
          <a:xfrm>
            <a:off x="533520" y="764280"/>
            <a:ext cx="6704640" cy="3771360"/>
          </a:xfrm>
          <a:prstGeom prst="rect">
            <a:avLst/>
          </a:prstGeom>
          <a:noFill/>
          <a:ln w="0">
            <a:noFill/>
          </a:ln>
        </p:spPr>
        <p:txBody>
          <a:bodyPr lIns="0" rIns="0" tIns="0" bIns="0" anchor="ctr">
            <a:noAutofit/>
          </a:bodyPr>
          <a:p>
            <a:pPr algn="ctr"/>
            <a:r>
              <a:rPr b="0" lang="en-US" sz="4400" spc="-1" strike="noStrike">
                <a:latin typeface="Arial"/>
              </a:rPr>
              <a:t>Click to move the slide</a:t>
            </a:r>
            <a:endParaRPr b="0" lang="en-US" sz="4400" spc="-1" strike="noStrike">
              <a:latin typeface="Arial"/>
            </a:endParaRPr>
          </a:p>
        </p:txBody>
      </p:sp>
      <p:sp>
        <p:nvSpPr>
          <p:cNvPr id="116" name="PlaceHolder 2"/>
          <p:cNvSpPr>
            <a:spLocks noGrp="1"/>
          </p:cNvSpPr>
          <p:nvPr>
            <p:ph type="body"/>
          </p:nvPr>
        </p:nvSpPr>
        <p:spPr>
          <a:xfrm>
            <a:off x="777240" y="4777560"/>
            <a:ext cx="6217560" cy="4525920"/>
          </a:xfrm>
          <a:prstGeom prst="rect">
            <a:avLst/>
          </a:prstGeom>
          <a:noFill/>
          <a:ln w="0">
            <a:noFill/>
          </a:ln>
        </p:spPr>
        <p:txBody>
          <a:bodyPr lIns="0" rIns="0" tIns="0" bIns="0" anchor="t">
            <a:noAutofit/>
          </a:bodyPr>
          <a:p>
            <a:r>
              <a:rPr b="0" lang="en-US" sz="2000" spc="-1" strike="noStrike">
                <a:latin typeface="Arial"/>
              </a:rPr>
              <a:t>Click to edit the notes format</a:t>
            </a:r>
            <a:endParaRPr b="0" lang="en-US" sz="2000" spc="-1" strike="noStrike">
              <a:latin typeface="Arial"/>
            </a:endParaRPr>
          </a:p>
        </p:txBody>
      </p:sp>
      <p:sp>
        <p:nvSpPr>
          <p:cNvPr id="117" name="PlaceHolder 3"/>
          <p:cNvSpPr>
            <a:spLocks noGrp="1"/>
          </p:cNvSpPr>
          <p:nvPr>
            <p:ph type="hdr"/>
          </p:nvPr>
        </p:nvSpPr>
        <p:spPr>
          <a:xfrm>
            <a:off x="0" y="0"/>
            <a:ext cx="3372840" cy="502560"/>
          </a:xfrm>
          <a:prstGeom prst="rect">
            <a:avLst/>
          </a:prstGeom>
          <a:noFill/>
          <a:ln w="0">
            <a:noFill/>
          </a:ln>
        </p:spPr>
        <p:txBody>
          <a:bodyPr lIns="0" rIns="0" tIns="0" bIns="0" anchor="t">
            <a:noAutofit/>
          </a:bodyPr>
          <a:p>
            <a:r>
              <a:rPr b="0" lang="en-US" sz="1400" spc="-1" strike="noStrike">
                <a:latin typeface="Times New Roman"/>
              </a:rPr>
              <a:t>&lt;header&gt;</a:t>
            </a:r>
            <a:endParaRPr b="0" lang="en-US" sz="1400" spc="-1" strike="noStrike">
              <a:latin typeface="Times New Roman"/>
            </a:endParaRPr>
          </a:p>
        </p:txBody>
      </p:sp>
      <p:sp>
        <p:nvSpPr>
          <p:cNvPr id="118" name="PlaceHolder 4"/>
          <p:cNvSpPr>
            <a:spLocks noGrp="1"/>
          </p:cNvSpPr>
          <p:nvPr>
            <p:ph type="dt"/>
          </p:nvPr>
        </p:nvSpPr>
        <p:spPr>
          <a:xfrm>
            <a:off x="4399200" y="0"/>
            <a:ext cx="3372840" cy="502560"/>
          </a:xfrm>
          <a:prstGeom prst="rect">
            <a:avLst/>
          </a:prstGeom>
          <a:noFill/>
          <a:ln w="0">
            <a:noFill/>
          </a:ln>
        </p:spPr>
        <p:txBody>
          <a:bodyPr lIns="0" rIns="0" tIns="0" bIns="0" anchor="t">
            <a:noAutofit/>
          </a:bodyPr>
          <a:p>
            <a:pPr algn="r"/>
            <a:r>
              <a:rPr b="0" lang="en-US" sz="1400" spc="-1" strike="noStrike">
                <a:latin typeface="Times New Roman"/>
              </a:rPr>
              <a:t>&lt;date/time&gt;</a:t>
            </a:r>
            <a:endParaRPr b="0" lang="en-US" sz="1400" spc="-1" strike="noStrike">
              <a:latin typeface="Times New Roman"/>
            </a:endParaRPr>
          </a:p>
        </p:txBody>
      </p:sp>
      <p:sp>
        <p:nvSpPr>
          <p:cNvPr id="119" name="PlaceHolder 5"/>
          <p:cNvSpPr>
            <a:spLocks noGrp="1"/>
          </p:cNvSpPr>
          <p:nvPr>
            <p:ph type="ftr"/>
          </p:nvPr>
        </p:nvSpPr>
        <p:spPr>
          <a:xfrm>
            <a:off x="0" y="9555480"/>
            <a:ext cx="3372840" cy="502560"/>
          </a:xfrm>
          <a:prstGeom prst="rect">
            <a:avLst/>
          </a:prstGeom>
          <a:noFill/>
          <a:ln w="0">
            <a:noFill/>
          </a:ln>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120" name="PlaceHolder 6"/>
          <p:cNvSpPr>
            <a:spLocks noGrp="1"/>
          </p:cNvSpPr>
          <p:nvPr>
            <p:ph type="sldNum"/>
          </p:nvPr>
        </p:nvSpPr>
        <p:spPr>
          <a:xfrm>
            <a:off x="4399200" y="9555480"/>
            <a:ext cx="3372840" cy="502560"/>
          </a:xfrm>
          <a:prstGeom prst="rect">
            <a:avLst/>
          </a:prstGeom>
          <a:noFill/>
          <a:ln w="0">
            <a:noFill/>
          </a:ln>
        </p:spPr>
        <p:txBody>
          <a:bodyPr lIns="0" rIns="0" tIns="0" bIns="0" anchor="b">
            <a:noAutofit/>
          </a:bodyPr>
          <a:p>
            <a:pPr algn="r"/>
            <a:fld id="{A0966FF4-1501-492B-A89E-856E4F50FA80}"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sldImg"/>
          </p:nvPr>
        </p:nvSpPr>
        <p:spPr>
          <a:xfrm>
            <a:off x="1143000" y="685800"/>
            <a:ext cx="4570200" cy="3427200"/>
          </a:xfrm>
          <a:prstGeom prst="rect">
            <a:avLst/>
          </a:prstGeom>
          <a:ln w="0">
            <a:noFill/>
          </a:ln>
        </p:spPr>
      </p:sp>
      <p:sp>
        <p:nvSpPr>
          <p:cNvPr id="241"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1800" spc="-1" strike="noStrike">
                <a:latin typeface="Arial"/>
              </a:rPr>
              <a:t>Introduce myself…</a:t>
            </a:r>
            <a:endParaRPr b="0" lang="en-US" sz="1800" spc="-1" strike="noStrike">
              <a:latin typeface="Arial"/>
            </a:endParaRPr>
          </a:p>
          <a:p>
            <a:pPr marL="216000" indent="-216000">
              <a:lnSpc>
                <a:spcPct val="100000"/>
              </a:lnSpc>
              <a:tabLst>
                <a:tab algn="l" pos="0"/>
              </a:tabLst>
            </a:pPr>
            <a:endParaRPr b="0" lang="en-US" sz="1800" spc="-1" strike="noStrike">
              <a:latin typeface="Arial"/>
            </a:endParaRPr>
          </a:p>
          <a:p>
            <a:pPr marL="216000" indent="-216000">
              <a:lnSpc>
                <a:spcPct val="100000"/>
              </a:lnSpc>
              <a:tabLst>
                <a:tab algn="l" pos="0"/>
              </a:tabLst>
            </a:pPr>
            <a:r>
              <a:rPr b="0" lang="en-US" sz="1800" spc="-1" strike="noStrike">
                <a:latin typeface="Arial"/>
              </a:rPr>
              <a:t>While this is a presentation about how I added more commands to DECB (that is, Disk Extended Color BASIC for the CoCo 1 and 2) for CoCoVGA.  Despite the functional ties to CoCoVGA, I’ll try to make the vast majority of this more general-purpose and an example of what you could do.</a:t>
            </a:r>
            <a:endParaRPr b="0" lang="en-US" sz="1800" spc="-1" strike="noStrike">
              <a:latin typeface="Arial"/>
            </a:endParaRPr>
          </a:p>
        </p:txBody>
      </p:sp>
      <p:sp>
        <p:nvSpPr>
          <p:cNvPr id="242"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D74381DA-4705-4F58-B3B8-E996A0FCF5F9}" type="slidenum">
              <a:rPr b="0" lang="en-US" sz="1200" spc="-1" strike="noStrike">
                <a:latin typeface="Times New Roman"/>
              </a:rPr>
              <a:t>23</a:t>
            </a:fld>
            <a:endParaRPr b="0" lang="en-US" sz="1200" spc="-1" strike="noStrike">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PlaceHolder 1"/>
          <p:cNvSpPr>
            <a:spLocks noGrp="1"/>
          </p:cNvSpPr>
          <p:nvPr>
            <p:ph type="sldImg"/>
          </p:nvPr>
        </p:nvSpPr>
        <p:spPr>
          <a:xfrm>
            <a:off x="1143000" y="685800"/>
            <a:ext cx="4570200" cy="3427200"/>
          </a:xfrm>
          <a:prstGeom prst="rect">
            <a:avLst/>
          </a:prstGeom>
          <a:ln w="0">
            <a:noFill/>
          </a:ln>
        </p:spPr>
      </p:sp>
      <p:sp>
        <p:nvSpPr>
          <p:cNvPr id="268"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You may have caught this already in the last slide – addresses in high memory for our tables and command interpreter...Returning to our memory map notice that I’ve turned the boring grey unused region to a nice bright green!  We want to use this as much as possible and avoid using the lower 32k that the user needs and stock BASIC uses – but how do we get to it?</a:t>
            </a:r>
            <a:endParaRPr b="0" lang="en-US" sz="2000" spc="-1" strike="noStrike">
              <a:latin typeface="Arial"/>
            </a:endParaRPr>
          </a:p>
        </p:txBody>
      </p:sp>
      <p:sp>
        <p:nvSpPr>
          <p:cNvPr id="269"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E07A9D75-E089-47CB-94D0-B9B2597FCAD4}"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sldImg"/>
          </p:nvPr>
        </p:nvSpPr>
        <p:spPr>
          <a:xfrm>
            <a:off x="1143000" y="685800"/>
            <a:ext cx="4570200" cy="3427200"/>
          </a:xfrm>
          <a:prstGeom prst="rect">
            <a:avLst/>
          </a:prstGeom>
          <a:ln w="0">
            <a:noFill/>
          </a:ln>
        </p:spPr>
      </p:sp>
      <p:sp>
        <p:nvSpPr>
          <p:cNvPr id="271"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 comes the SAM to the rescue!  On a 64k  CoCo 1 or 2, we can use it to remap that upper 32k from ROM into RAM.</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Refer to slide...</a:t>
            </a:r>
            <a:endParaRPr b="0" lang="en-US" sz="2000" spc="-1" strike="noStrike">
              <a:latin typeface="Arial"/>
            </a:endParaRPr>
          </a:p>
        </p:txBody>
      </p:sp>
      <p:sp>
        <p:nvSpPr>
          <p:cNvPr id="272"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FB01BD92-1397-4BA4-9B59-B084FC29AC79}"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PlaceHolder 1"/>
          <p:cNvSpPr>
            <a:spLocks noGrp="1"/>
          </p:cNvSpPr>
          <p:nvPr>
            <p:ph type="sldImg"/>
          </p:nvPr>
        </p:nvSpPr>
        <p:spPr>
          <a:xfrm>
            <a:off x="1143000" y="685800"/>
            <a:ext cx="4570200" cy="3427200"/>
          </a:xfrm>
          <a:prstGeom prst="rect">
            <a:avLst/>
          </a:prstGeom>
          <a:ln w="0">
            <a:noFill/>
          </a:ln>
        </p:spPr>
      </p:sp>
      <p:sp>
        <p:nvSpPr>
          <p:cNvPr id="274"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Here’s an example ROM to RAM copy routine.  It starts by copying 6 bytes at-a-time, and then finalizes with a 2 byte at-a-time copy.  You can see that it keeps switching the SAM back and forth between mapping upper memory to ROM (during reads) and RAM (during writes).</a:t>
            </a:r>
            <a:endParaRPr b="0" lang="en-US" sz="2000" spc="-1" strike="noStrike">
              <a:latin typeface="Arial"/>
            </a:endParaRPr>
          </a:p>
        </p:txBody>
      </p:sp>
      <p:sp>
        <p:nvSpPr>
          <p:cNvPr id="275"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B99E8465-3D63-4DCF-B688-92A438A6E723}"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 name="PlaceHolder 1"/>
          <p:cNvSpPr>
            <a:spLocks noGrp="1"/>
          </p:cNvSpPr>
          <p:nvPr>
            <p:ph type="sldImg"/>
          </p:nvPr>
        </p:nvSpPr>
        <p:spPr>
          <a:xfrm>
            <a:off x="1143000" y="685800"/>
            <a:ext cx="4570200" cy="3427200"/>
          </a:xfrm>
          <a:prstGeom prst="rect">
            <a:avLst/>
          </a:prstGeom>
          <a:ln w="0">
            <a:noFill/>
          </a:ln>
        </p:spPr>
      </p:sp>
      <p:sp>
        <p:nvSpPr>
          <p:cNvPr id="277"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Here’s an overview of how we are going to access these enhanced features of CoCoVGA.  I don’t have the code for this particular procedure in this slide deck, but suffice it to say it’s available on my web site should there be interest.</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The important takeaway is that we not only need our machine language routines in this upper memory region we’re talking about, but we also need at least one shadow memory region that we can point the SAM to, allow the VDG to stream from, and enable CoCoVGA to consume as data, not video.</a:t>
            </a:r>
            <a:endParaRPr b="0" lang="en-US" sz="2000" spc="-1" strike="noStrike">
              <a:latin typeface="Arial"/>
            </a:endParaRPr>
          </a:p>
        </p:txBody>
      </p:sp>
      <p:sp>
        <p:nvSpPr>
          <p:cNvPr id="278"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F417BD1A-26DF-49B0-ACA4-DF8692620265}"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type="sldImg"/>
          </p:nvPr>
        </p:nvSpPr>
        <p:spPr>
          <a:xfrm>
            <a:off x="1143000" y="685800"/>
            <a:ext cx="4570200" cy="3427200"/>
          </a:xfrm>
          <a:prstGeom prst="rect">
            <a:avLst/>
          </a:prstGeom>
          <a:ln w="0">
            <a:noFill/>
          </a:ln>
        </p:spPr>
      </p:sp>
      <p:sp>
        <p:nvSpPr>
          <p:cNvPr id="280"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So based on the information about the memory map and CoCoVGA’s needs, let’s slice up that hex E000 to hex FEFF region this way!</a:t>
            </a:r>
            <a:endParaRPr b="0" lang="en-US" sz="2000" spc="-1" strike="noStrike">
              <a:latin typeface="Arial"/>
            </a:endParaRPr>
          </a:p>
        </p:txBody>
      </p:sp>
      <p:sp>
        <p:nvSpPr>
          <p:cNvPr id="281"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94D236F8-297C-4039-8E6A-09A58A2EC708}"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 name="PlaceHolder 1"/>
          <p:cNvSpPr>
            <a:spLocks noGrp="1"/>
          </p:cNvSpPr>
          <p:nvPr>
            <p:ph type="sldImg"/>
          </p:nvPr>
        </p:nvSpPr>
        <p:spPr>
          <a:xfrm>
            <a:off x="1143000" y="685800"/>
            <a:ext cx="4570200" cy="3427200"/>
          </a:xfrm>
          <a:prstGeom prst="rect">
            <a:avLst/>
          </a:prstGeom>
          <a:ln w="0">
            <a:noFill/>
          </a:ln>
        </p:spPr>
      </p:sp>
      <p:sp>
        <p:nvSpPr>
          <p:cNvPr id="283"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 is an excerpt from the 512-byte page 0 shadow register region I mentioned earlier.  Because it will remain in memory, we can write to it and have this copy lying about maintaining our understanding of CoCoVGA enhanced mode state and updating it as needed to upload to CoCoVGA.</a:t>
            </a:r>
            <a:endParaRPr b="0" lang="en-US" sz="2000" spc="-1" strike="noStrike">
              <a:latin typeface="Arial"/>
            </a:endParaRPr>
          </a:p>
        </p:txBody>
      </p:sp>
      <p:sp>
        <p:nvSpPr>
          <p:cNvPr id="284"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5CAFB3C5-A7C2-4A48-82A5-CF682EBF94BD}"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PlaceHolder 1"/>
          <p:cNvSpPr>
            <a:spLocks noGrp="1"/>
          </p:cNvSpPr>
          <p:nvPr>
            <p:ph type="sldImg"/>
          </p:nvPr>
        </p:nvSpPr>
        <p:spPr>
          <a:xfrm>
            <a:off x="1143000" y="685800"/>
            <a:ext cx="4570200" cy="3427200"/>
          </a:xfrm>
          <a:prstGeom prst="rect">
            <a:avLst/>
          </a:prstGeom>
          <a:ln w="0">
            <a:noFill/>
          </a:ln>
        </p:spPr>
      </p:sp>
      <p:sp>
        <p:nvSpPr>
          <p:cNvPr id="286" name="PlaceHolder 2"/>
          <p:cNvSpPr>
            <a:spLocks noGrp="1"/>
          </p:cNvSpPr>
          <p:nvPr>
            <p:ph type="body"/>
          </p:nvPr>
        </p:nvSpPr>
        <p:spPr>
          <a:xfrm>
            <a:off x="685800" y="4343400"/>
            <a:ext cx="5484600" cy="64008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Here’s another table which belongs in the hex EE00 to FEFF region.  Those who remember my 2017 Tandy Assembly presentation of patching BASIC for the 64-column CoCoVGA text mode may recall that I had distilled down the patch to 32 bytes scattered around within Color BASIC and Extended Color BASIC to make it so SET/RESET, PRINT and PRINT @, cassette load status, and other sorts of things ended up in memory in the right place for 64-column mode.  (If not, this presentation is published on the CoCoVGA web site.)</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This table contains address/data pairs – actually address/data/data tuples!  The address is the location in the ROM (now RAM) that needs to be updated.  The first byte is the value needed for 64-column mode, and the second byte will be filled in during initialization so that we can return or UNPATCH to 32-column mode.</a:t>
            </a:r>
            <a:endParaRPr b="0" lang="en-US" sz="2000" spc="-1" strike="noStrike">
              <a:latin typeface="Arial"/>
            </a:endParaRPr>
          </a:p>
        </p:txBody>
      </p:sp>
      <p:sp>
        <p:nvSpPr>
          <p:cNvPr id="287"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AC971CC9-278B-4383-8780-A53D89AE587F}"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PlaceHolder 1"/>
          <p:cNvSpPr>
            <a:spLocks noGrp="1"/>
          </p:cNvSpPr>
          <p:nvPr>
            <p:ph type="sldImg"/>
          </p:nvPr>
        </p:nvSpPr>
        <p:spPr>
          <a:xfrm>
            <a:off x="1143000" y="685800"/>
            <a:ext cx="4570200" cy="3427200"/>
          </a:xfrm>
          <a:prstGeom prst="rect">
            <a:avLst/>
          </a:prstGeom>
          <a:ln w="0">
            <a:noFill/>
          </a:ln>
        </p:spPr>
      </p:sp>
      <p:sp>
        <p:nvSpPr>
          <p:cNvPr id="289"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This routine is called by the C code loader.</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It sets up some global variables regarding system state, copies the 32-column mode original values into the table we just described, and clears out the shadow register page.</a:t>
            </a:r>
            <a:endParaRPr b="0" lang="en-US" sz="2000" spc="-1" strike="noStrike">
              <a:latin typeface="Arial"/>
            </a:endParaRPr>
          </a:p>
        </p:txBody>
      </p:sp>
      <p:sp>
        <p:nvSpPr>
          <p:cNvPr id="290"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B5C4E8AB-8556-4353-BAD5-838E5C0F82A8}"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PlaceHolder 1"/>
          <p:cNvSpPr>
            <a:spLocks noGrp="1"/>
          </p:cNvSpPr>
          <p:nvPr>
            <p:ph type="sldImg"/>
          </p:nvPr>
        </p:nvSpPr>
        <p:spPr>
          <a:xfrm>
            <a:off x="1143000" y="685800"/>
            <a:ext cx="4570200" cy="3427200"/>
          </a:xfrm>
          <a:prstGeom prst="rect">
            <a:avLst/>
          </a:prstGeom>
          <a:ln w="0">
            <a:noFill/>
          </a:ln>
        </p:spPr>
      </p:sp>
      <p:sp>
        <p:nvSpPr>
          <p:cNvPr id="292"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Here’s one of the routines which takes no arguments.  You may recognize its label as being the first one on the jump table list.</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Nothing exciting here, just setting things back to their default state of undoing any 64-column patch if present, wiping the shadow register page, writing a “reset-all” into byte 0 of the shadow register page and uploading that to CoCoVGA.</a:t>
            </a:r>
            <a:endParaRPr b="0" lang="en-US" sz="2000" spc="-1" strike="noStrike">
              <a:latin typeface="Arial"/>
            </a:endParaRPr>
          </a:p>
        </p:txBody>
      </p:sp>
      <p:sp>
        <p:nvSpPr>
          <p:cNvPr id="293"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FA4F384A-BC00-47C9-98AA-D0BF324F411F}"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PlaceHolder 1"/>
          <p:cNvSpPr>
            <a:spLocks noGrp="1"/>
          </p:cNvSpPr>
          <p:nvPr>
            <p:ph type="sldImg"/>
          </p:nvPr>
        </p:nvSpPr>
        <p:spPr>
          <a:xfrm>
            <a:off x="1143000" y="685800"/>
            <a:ext cx="4570200" cy="3427200"/>
          </a:xfrm>
          <a:prstGeom prst="rect">
            <a:avLst/>
          </a:prstGeom>
          <a:ln w="0">
            <a:noFill/>
          </a:ln>
        </p:spPr>
      </p:sp>
      <p:sp>
        <p:nvSpPr>
          <p:cNvPr id="295"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Here’s an example of a command that takes a single numeric argument.  Note that the Z flag is set if there are arguments present after the command token.  We use this to complain through BASIC if the argument is missing.</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The get byte arg B function (from the “ROM”/now RAM) is used to consume a value which is masked to become zero or one, and bit shifted to the correct location of byte 5, bit 2 of the CoCoVGA register page before it’s uploaded.</a:t>
            </a:r>
            <a:endParaRPr b="0" lang="en-US" sz="2000" spc="-1" strike="noStrike">
              <a:latin typeface="Arial"/>
            </a:endParaRPr>
          </a:p>
        </p:txBody>
      </p:sp>
      <p:sp>
        <p:nvSpPr>
          <p:cNvPr id="296"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7A9C2AA1-E66A-40BA-99AF-C2D6337E686A}"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PlaceHolder 1"/>
          <p:cNvSpPr>
            <a:spLocks noGrp="1"/>
          </p:cNvSpPr>
          <p:nvPr>
            <p:ph type="sldImg"/>
          </p:nvPr>
        </p:nvSpPr>
        <p:spPr>
          <a:xfrm>
            <a:off x="1143000" y="685800"/>
            <a:ext cx="4570200" cy="3427200"/>
          </a:xfrm>
          <a:prstGeom prst="rect">
            <a:avLst/>
          </a:prstGeom>
          <a:ln w="0">
            <a:noFill/>
          </a:ln>
        </p:spPr>
      </p:sp>
      <p:sp>
        <p:nvSpPr>
          <p:cNvPr id="244"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Why BASIC? Why do we care about BASIC? </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In ROM on all CoCos – turn it on and it’s the first thing you see (assuming you don’t have a game cartridge installed).</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Easy syntax for hobbyists and novices to get used to.</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It’s a much more common request among CoCoVGA users to support BASIC than anything else.</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Last, but not least, Microsoft BASIC on the CoCo lends itself to extension!  </a:t>
            </a:r>
            <a:endParaRPr b="0" lang="en-US" sz="2000" spc="-1" strike="noStrike">
              <a:latin typeface="Arial"/>
            </a:endParaRPr>
          </a:p>
        </p:txBody>
      </p:sp>
      <p:sp>
        <p:nvSpPr>
          <p:cNvPr id="245"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862BC5D6-51CE-4834-80FA-ECF30FA78B9C}"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 name="PlaceHolder 1"/>
          <p:cNvSpPr>
            <a:spLocks noGrp="1"/>
          </p:cNvSpPr>
          <p:nvPr>
            <p:ph type="sldImg"/>
          </p:nvPr>
        </p:nvSpPr>
        <p:spPr>
          <a:xfrm>
            <a:off x="1143000" y="685800"/>
            <a:ext cx="4570200" cy="3427200"/>
          </a:xfrm>
          <a:prstGeom prst="rect">
            <a:avLst/>
          </a:prstGeom>
          <a:ln w="0">
            <a:noFill/>
          </a:ln>
        </p:spPr>
      </p:sp>
      <p:sp>
        <p:nvSpPr>
          <p:cNvPr id="298"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VPALETTE is the command which takes the most arguments.  In this case, they are all comma-separated, so we want to call back into the BASIC parser to consume these as well as to parse the numerical values.  This code segment is truncated just to show these parts of interest.</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The first argument is consumed by get byte arg B, as with VSCANLINES, however, we are using two new “ROM” calls to find the comma (checkcommab) and the next numeric value (getnumber).</a:t>
            </a:r>
            <a:endParaRPr b="0" lang="en-US" sz="2000" spc="-1" strike="noStrike">
              <a:latin typeface="Arial"/>
            </a:endParaRPr>
          </a:p>
        </p:txBody>
      </p:sp>
      <p:sp>
        <p:nvSpPr>
          <p:cNvPr id="299"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AF15BF39-4B98-43A6-B551-A81B72ABCA98}"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 name="PlaceHolder 1"/>
          <p:cNvSpPr>
            <a:spLocks noGrp="1"/>
          </p:cNvSpPr>
          <p:nvPr>
            <p:ph type="sldImg"/>
          </p:nvPr>
        </p:nvSpPr>
        <p:spPr>
          <a:xfrm>
            <a:off x="1143000" y="685800"/>
            <a:ext cx="4570200" cy="3427200"/>
          </a:xfrm>
          <a:prstGeom prst="rect">
            <a:avLst/>
          </a:prstGeom>
          <a:ln w="0">
            <a:noFill/>
          </a:ln>
        </p:spPr>
      </p:sp>
      <p:sp>
        <p:nvSpPr>
          <p:cNvPr id="301"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1800" spc="-1" strike="noStrike">
                <a:latin typeface="Arial"/>
              </a:rPr>
              <a:t>With that, I’m all done dwelling on code segments and tables – let’s see it in action!</a:t>
            </a:r>
            <a:endParaRPr b="0" lang="en-US" sz="1800" spc="-1" strike="noStrike">
              <a:latin typeface="Arial"/>
            </a:endParaRPr>
          </a:p>
          <a:p>
            <a:pPr marL="216000" indent="-216000">
              <a:lnSpc>
                <a:spcPct val="100000"/>
              </a:lnSpc>
              <a:tabLst>
                <a:tab algn="l" pos="0"/>
              </a:tabLst>
            </a:pPr>
            <a:endParaRPr b="0" lang="en-US" sz="1800" spc="-1" strike="noStrike">
              <a:latin typeface="Arial"/>
            </a:endParaRPr>
          </a:p>
          <a:p>
            <a:pPr marL="216000" indent="-216000">
              <a:lnSpc>
                <a:spcPct val="100000"/>
              </a:lnSpc>
              <a:tabLst>
                <a:tab algn="l" pos="0"/>
              </a:tabLst>
            </a:pPr>
            <a:r>
              <a:rPr b="0" lang="en-US" sz="1800" spc="-1" strike="noStrike">
                <a:latin typeface="Arial"/>
              </a:rPr>
              <a:t>A couple more slides – future direction and references...</a:t>
            </a:r>
            <a:endParaRPr b="0" lang="en-US" sz="1800" spc="-1" strike="noStrike">
              <a:latin typeface="Arial"/>
            </a:endParaRPr>
          </a:p>
        </p:txBody>
      </p:sp>
      <p:sp>
        <p:nvSpPr>
          <p:cNvPr id="302"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8D0C7E3E-30B8-4674-AE8B-9E909243C4B6}"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 name="PlaceHolder 1"/>
          <p:cNvSpPr>
            <a:spLocks noGrp="1"/>
          </p:cNvSpPr>
          <p:nvPr>
            <p:ph type="sldImg"/>
          </p:nvPr>
        </p:nvSpPr>
        <p:spPr>
          <a:xfrm>
            <a:off x="1143000" y="685800"/>
            <a:ext cx="4570200" cy="3427200"/>
          </a:xfrm>
          <a:prstGeom prst="rect">
            <a:avLst/>
          </a:prstGeom>
          <a:ln w="0">
            <a:noFill/>
          </a:ln>
        </p:spPr>
      </p:sp>
      <p:sp>
        <p:nvSpPr>
          <p:cNvPr id="304"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endParaRPr b="0" lang="en-US" sz="2000" spc="-1" strike="noStrike">
              <a:latin typeface="Arial"/>
            </a:endParaRPr>
          </a:p>
        </p:txBody>
      </p:sp>
      <p:sp>
        <p:nvSpPr>
          <p:cNvPr id="305"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6620B0D2-6E36-4603-8D9C-65B33B6F5001}" type="slidenum">
              <a:rPr b="0" lang="en-US" sz="1200" spc="-1" strike="noStrike">
                <a:solidFill>
                  <a:srgbClr val="000000"/>
                </a:solidFill>
                <a:latin typeface="+mn-lt"/>
                <a:ea typeface="+mn-ea"/>
              </a:rPr>
              <a:t>&lt;number&gt;</a:t>
            </a:fld>
            <a:endParaRPr b="0" lang="en-US" sz="1200" spc="-1" strike="noStrike">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sldImg"/>
          </p:nvPr>
        </p:nvSpPr>
        <p:spPr>
          <a:xfrm>
            <a:off x="1143000" y="685800"/>
            <a:ext cx="4570200" cy="3427200"/>
          </a:xfrm>
          <a:prstGeom prst="rect">
            <a:avLst/>
          </a:prstGeom>
          <a:ln w="0">
            <a:noFill/>
          </a:ln>
        </p:spPr>
      </p:sp>
      <p:sp>
        <p:nvSpPr>
          <p:cNvPr id="307"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endParaRPr b="0" lang="en-US" sz="2000" spc="-1" strike="noStrike">
              <a:latin typeface="Arial"/>
            </a:endParaRPr>
          </a:p>
        </p:txBody>
      </p:sp>
      <p:sp>
        <p:nvSpPr>
          <p:cNvPr id="308"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FF88F70D-5AB2-489F-B7AF-EAB7E28F5C5F}" type="slidenum">
              <a:rPr b="0" lang="en-US" sz="1200" spc="-1" strike="noStrike">
                <a:solidFill>
                  <a:srgbClr val="000000"/>
                </a:solidFill>
                <a:latin typeface="+mn-lt"/>
                <a:ea typeface="+mn-ea"/>
              </a:rPr>
              <a:t>&lt;number&gt;</a:t>
            </a:fld>
            <a:endParaRPr b="0" lang="en-US" sz="1200" spc="-1" strike="noStrike">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6" name="PlaceHolder 1"/>
          <p:cNvSpPr>
            <a:spLocks noGrp="1"/>
          </p:cNvSpPr>
          <p:nvPr>
            <p:ph type="sldImg"/>
          </p:nvPr>
        </p:nvSpPr>
        <p:spPr>
          <a:xfrm>
            <a:off x="1143000" y="685800"/>
            <a:ext cx="4570200" cy="3427200"/>
          </a:xfrm>
          <a:prstGeom prst="rect">
            <a:avLst/>
          </a:prstGeom>
          <a:ln w="0">
            <a:noFill/>
          </a:ln>
        </p:spPr>
      </p:sp>
      <p:sp>
        <p:nvSpPr>
          <p:cNvPr id="247"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Let’s start by talking about the 64k (well, and 32k) DECB (Disk Extended Color BASIC) CoCo 1 and 2 memory map.</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The lower 32k (with lighter color background) is a RAM region for BASIC and user usage.</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The upper 32k is mostly ROM and control registers.</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Note that there are some RAM hooks and jump tables we can modify because Microsoft put them in low RAM!</a:t>
            </a:r>
            <a:endParaRPr b="0" lang="en-US" sz="2000" spc="-1" strike="noStrike">
              <a:latin typeface="Arial"/>
            </a:endParaRPr>
          </a:p>
        </p:txBody>
      </p:sp>
      <p:sp>
        <p:nvSpPr>
          <p:cNvPr id="248"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708CD253-6416-4A52-A17D-68B49A94DA0C}"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sldImg"/>
          </p:nvPr>
        </p:nvSpPr>
        <p:spPr>
          <a:xfrm>
            <a:off x="1143000" y="685800"/>
            <a:ext cx="4570200" cy="3427200"/>
          </a:xfrm>
          <a:prstGeom prst="rect">
            <a:avLst/>
          </a:prstGeom>
          <a:ln w="0">
            <a:noFill/>
          </a:ln>
        </p:spPr>
      </p:sp>
      <p:sp>
        <p:nvSpPr>
          <p:cNvPr id="250" name="PlaceHolder 2"/>
          <p:cNvSpPr>
            <a:spLocks noGrp="1"/>
          </p:cNvSpPr>
          <p:nvPr>
            <p:ph type="body"/>
          </p:nvPr>
        </p:nvSpPr>
        <p:spPr>
          <a:xfrm>
            <a:off x="685800" y="4572000"/>
            <a:ext cx="5484600" cy="38844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This is a heavily edited excerpt from the BASIC Unravelled book series.  Note that this describes 4 pairs of tables, one each for:</a:t>
            </a:r>
            <a:endParaRPr b="0" lang="en-US" sz="2000" spc="-1" strike="noStrike">
              <a:latin typeface="Arial"/>
            </a:endParaRPr>
          </a:p>
          <a:p>
            <a:pPr marL="216000" indent="-216000">
              <a:lnSpc>
                <a:spcPct val="100000"/>
              </a:lnSpc>
              <a:buClr>
                <a:srgbClr val="000000"/>
              </a:buClr>
              <a:buFont typeface="StarSymbol"/>
              <a:buAutoNum type="arabicParenR"/>
              <a:tabLst>
                <a:tab algn="l" pos="0"/>
              </a:tabLst>
            </a:pPr>
            <a:r>
              <a:rPr b="0" lang="en-US" sz="2000" spc="-1" strike="noStrike">
                <a:latin typeface="Arial"/>
              </a:rPr>
              <a:t> </a:t>
            </a:r>
            <a:r>
              <a:rPr b="0" lang="en-US" sz="2000" spc="-1" strike="noStrike">
                <a:latin typeface="Arial"/>
              </a:rPr>
              <a:t>Color BASIC with 10 bytes at hex 120</a:t>
            </a:r>
            <a:endParaRPr b="0" lang="en-US" sz="2000" spc="-1" strike="noStrike">
              <a:latin typeface="Arial"/>
            </a:endParaRPr>
          </a:p>
          <a:p>
            <a:pPr marL="216000" indent="-216000">
              <a:lnSpc>
                <a:spcPct val="100000"/>
              </a:lnSpc>
              <a:buClr>
                <a:srgbClr val="000000"/>
              </a:buClr>
              <a:buFont typeface="StarSymbol"/>
              <a:buAutoNum type="arabicParenR"/>
              <a:tabLst>
                <a:tab algn="l" pos="0"/>
              </a:tabLst>
            </a:pPr>
            <a:r>
              <a:rPr b="0" lang="en-US" sz="2000" spc="-1" strike="noStrike">
                <a:latin typeface="Arial"/>
              </a:rPr>
              <a:t> </a:t>
            </a:r>
            <a:r>
              <a:rPr b="0" lang="en-US" sz="2000" spc="-1" strike="noStrike">
                <a:latin typeface="Arial"/>
              </a:rPr>
              <a:t>Extended Color BASIC with 10 bytes at hex 12A</a:t>
            </a:r>
            <a:endParaRPr b="0" lang="en-US" sz="2000" spc="-1" strike="noStrike">
              <a:latin typeface="Arial"/>
            </a:endParaRPr>
          </a:p>
          <a:p>
            <a:pPr marL="216000" indent="-216000">
              <a:lnSpc>
                <a:spcPct val="100000"/>
              </a:lnSpc>
              <a:buClr>
                <a:srgbClr val="000000"/>
              </a:buClr>
              <a:buFont typeface="StarSymbol"/>
              <a:buAutoNum type="arabicParenR"/>
              <a:tabLst>
                <a:tab algn="l" pos="0"/>
              </a:tabLst>
            </a:pPr>
            <a:r>
              <a:rPr b="0" lang="en-US" sz="2000" spc="-1" strike="noStrike">
                <a:latin typeface="Arial"/>
              </a:rPr>
              <a:t> </a:t>
            </a:r>
            <a:r>
              <a:rPr b="0" lang="en-US" sz="2000" spc="-1" strike="noStrike">
                <a:latin typeface="Arial"/>
              </a:rPr>
              <a:t>Disk BASIC with 10 bytes at hex 134</a:t>
            </a:r>
            <a:endParaRPr b="0" lang="en-US" sz="2000" spc="-1" strike="noStrike">
              <a:latin typeface="Arial"/>
            </a:endParaRPr>
          </a:p>
          <a:p>
            <a:pPr marL="216000" indent="-216000">
              <a:lnSpc>
                <a:spcPct val="100000"/>
              </a:lnSpc>
              <a:buClr>
                <a:srgbClr val="000000"/>
              </a:buClr>
              <a:buFont typeface="StarSymbol"/>
              <a:buAutoNum type="arabicParenR"/>
              <a:tabLst>
                <a:tab algn="l" pos="0"/>
              </a:tabLst>
            </a:pPr>
            <a:r>
              <a:rPr b="0" lang="en-US" sz="2000" spc="-1" strike="noStrike">
                <a:latin typeface="Arial"/>
              </a:rPr>
              <a:t> </a:t>
            </a:r>
            <a:r>
              <a:rPr b="0" lang="en-US" sz="2000" spc="-1" strike="noStrike">
                <a:latin typeface="Arial"/>
              </a:rPr>
              <a:t>User space with 10 bytes at hex 13E</a:t>
            </a:r>
            <a:endParaRPr b="0" lang="en-US" sz="2000" spc="-1" strike="noStrike">
              <a:latin typeface="Arial"/>
            </a:endParaRPr>
          </a:p>
          <a:p>
            <a:pPr>
              <a:lnSpc>
                <a:spcPct val="100000"/>
              </a:lnSpc>
              <a:tabLst>
                <a:tab algn="l" pos="0"/>
              </a:tabLst>
            </a:pPr>
            <a:r>
              <a:rPr b="0" lang="en-US" sz="2000" spc="-1" strike="noStrike">
                <a:latin typeface="Arial"/>
              </a:rPr>
              <a:t>I have also taken the liberty of striking out the 2</a:t>
            </a:r>
            <a:r>
              <a:rPr b="0" lang="en-US" sz="2000" spc="-1" strike="noStrike" baseline="14000000">
                <a:latin typeface="Arial"/>
              </a:rPr>
              <a:t>nd</a:t>
            </a:r>
            <a:r>
              <a:rPr b="0" lang="en-US" sz="2000" spc="-1" strike="noStrike">
                <a:latin typeface="Arial"/>
              </a:rPr>
              <a:t> table in each pair in the description above. The 1</a:t>
            </a:r>
            <a:r>
              <a:rPr b="0" lang="en-US" sz="2000" spc="-1" strike="noStrike" baseline="14000000">
                <a:latin typeface="Arial"/>
              </a:rPr>
              <a:t>st</a:t>
            </a:r>
            <a:r>
              <a:rPr b="0" lang="en-US" sz="2000" spc="-1" strike="noStrike">
                <a:latin typeface="Arial"/>
              </a:rPr>
              <a:t> table is for commands, the 2</a:t>
            </a:r>
            <a:r>
              <a:rPr b="0" lang="en-US" sz="2000" spc="-1" strike="noStrike" baseline="14000000">
                <a:latin typeface="Arial"/>
              </a:rPr>
              <a:t>nd</a:t>
            </a:r>
            <a:r>
              <a:rPr b="0" lang="en-US" sz="2000" spc="-1" strike="noStrike">
                <a:latin typeface="Arial"/>
              </a:rPr>
              <a:t> (unneeded) table in this context is for BASIC functions (which return data)</a:t>
            </a:r>
            <a:endParaRPr b="0" lang="en-US" sz="2000" spc="-1" strike="noStrike">
              <a:latin typeface="Arial"/>
            </a:endParaRPr>
          </a:p>
          <a:p>
            <a:pPr>
              <a:lnSpc>
                <a:spcPct val="100000"/>
              </a:lnSpc>
              <a:tabLst>
                <a:tab algn="l" pos="0"/>
              </a:tabLst>
            </a:pPr>
            <a:r>
              <a:rPr b="0" lang="en-US" sz="2000" spc="-1" strike="noStrike">
                <a:latin typeface="Arial"/>
              </a:rPr>
              <a:t>Walk through...</a:t>
            </a:r>
            <a:endParaRPr b="0" lang="en-US" sz="2000" spc="-1" strike="noStrike">
              <a:latin typeface="Arial"/>
            </a:endParaRPr>
          </a:p>
        </p:txBody>
      </p:sp>
      <p:sp>
        <p:nvSpPr>
          <p:cNvPr id="251"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553A2146-70E5-440E-8A7A-537E91C4BA3D}"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2" name="PlaceHolder 1"/>
          <p:cNvSpPr>
            <a:spLocks noGrp="1"/>
          </p:cNvSpPr>
          <p:nvPr>
            <p:ph type="sldImg"/>
          </p:nvPr>
        </p:nvSpPr>
        <p:spPr>
          <a:xfrm>
            <a:off x="1143000" y="685800"/>
            <a:ext cx="4570200" cy="3427200"/>
          </a:xfrm>
          <a:prstGeom prst="rect">
            <a:avLst/>
          </a:prstGeom>
          <a:ln w="0">
            <a:noFill/>
          </a:ln>
        </p:spPr>
      </p:sp>
      <p:sp>
        <p:nvSpPr>
          <p:cNvPr id="253"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Why are there both a lookup table of reserved words and an interpreter jump table?</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The first is for the tokenizer – BASIC converts commands and function strings into single-byte numbers in memory – the TOKEN</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The second is for during program execution – the token values can be used as indices through a jump table to the function of interest</a:t>
            </a:r>
            <a:endParaRPr b="0" lang="en-US" sz="2000" spc="-1" strike="noStrike">
              <a:latin typeface="Arial"/>
            </a:endParaRPr>
          </a:p>
        </p:txBody>
      </p:sp>
      <p:sp>
        <p:nvSpPr>
          <p:cNvPr id="254"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A87B12A9-5324-427D-9793-883BD6353BE6}"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sldImg"/>
          </p:nvPr>
        </p:nvSpPr>
        <p:spPr>
          <a:xfrm>
            <a:off x="1143000" y="685800"/>
            <a:ext cx="4570200" cy="3427200"/>
          </a:xfrm>
          <a:prstGeom prst="rect">
            <a:avLst/>
          </a:prstGeom>
          <a:ln w="0">
            <a:noFill/>
          </a:ln>
        </p:spPr>
      </p:sp>
      <p:sp>
        <p:nvSpPr>
          <p:cNvPr id="256"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 are the 8 commands I have added.  Don’t worry, we won’t go through the code for all of them, but I will describe some of the setup for some of them and how we deal with numeric byte-sized arguments</a:t>
            </a:r>
            <a:endParaRPr b="0" lang="en-US" sz="2000" spc="-1" strike="noStrike">
              <a:latin typeface="Arial"/>
            </a:endParaRPr>
          </a:p>
        </p:txBody>
      </p:sp>
      <p:sp>
        <p:nvSpPr>
          <p:cNvPr id="257"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B598E330-21D2-41B1-9D4F-9F673A4BBE95}"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PlaceHolder 1"/>
          <p:cNvSpPr>
            <a:spLocks noGrp="1"/>
          </p:cNvSpPr>
          <p:nvPr>
            <p:ph type="sldImg"/>
          </p:nvPr>
        </p:nvSpPr>
        <p:spPr>
          <a:xfrm>
            <a:off x="1143000" y="685800"/>
            <a:ext cx="4570200" cy="3427200"/>
          </a:xfrm>
          <a:prstGeom prst="rect">
            <a:avLst/>
          </a:prstGeom>
          <a:ln w="0">
            <a:noFill/>
          </a:ln>
        </p:spPr>
      </p:sp>
      <p:sp>
        <p:nvSpPr>
          <p:cNvPr id="259"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On the left we have the string table used by the tokenizer to convert what the user typed into a token value.</a:t>
            </a:r>
            <a:endParaRPr b="0" lang="en-US" sz="2000" spc="-1" strike="noStrike">
              <a:latin typeface="Arial"/>
            </a:endParaRPr>
          </a:p>
          <a:p>
            <a:pPr marL="216000" indent="-216000">
              <a:lnSpc>
                <a:spcPct val="100000"/>
              </a:lnSpc>
              <a:tabLst>
                <a:tab algn="l" pos="0"/>
              </a:tabLst>
            </a:pPr>
            <a:r>
              <a:rPr b="0" lang="en-US" sz="2000" spc="-1" strike="noStrike">
                <a:latin typeface="Arial"/>
              </a:rPr>
              <a:t>On the right is the jump table with 16-bit entry point addresses to functions I’ve written</a:t>
            </a:r>
            <a:endParaRPr b="0" lang="en-US" sz="2000" spc="-1" strike="noStrike">
              <a:latin typeface="Arial"/>
            </a:endParaRPr>
          </a:p>
          <a:p>
            <a:pPr marL="216000" indent="-216000">
              <a:lnSpc>
                <a:spcPct val="100000"/>
              </a:lnSpc>
              <a:tabLst>
                <a:tab algn="l" pos="0"/>
              </a:tabLst>
            </a:pPr>
            <a:endParaRPr b="0" lang="en-US" sz="2000" spc="-1" strike="noStrike">
              <a:latin typeface="Arial"/>
            </a:endParaRPr>
          </a:p>
          <a:p>
            <a:pPr marL="216000" indent="-216000">
              <a:lnSpc>
                <a:spcPct val="100000"/>
              </a:lnSpc>
              <a:tabLst>
                <a:tab algn="l" pos="0"/>
              </a:tabLst>
            </a:pPr>
            <a:r>
              <a:rPr b="0" lang="en-US" sz="2000" spc="-1" strike="noStrike">
                <a:latin typeface="Arial"/>
              </a:rPr>
              <a:t>Note the one-to-one mapping between these tables</a:t>
            </a:r>
            <a:endParaRPr b="0" lang="en-US" sz="2000" spc="-1" strike="noStrike">
              <a:latin typeface="Arial"/>
            </a:endParaRPr>
          </a:p>
        </p:txBody>
      </p:sp>
      <p:sp>
        <p:nvSpPr>
          <p:cNvPr id="260"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651D0E8C-4B48-4080-9E47-FD52CBA04757}"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sldImg"/>
          </p:nvPr>
        </p:nvSpPr>
        <p:spPr>
          <a:xfrm>
            <a:off x="1143000" y="685800"/>
            <a:ext cx="4570200" cy="3427200"/>
          </a:xfrm>
          <a:prstGeom prst="rect">
            <a:avLst/>
          </a:prstGeom>
          <a:ln w="0">
            <a:noFill/>
          </a:ln>
        </p:spPr>
      </p:sp>
      <p:sp>
        <p:nvSpPr>
          <p:cNvPr id="262"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endParaRPr b="0" lang="en-US" sz="2000" spc="-1" strike="noStrike">
              <a:latin typeface="Arial"/>
            </a:endParaRPr>
          </a:p>
        </p:txBody>
      </p:sp>
      <p:sp>
        <p:nvSpPr>
          <p:cNvPr id="263"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74A61B43-DB37-4F16-8F67-A3662FF80C34}"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type="sldImg"/>
          </p:nvPr>
        </p:nvSpPr>
        <p:spPr>
          <a:xfrm>
            <a:off x="1143000" y="685800"/>
            <a:ext cx="4570200" cy="3427200"/>
          </a:xfrm>
          <a:prstGeom prst="rect">
            <a:avLst/>
          </a:prstGeom>
          <a:ln w="0">
            <a:noFill/>
          </a:ln>
        </p:spPr>
      </p:sp>
      <p:sp>
        <p:nvSpPr>
          <p:cNvPr id="265" name="PlaceHolder 2"/>
          <p:cNvSpPr>
            <a:spLocks noGrp="1"/>
          </p:cNvSpPr>
          <p:nvPr>
            <p:ph type="body"/>
          </p:nvPr>
        </p:nvSpPr>
        <p:spPr>
          <a:xfrm>
            <a:off x="685800" y="4343400"/>
            <a:ext cx="5484600" cy="4113000"/>
          </a:xfrm>
          <a:prstGeom prst="rect">
            <a:avLst/>
          </a:prstGeom>
          <a:noFill/>
          <a:ln w="0">
            <a:noFill/>
          </a:ln>
        </p:spPr>
        <p:txBody>
          <a:bodyPr lIns="0" rIns="0" tIns="0" bIns="0" anchor="t">
            <a:noAutofit/>
          </a:bodyPr>
          <a:p>
            <a:pPr marL="216000" indent="-216000">
              <a:lnSpc>
                <a:spcPct val="100000"/>
              </a:lnSpc>
              <a:tabLst>
                <a:tab algn="l" pos="0"/>
              </a:tabLst>
            </a:pPr>
            <a:r>
              <a:rPr b="0" lang="en-US" sz="2000" spc="-1" strike="noStrike">
                <a:latin typeface="Arial"/>
              </a:rPr>
              <a:t>Here, the C loader code is placing 16-bit pointers to these tables in bytes 1 and 2 and 3 and 4.  It also provides the number of commands in these tables in byte 0.</a:t>
            </a:r>
            <a:endParaRPr b="0" lang="en-US" sz="2000" spc="-1" strike="noStrike">
              <a:latin typeface="Arial"/>
            </a:endParaRPr>
          </a:p>
        </p:txBody>
      </p:sp>
      <p:sp>
        <p:nvSpPr>
          <p:cNvPr id="266" name="PlaceHolder 3"/>
          <p:cNvSpPr>
            <a:spLocks noGrp="1"/>
          </p:cNvSpPr>
          <p:nvPr>
            <p:ph type="sldNum"/>
          </p:nvPr>
        </p:nvSpPr>
        <p:spPr>
          <a:xfrm>
            <a:off x="3884760" y="8685360"/>
            <a:ext cx="2970000" cy="455400"/>
          </a:xfrm>
          <a:prstGeom prst="rect">
            <a:avLst/>
          </a:prstGeom>
          <a:noFill/>
          <a:ln w="0">
            <a:noFill/>
          </a:ln>
        </p:spPr>
        <p:txBody>
          <a:bodyPr lIns="0" rIns="0" tIns="0" bIns="0" anchor="b">
            <a:noAutofit/>
          </a:bodyPr>
          <a:p>
            <a:pPr algn="r">
              <a:lnSpc>
                <a:spcPct val="100000"/>
              </a:lnSpc>
            </a:pPr>
            <a:fld id="{C6EE1A70-E8BD-4155-87D5-A02251D95056}" type="slidenum">
              <a:rPr b="0" lang="en-US" sz="1200" spc="-1" strike="noStrike">
                <a:solidFill>
                  <a:srgbClr val="000000"/>
                </a:solidFill>
                <a:latin typeface="+mn-lt"/>
                <a:ea typeface="+mn-ea"/>
              </a:rPr>
              <a:t>23</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24"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endParaRPr b="0" lang="en-US" sz="3200" spc="-1" strike="noStrike">
              <a:latin typeface="Arial"/>
            </a:endParaRPr>
          </a:p>
        </p:txBody>
      </p:sp>
      <p:sp>
        <p:nvSpPr>
          <p:cNvPr id="25"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2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2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29"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30"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32"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33"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34"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35"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36"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37"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45"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46"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a:noFill/>
          <a:ln w="0">
            <a:noFill/>
          </a:ln>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5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51"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52"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54"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5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56"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58"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59"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60"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62"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endParaRPr b="0" lang="en-US" sz="3200" spc="-1" strike="noStrike">
              <a:latin typeface="Arial"/>
            </a:endParaRPr>
          </a:p>
        </p:txBody>
      </p:sp>
      <p:sp>
        <p:nvSpPr>
          <p:cNvPr id="63"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65"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66"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67"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68"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70"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71"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72"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73"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74"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75"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80"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algn="ctr"/>
            <a:endParaRPr b="0" lang="en-U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82"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84"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85"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457200" y="273600"/>
            <a:ext cx="8229240" cy="5307840"/>
          </a:xfrm>
          <a:prstGeom prst="rect">
            <a:avLst/>
          </a:prstGeom>
          <a:noFill/>
          <a:ln w="0">
            <a:noFill/>
          </a:ln>
        </p:spPr>
        <p:txBody>
          <a:bodyPr lIns="0" rIns="0" tIns="0" bIns="0" anchor="ctr">
            <a:noAutofit/>
          </a:bodyPr>
          <a:p>
            <a:pPr algn="ctr"/>
            <a:endParaRPr b="0" lang="en-U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89"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90"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91"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93"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9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95"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9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9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99"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101"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02"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104"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05"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06"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07"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109"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10"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11"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12"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13"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14"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7"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8"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a:noFill/>
          <a:ln w="0">
            <a:noFill/>
          </a:ln>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12"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3"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14"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16"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latin typeface="Arial"/>
            </a:endParaRPr>
          </a:p>
        </p:txBody>
      </p:sp>
      <p:sp>
        <p:nvSpPr>
          <p:cNvPr id="17"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18"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endParaRPr b="0" lang="en-US" sz="4400" spc="-1" strike="noStrike">
              <a:latin typeface="Arial"/>
            </a:endParaRPr>
          </a:p>
        </p:txBody>
      </p:sp>
      <p:sp>
        <p:nvSpPr>
          <p:cNvPr id="2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2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latin typeface="Arial"/>
            </a:endParaRPr>
          </a:p>
        </p:txBody>
      </p:sp>
      <p:sp>
        <p:nvSpPr>
          <p:cNvPr id="22"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ffffff"/>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ffffff"/>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ffffff"/>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ffffff"/>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ffffff"/>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ffffff"/>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ffffff"/>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ffffff"/>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ffffff"/>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ffffff"/>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ffffff"/>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ffffff"/>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r>
              <a:rPr b="0" lang="en-US" sz="1800" spc="-1" strike="noStrike">
                <a:latin typeface="Arial"/>
              </a:rPr>
              <a:t>Click to edit the title text format</a:t>
            </a:r>
            <a:endParaRPr b="0" lang="en-US" sz="1800" spc="-1" strike="noStrike">
              <a:latin typeface="Arial"/>
            </a:endParaRPr>
          </a:p>
        </p:txBody>
      </p:sp>
      <p:sp>
        <p:nvSpPr>
          <p:cNvPr id="77"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pc="-1" strike="noStrike">
                <a:latin typeface="Arial"/>
              </a:rPr>
              <a:t>Click to edit the outline text format</a:t>
            </a:r>
            <a:endParaRPr b="0" lang="en-US" sz="1800" spc="-1" strike="noStrike">
              <a:latin typeface="Arial"/>
            </a:endParaRPr>
          </a:p>
          <a:p>
            <a:pPr lvl="1" marL="864000" indent="-324000">
              <a:spcBef>
                <a:spcPts val="1134"/>
              </a:spcBef>
              <a:buClr>
                <a:srgbClr val="ffffff"/>
              </a:buClr>
              <a:buSzPct val="75000"/>
              <a:buFont typeface="Symbol" charset="2"/>
              <a:buChar char=""/>
            </a:pPr>
            <a:r>
              <a:rPr b="0" lang="en-US" sz="1800" spc="-1" strike="noStrike">
                <a:latin typeface="Arial"/>
              </a:rPr>
              <a:t>Second Outline Level</a:t>
            </a:r>
            <a:endParaRPr b="0" lang="en-US" sz="1800" spc="-1" strike="noStrike">
              <a:latin typeface="Arial"/>
            </a:endParaRPr>
          </a:p>
          <a:p>
            <a:pPr lvl="2" marL="1296000" indent="-288000">
              <a:spcBef>
                <a:spcPts val="850"/>
              </a:spcBef>
              <a:buClr>
                <a:srgbClr val="ffffff"/>
              </a:buClr>
              <a:buSzPct val="45000"/>
              <a:buFont typeface="Wingdings" charset="2"/>
              <a:buChar char=""/>
            </a:pPr>
            <a:r>
              <a:rPr b="0" lang="en-US" sz="1800" spc="-1" strike="noStrike">
                <a:latin typeface="Arial"/>
              </a:rPr>
              <a:t>Third Outline Level</a:t>
            </a:r>
            <a:endParaRPr b="0" lang="en-US" sz="1800" spc="-1" strike="noStrike">
              <a:latin typeface="Arial"/>
            </a:endParaRPr>
          </a:p>
          <a:p>
            <a:pPr lvl="3" marL="1728000" indent="-216000">
              <a:spcBef>
                <a:spcPts val="567"/>
              </a:spcBef>
              <a:buClr>
                <a:srgbClr val="ffffff"/>
              </a:buClr>
              <a:buSzPct val="75000"/>
              <a:buFont typeface="Symbol" charset="2"/>
              <a:buChar char=""/>
            </a:pPr>
            <a:r>
              <a:rPr b="0" lang="en-US" sz="1800" spc="-1" strike="noStrike">
                <a:latin typeface="Arial"/>
              </a:rPr>
              <a:t>Fourth Outline Level</a:t>
            </a:r>
            <a:endParaRPr b="0" lang="en-US" sz="1800" spc="-1" strike="noStrike">
              <a:latin typeface="Arial"/>
            </a:endParaRPr>
          </a:p>
          <a:p>
            <a:pPr lvl="4" marL="2160000" indent="-216000">
              <a:spcBef>
                <a:spcPts val="283"/>
              </a:spcBef>
              <a:buClr>
                <a:srgbClr val="ffffff"/>
              </a:buClr>
              <a:buSzPct val="45000"/>
              <a:buFont typeface="Wingdings" charset="2"/>
              <a:buChar char=""/>
            </a:pPr>
            <a:r>
              <a:rPr b="0" lang="en-US" sz="1800" spc="-1" strike="noStrike">
                <a:latin typeface="Arial"/>
              </a:rPr>
              <a:t>Fifth Outline Level</a:t>
            </a:r>
            <a:endParaRPr b="0" lang="en-US" sz="1800" spc="-1" strike="noStrike">
              <a:latin typeface="Arial"/>
            </a:endParaRPr>
          </a:p>
          <a:p>
            <a:pPr lvl="5" marL="2592000" indent="-216000">
              <a:spcBef>
                <a:spcPts val="283"/>
              </a:spcBef>
              <a:buClr>
                <a:srgbClr val="ffffff"/>
              </a:buClr>
              <a:buSzPct val="45000"/>
              <a:buFont typeface="Wingdings" charset="2"/>
              <a:buChar char=""/>
            </a:pPr>
            <a:r>
              <a:rPr b="0" lang="en-US" sz="1800" spc="-1" strike="noStrike">
                <a:latin typeface="Arial"/>
              </a:rPr>
              <a:t>Sixth Outline Level</a:t>
            </a:r>
            <a:endParaRPr b="0" lang="en-US" sz="1800" spc="-1" strike="noStrike">
              <a:latin typeface="Arial"/>
            </a:endParaRPr>
          </a:p>
          <a:p>
            <a:pPr lvl="6" marL="3024000" indent="-216000">
              <a:spcBef>
                <a:spcPts val="283"/>
              </a:spcBef>
              <a:buClr>
                <a:srgbClr val="ffffff"/>
              </a:buClr>
              <a:buSzPct val="45000"/>
              <a:buFont typeface="Wingdings" charset="2"/>
              <a:buChar char=""/>
            </a:pPr>
            <a:r>
              <a:rPr b="0" lang="en-US" sz="1800" spc="-1" strike="noStrike">
                <a:latin typeface="Arial"/>
              </a:rPr>
              <a:t>Seventh Outline Level</a:t>
            </a:r>
            <a:endParaRPr b="0" lang="en-US" sz="1800" spc="-1" strike="noStrike">
              <a:latin typeface="Arial"/>
            </a:endParaRPr>
          </a:p>
        </p:txBody>
      </p:sp>
      <p:sp>
        <p:nvSpPr>
          <p:cNvPr id="78"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pc="-1" strike="noStrike">
                <a:latin typeface="Arial"/>
              </a:rPr>
              <a:t>Click to edit the outline text format</a:t>
            </a:r>
            <a:endParaRPr b="0" lang="en-US" sz="1800" spc="-1" strike="noStrike">
              <a:latin typeface="Arial"/>
            </a:endParaRPr>
          </a:p>
          <a:p>
            <a:pPr lvl="1" marL="864000" indent="-324000">
              <a:spcBef>
                <a:spcPts val="1134"/>
              </a:spcBef>
              <a:buClr>
                <a:srgbClr val="ffffff"/>
              </a:buClr>
              <a:buSzPct val="75000"/>
              <a:buFont typeface="Symbol" charset="2"/>
              <a:buChar char=""/>
            </a:pPr>
            <a:r>
              <a:rPr b="0" lang="en-US" sz="1800" spc="-1" strike="noStrike">
                <a:latin typeface="Arial"/>
              </a:rPr>
              <a:t>Second Outline Level</a:t>
            </a:r>
            <a:endParaRPr b="0" lang="en-US" sz="1800" spc="-1" strike="noStrike">
              <a:latin typeface="Arial"/>
            </a:endParaRPr>
          </a:p>
          <a:p>
            <a:pPr lvl="2" marL="1296000" indent="-288000">
              <a:spcBef>
                <a:spcPts val="850"/>
              </a:spcBef>
              <a:buClr>
                <a:srgbClr val="ffffff"/>
              </a:buClr>
              <a:buSzPct val="45000"/>
              <a:buFont typeface="Wingdings" charset="2"/>
              <a:buChar char=""/>
            </a:pPr>
            <a:r>
              <a:rPr b="0" lang="en-US" sz="1800" spc="-1" strike="noStrike">
                <a:latin typeface="Arial"/>
              </a:rPr>
              <a:t>Third Outline Level</a:t>
            </a:r>
            <a:endParaRPr b="0" lang="en-US" sz="1800" spc="-1" strike="noStrike">
              <a:latin typeface="Arial"/>
            </a:endParaRPr>
          </a:p>
          <a:p>
            <a:pPr lvl="3" marL="1728000" indent="-216000">
              <a:spcBef>
                <a:spcPts val="567"/>
              </a:spcBef>
              <a:buClr>
                <a:srgbClr val="ffffff"/>
              </a:buClr>
              <a:buSzPct val="75000"/>
              <a:buFont typeface="Symbol" charset="2"/>
              <a:buChar char=""/>
            </a:pPr>
            <a:r>
              <a:rPr b="0" lang="en-US" sz="1800" spc="-1" strike="noStrike">
                <a:latin typeface="Arial"/>
              </a:rPr>
              <a:t>Fourth Outline Level</a:t>
            </a:r>
            <a:endParaRPr b="0" lang="en-US" sz="1800" spc="-1" strike="noStrike">
              <a:latin typeface="Arial"/>
            </a:endParaRPr>
          </a:p>
          <a:p>
            <a:pPr lvl="4" marL="2160000" indent="-216000">
              <a:spcBef>
                <a:spcPts val="283"/>
              </a:spcBef>
              <a:buClr>
                <a:srgbClr val="ffffff"/>
              </a:buClr>
              <a:buSzPct val="45000"/>
              <a:buFont typeface="Wingdings" charset="2"/>
              <a:buChar char=""/>
            </a:pPr>
            <a:r>
              <a:rPr b="0" lang="en-US" sz="1800" spc="-1" strike="noStrike">
                <a:latin typeface="Arial"/>
              </a:rPr>
              <a:t>Fifth Outline Level</a:t>
            </a:r>
            <a:endParaRPr b="0" lang="en-US" sz="1800" spc="-1" strike="noStrike">
              <a:latin typeface="Arial"/>
            </a:endParaRPr>
          </a:p>
          <a:p>
            <a:pPr lvl="5" marL="2592000" indent="-216000">
              <a:spcBef>
                <a:spcPts val="283"/>
              </a:spcBef>
              <a:buClr>
                <a:srgbClr val="ffffff"/>
              </a:buClr>
              <a:buSzPct val="45000"/>
              <a:buFont typeface="Wingdings" charset="2"/>
              <a:buChar char=""/>
            </a:pPr>
            <a:r>
              <a:rPr b="0" lang="en-US" sz="1800" spc="-1" strike="noStrike">
                <a:latin typeface="Arial"/>
              </a:rPr>
              <a:t>Sixth Outline Level</a:t>
            </a:r>
            <a:endParaRPr b="0" lang="en-US" sz="1800" spc="-1" strike="noStrike">
              <a:latin typeface="Arial"/>
            </a:endParaRPr>
          </a:p>
          <a:p>
            <a:pPr lvl="6" marL="3024000" indent="-216000">
              <a:spcBef>
                <a:spcPts val="283"/>
              </a:spcBef>
              <a:buClr>
                <a:srgbClr val="ffffff"/>
              </a:buClr>
              <a:buSzPct val="45000"/>
              <a:buFont typeface="Wingdings" charset="2"/>
              <a:buChar char=""/>
            </a:pPr>
            <a:r>
              <a:rPr b="0" lang="en-US" sz="1800" spc="-1" strike="noStrike">
                <a:latin typeface="Arial"/>
              </a:rPr>
              <a:t>Seventh Outline Level</a:t>
            </a:r>
            <a:endParaRPr b="0" lang="en-US"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hyperlink" Target="http://www.cocopedia.com/wiki/index.php/Color_Computer_2_Memory_Map" TargetMode="External"/><Relationship Id="rId2" Type="http://schemas.openxmlformats.org/officeDocument/2006/relationships/slideLayout" Target="../slideLayouts/slideLayout28.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Relationship Id="rId3"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
</Relationships>
</file>

<file path=ppt/slides/_rels/slide3.xml.rels><?xml version="1.0" encoding="UTF-8"?>
<Relationships xmlns="http://schemas.openxmlformats.org/package/2006/relationships"><Relationship Id="rId1" Type="http://schemas.openxmlformats.org/officeDocument/2006/relationships/hyperlink" Target="http://www.cocopedia.com/wiki/index.php/Color_Computer_2_Memory_Map" TargetMode="External"/><Relationship Id="rId2" Type="http://schemas.openxmlformats.org/officeDocument/2006/relationships/slideLayout" Target="../slideLayouts/slideLayout28.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1371600" y="990720"/>
            <a:ext cx="6399000" cy="3747960"/>
          </a:xfrm>
          <a:prstGeom prst="rect">
            <a:avLst/>
          </a:prstGeom>
          <a:noFill/>
          <a:ln w="0">
            <a:noFill/>
          </a:ln>
        </p:spPr>
        <p:txBody>
          <a:bodyPr lIns="0" rIns="0" tIns="0" bIns="0" anchor="ctr">
            <a:noAutofit/>
          </a:bodyPr>
          <a:p>
            <a:pPr algn="ctr">
              <a:lnSpc>
                <a:spcPct val="100000"/>
              </a:lnSpc>
            </a:pPr>
            <a:r>
              <a:rPr b="0" lang="en-US" sz="6000" spc="-1" strike="noStrike">
                <a:solidFill>
                  <a:srgbClr val="ffffff"/>
                </a:solidFill>
                <a:latin typeface="Calibri"/>
              </a:rPr>
              <a:t>Expanding Disk Extended Color BASIC</a:t>
            </a:r>
            <a:endParaRPr b="0" lang="en-US" sz="6000" spc="-1" strike="noStrike">
              <a:latin typeface="Arial"/>
            </a:endParaRPr>
          </a:p>
        </p:txBody>
      </p:sp>
      <p:sp>
        <p:nvSpPr>
          <p:cNvPr id="122" name="PlaceHolder 2"/>
          <p:cNvSpPr>
            <a:spLocks noGrp="1"/>
          </p:cNvSpPr>
          <p:nvPr>
            <p:ph type="subTitle"/>
          </p:nvPr>
        </p:nvSpPr>
        <p:spPr>
          <a:xfrm>
            <a:off x="1371600" y="5029200"/>
            <a:ext cx="6399000" cy="607680"/>
          </a:xfrm>
          <a:prstGeom prst="rect">
            <a:avLst/>
          </a:prstGeom>
          <a:noFill/>
          <a:ln w="0">
            <a:noFill/>
          </a:ln>
        </p:spPr>
        <p:txBody>
          <a:bodyPr lIns="0" rIns="0" tIns="0" bIns="0" anchor="t">
            <a:noAutofit/>
          </a:bodyPr>
          <a:p>
            <a:pPr algn="ctr">
              <a:lnSpc>
                <a:spcPct val="100000"/>
              </a:lnSpc>
              <a:spcBef>
                <a:spcPts val="641"/>
              </a:spcBef>
              <a:tabLst>
                <a:tab algn="l" pos="0"/>
              </a:tabLst>
            </a:pPr>
            <a:r>
              <a:rPr b="0" lang="en-US" sz="3200" spc="-1" strike="noStrike">
                <a:solidFill>
                  <a:srgbClr val="ffffff"/>
                </a:solidFill>
                <a:latin typeface="Calibri"/>
              </a:rPr>
              <a:t>Brendan Donahe</a:t>
            </a:r>
            <a:endParaRPr b="0" lang="en-US" sz="3200" spc="-1" strike="noStrike">
              <a:latin typeface="Arial"/>
            </a:endParaRPr>
          </a:p>
        </p:txBody>
      </p:sp>
      <p:sp>
        <p:nvSpPr>
          <p:cNvPr id="123"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CA612163-3E27-41B3-A1F6-F092B0B0DD2A}" type="datetime1">
              <a:rPr b="0" lang="en-US" sz="1200" spc="-1" strike="noStrike">
                <a:solidFill>
                  <a:srgbClr val="ffffff"/>
                </a:solidFill>
                <a:latin typeface="Calibri"/>
              </a:rPr>
              <a:t>09/30/2022</a:t>
            </a:fld>
            <a:endParaRPr b="0" lang="en-US" sz="1200" spc="-1" strike="noStrike">
              <a:latin typeface="Times New Roman"/>
            </a:endParaRPr>
          </a:p>
        </p:txBody>
      </p:sp>
      <p:sp>
        <p:nvSpPr>
          <p:cNvPr id="124"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25"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1EDE1798-94BA-4D00-80CB-DE359E4B9E05}" type="slidenum">
              <a:rPr b="0" lang="en-US" sz="1200" spc="-1" strike="noStrike">
                <a:solidFill>
                  <a:srgbClr val="ffffff"/>
                </a:solidFill>
                <a:latin typeface="Calibri"/>
              </a:rPr>
              <a:t>&lt;number&gt;</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PlaceHolder 1"/>
          <p:cNvSpPr>
            <a:spLocks noGrp="1"/>
          </p:cNvSpPr>
          <p:nvPr>
            <p:ph type="dt"/>
          </p:nvPr>
        </p:nvSpPr>
        <p:spPr>
          <a:xfrm>
            <a:off x="457200" y="6356520"/>
            <a:ext cx="2131920" cy="363240"/>
          </a:xfrm>
          <a:prstGeom prst="rect">
            <a:avLst/>
          </a:prstGeom>
          <a:noFill/>
          <a:ln w="0">
            <a:noFill/>
          </a:ln>
        </p:spPr>
        <p:txBody>
          <a:bodyPr lIns="90000" rIns="90000" tIns="45000" bIns="45000" anchor="ctr">
            <a:normAutofit/>
          </a:bodyPr>
          <a:p>
            <a:pPr>
              <a:lnSpc>
                <a:spcPct val="100000"/>
              </a:lnSpc>
              <a:spcAft>
                <a:spcPts val="601"/>
              </a:spcAft>
            </a:pPr>
            <a:fld id="{AE32B069-983C-4047-9D22-82DD1A04211B}" type="datetime1">
              <a:rPr b="0" lang="en-US" sz="1200" spc="-1" strike="noStrike">
                <a:solidFill>
                  <a:srgbClr val="ffffff"/>
                </a:solidFill>
                <a:latin typeface="Calibri"/>
              </a:rPr>
              <a:t>09/30/2022</a:t>
            </a:fld>
            <a:endParaRPr b="0" lang="en-US" sz="1200" spc="-1" strike="noStrike">
              <a:latin typeface="Times New Roman"/>
            </a:endParaRPr>
          </a:p>
        </p:txBody>
      </p:sp>
      <p:sp>
        <p:nvSpPr>
          <p:cNvPr id="170" name="PlaceHolder 2"/>
          <p:cNvSpPr>
            <a:spLocks noGrp="1"/>
          </p:cNvSpPr>
          <p:nvPr>
            <p:ph type="ftr"/>
          </p:nvPr>
        </p:nvSpPr>
        <p:spPr>
          <a:xfrm>
            <a:off x="3124080" y="6356520"/>
            <a:ext cx="2893680" cy="363240"/>
          </a:xfrm>
          <a:prstGeom prst="rect">
            <a:avLst/>
          </a:prstGeom>
          <a:noFill/>
          <a:ln w="0">
            <a:noFill/>
          </a:ln>
        </p:spPr>
        <p:txBody>
          <a:bodyPr lIns="90000" rIns="90000" tIns="45000" bIns="45000" anchor="ctr">
            <a:norm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71" name="PlaceHolder 3"/>
          <p:cNvSpPr>
            <a:spLocks noGrp="1"/>
          </p:cNvSpPr>
          <p:nvPr>
            <p:ph type="sldNum"/>
          </p:nvPr>
        </p:nvSpPr>
        <p:spPr>
          <a:xfrm>
            <a:off x="6553080" y="6356520"/>
            <a:ext cx="2131920" cy="363240"/>
          </a:xfrm>
          <a:prstGeom prst="rect">
            <a:avLst/>
          </a:prstGeom>
          <a:noFill/>
          <a:ln w="0">
            <a:noFill/>
          </a:ln>
        </p:spPr>
        <p:txBody>
          <a:bodyPr lIns="90000" rIns="90000" tIns="45000" bIns="45000" anchor="ctr">
            <a:normAutofit/>
          </a:bodyPr>
          <a:p>
            <a:pPr algn="r">
              <a:lnSpc>
                <a:spcPct val="100000"/>
              </a:lnSpc>
              <a:spcAft>
                <a:spcPts val="601"/>
              </a:spcAft>
            </a:pPr>
            <a:fld id="{E1147EFF-7AA7-46F5-BB9B-5B5CB16C9A9D}" type="slidenum">
              <a:rPr b="0" lang="en-US" sz="1200" spc="-1" strike="noStrike">
                <a:solidFill>
                  <a:srgbClr val="ffffff"/>
                </a:solidFill>
                <a:latin typeface="Calibri"/>
              </a:rPr>
              <a:t>10</a:t>
            </a:fld>
            <a:endParaRPr b="0" lang="en-US" sz="1200" spc="-1" strike="noStrike">
              <a:latin typeface="Times New Roman"/>
            </a:endParaRPr>
          </a:p>
        </p:txBody>
      </p:sp>
      <p:graphicFrame>
        <p:nvGraphicFramePr>
          <p:cNvPr id="172" name="Content Placeholder 3"/>
          <p:cNvGraphicFramePr/>
          <p:nvPr/>
        </p:nvGraphicFramePr>
        <p:xfrm>
          <a:off x="603360" y="1480320"/>
          <a:ext cx="8000280" cy="3707640"/>
        </p:xfrm>
        <a:graphic>
          <a:graphicData uri="http://schemas.openxmlformats.org/drawingml/2006/table">
            <a:tbl>
              <a:tblPr/>
              <a:tblGrid>
                <a:gridCol w="1523880"/>
                <a:gridCol w="990360"/>
                <a:gridCol w="5486400"/>
              </a:tblGrid>
              <a:tr h="370800">
                <a:tc>
                  <a:txBody>
                    <a:bodyPr anchor="t">
                      <a:noAutofit/>
                    </a:bodyPr>
                    <a:p>
                      <a:pPr algn="r">
                        <a:lnSpc>
                          <a:spcPct val="100000"/>
                        </a:lnSpc>
                      </a:pPr>
                      <a:r>
                        <a:rPr b="1" lang="en-US" sz="1800" spc="-1" strike="noStrike">
                          <a:solidFill>
                            <a:srgbClr val="ffffff"/>
                          </a:solidFill>
                          <a:latin typeface="Calibri"/>
                        </a:rPr>
                        <a:t>Region</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c>
                  <a:txBody>
                    <a:bodyPr anchor="t">
                      <a:noAutofit/>
                    </a:bodyPr>
                    <a:p>
                      <a:pPr algn="r">
                        <a:lnSpc>
                          <a:spcPct val="100000"/>
                        </a:lnSpc>
                      </a:pPr>
                      <a:r>
                        <a:rPr b="1" lang="en-US" sz="1800" spc="-1" strike="noStrike">
                          <a:solidFill>
                            <a:srgbClr val="ffffff"/>
                          </a:solidFill>
                          <a:latin typeface="Calibri"/>
                        </a:rPr>
                        <a:t>Size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c>
                  <a:txBody>
                    <a:bodyPr anchor="t">
                      <a:noAutofit/>
                    </a:bodyPr>
                    <a:p>
                      <a:pPr>
                        <a:lnSpc>
                          <a:spcPct val="100000"/>
                        </a:lnSpc>
                      </a:pPr>
                      <a:r>
                        <a:rPr b="1" lang="en-US" sz="1800" spc="-1" strike="noStrike">
                          <a:solidFill>
                            <a:srgbClr val="ffffff"/>
                          </a:solidFill>
                          <a:latin typeface="Calibri"/>
                        </a:rPr>
                        <a:t>Contents</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r>
              <a:tr h="370800">
                <a:tc>
                  <a:txBody>
                    <a:bodyPr anchor="t">
                      <a:noAutofit/>
                    </a:bodyPr>
                    <a:p>
                      <a:pPr algn="r">
                        <a:lnSpc>
                          <a:spcPct val="100000"/>
                        </a:lnSpc>
                      </a:pPr>
                      <a:r>
                        <a:rPr b="0" lang="en-US" sz="1800" spc="-1" strike="noStrike">
                          <a:solidFill>
                            <a:srgbClr val="000000"/>
                          </a:solidFill>
                          <a:latin typeface="Calibri"/>
                        </a:rPr>
                        <a:t>$0000-$03FF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gn="r">
                        <a:lnSpc>
                          <a:spcPct val="100000"/>
                        </a:lnSpc>
                      </a:pPr>
                      <a:r>
                        <a:rPr b="0" lang="en-US" sz="1800" spc="-1" strike="noStrike">
                          <a:solidFill>
                            <a:srgbClr val="000000"/>
                          </a:solidFill>
                          <a:latin typeface="Calibri"/>
                        </a:rPr>
                        <a:t>1024</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nSpc>
                          <a:spcPct val="100000"/>
                        </a:lnSpc>
                      </a:pPr>
                      <a:r>
                        <a:rPr b="0" lang="en-US" sz="1800" spc="-1" strike="noStrike">
                          <a:solidFill>
                            <a:srgbClr val="000000"/>
                          </a:solidFill>
                          <a:latin typeface="Calibri"/>
                        </a:rPr>
                        <a:t>BASIC system RAM</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r>
              <a:tr h="370800">
                <a:tc>
                  <a:txBody>
                    <a:bodyPr anchor="t">
                      <a:noAutofit/>
                    </a:bodyPr>
                    <a:p>
                      <a:pPr algn="r">
                        <a:lnSpc>
                          <a:spcPct val="100000"/>
                        </a:lnSpc>
                      </a:pPr>
                      <a:r>
                        <a:rPr b="0" lang="en-US" sz="1800" spc="-1" strike="noStrike">
                          <a:solidFill>
                            <a:srgbClr val="000000"/>
                          </a:solidFill>
                          <a:latin typeface="Calibri"/>
                        </a:rPr>
                        <a:t>$0400-$05FF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gn="r">
                        <a:lnSpc>
                          <a:spcPct val="100000"/>
                        </a:lnSpc>
                      </a:pPr>
                      <a:r>
                        <a:rPr b="0" lang="en-US" sz="1800" spc="-1" strike="noStrike">
                          <a:solidFill>
                            <a:srgbClr val="000000"/>
                          </a:solidFill>
                          <a:latin typeface="Calibri"/>
                        </a:rPr>
                        <a:t>512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nSpc>
                          <a:spcPct val="100000"/>
                        </a:lnSpc>
                      </a:pPr>
                      <a:r>
                        <a:rPr b="0" lang="en-US" sz="1800" spc="-1" strike="noStrike">
                          <a:solidFill>
                            <a:srgbClr val="000000"/>
                          </a:solidFill>
                          <a:latin typeface="Calibri"/>
                        </a:rPr>
                        <a:t>32-column text and semigraphics</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r>
              <a:tr h="370800">
                <a:tc>
                  <a:txBody>
                    <a:bodyPr anchor="t">
                      <a:noAutofit/>
                    </a:bodyPr>
                    <a:p>
                      <a:pPr algn="r">
                        <a:lnSpc>
                          <a:spcPct val="100000"/>
                        </a:lnSpc>
                      </a:pPr>
                      <a:r>
                        <a:rPr b="0" lang="en-US" sz="1800" spc="-1" strike="noStrike">
                          <a:solidFill>
                            <a:srgbClr val="000000"/>
                          </a:solidFill>
                          <a:latin typeface="Calibri"/>
                        </a:rPr>
                        <a:t>$0600-$0DFF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gn="r">
                        <a:lnSpc>
                          <a:spcPct val="100000"/>
                        </a:lnSpc>
                      </a:pPr>
                      <a:r>
                        <a:rPr b="0" lang="en-US" sz="1800" spc="-1" strike="noStrike">
                          <a:solidFill>
                            <a:srgbClr val="000000"/>
                          </a:solidFill>
                          <a:latin typeface="Calibri"/>
                        </a:rPr>
                        <a:t>512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nSpc>
                          <a:spcPct val="100000"/>
                        </a:lnSpc>
                      </a:pPr>
                      <a:r>
                        <a:rPr b="0" lang="en-US" sz="1800" spc="-1" strike="noStrike">
                          <a:solidFill>
                            <a:srgbClr val="000000"/>
                          </a:solidFill>
                          <a:latin typeface="Calibri"/>
                        </a:rPr>
                        <a:t>Disk system RAM</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r>
              <a:tr h="370800">
                <a:tc>
                  <a:txBody>
                    <a:bodyPr anchor="t">
                      <a:noAutofit/>
                    </a:bodyPr>
                    <a:p>
                      <a:pPr algn="r">
                        <a:lnSpc>
                          <a:spcPct val="100000"/>
                        </a:lnSpc>
                      </a:pPr>
                      <a:r>
                        <a:rPr b="0" lang="en-US" sz="1800" spc="-1" strike="noStrike">
                          <a:solidFill>
                            <a:srgbClr val="000000"/>
                          </a:solidFill>
                          <a:latin typeface="Calibri"/>
                        </a:rPr>
                        <a:t>$0E00-$7FFF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cece7"/>
                    </a:solidFill>
                  </a:tcPr>
                </a:tc>
                <a:tc>
                  <a:txBody>
                    <a:bodyPr anchor="t">
                      <a:noAutofit/>
                    </a:bodyPr>
                    <a:p>
                      <a:pPr algn="r">
                        <a:lnSpc>
                          <a:spcPct val="100000"/>
                        </a:lnSpc>
                      </a:pPr>
                      <a:r>
                        <a:rPr b="0" lang="en-US" sz="1800" spc="-1" strike="noStrike">
                          <a:solidFill>
                            <a:srgbClr val="000000"/>
                          </a:solidFill>
                          <a:latin typeface="Calibri"/>
                        </a:rPr>
                        <a:t>29184</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cece7"/>
                    </a:solidFill>
                  </a:tcPr>
                </a:tc>
                <a:tc>
                  <a:txBody>
                    <a:bodyPr anchor="t">
                      <a:noAutofit/>
                    </a:bodyPr>
                    <a:p>
                      <a:pPr>
                        <a:lnSpc>
                          <a:spcPct val="100000"/>
                        </a:lnSpc>
                      </a:pPr>
                      <a:r>
                        <a:rPr b="0" lang="en-US" sz="1800" spc="-1" strike="noStrike">
                          <a:solidFill>
                            <a:srgbClr val="000000"/>
                          </a:solidFill>
                          <a:latin typeface="Calibri"/>
                        </a:rPr>
                        <a:t>Graphics memory, user’s BASIC program, stack space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cece7"/>
                    </a:solidFill>
                  </a:tcPr>
                </a:tc>
              </a:tr>
              <a:tr h="370800">
                <a:tc>
                  <a:txBody>
                    <a:bodyPr anchor="t">
                      <a:noAutofit/>
                    </a:bodyPr>
                    <a:p>
                      <a:pPr algn="r">
                        <a:lnSpc>
                          <a:spcPct val="100000"/>
                        </a:lnSpc>
                      </a:pPr>
                      <a:r>
                        <a:rPr b="0" lang="en-US" sz="1800" spc="-1" strike="noStrike">
                          <a:solidFill>
                            <a:srgbClr val="000000"/>
                          </a:solidFill>
                          <a:latin typeface="Calibri"/>
                        </a:rPr>
                        <a:t>$8000-$9FFF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gn="r">
                        <a:lnSpc>
                          <a:spcPct val="100000"/>
                        </a:lnSpc>
                      </a:pPr>
                      <a:r>
                        <a:rPr b="0" lang="en-US" sz="1800" spc="-1" strike="noStrike">
                          <a:solidFill>
                            <a:srgbClr val="000000"/>
                          </a:solidFill>
                          <a:latin typeface="Calibri"/>
                        </a:rPr>
                        <a:t>8192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nSpc>
                          <a:spcPct val="100000"/>
                        </a:lnSpc>
                      </a:pPr>
                      <a:r>
                        <a:rPr b="0" lang="en-US" sz="1800" spc="-1" strike="noStrike">
                          <a:solidFill>
                            <a:srgbClr val="000000"/>
                          </a:solidFill>
                          <a:latin typeface="Calibri"/>
                        </a:rPr>
                        <a:t>Extended Color BASIC ROM</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r>
              <a:tr h="370800">
                <a:tc>
                  <a:txBody>
                    <a:bodyPr anchor="t">
                      <a:noAutofit/>
                    </a:bodyPr>
                    <a:p>
                      <a:pPr algn="r">
                        <a:lnSpc>
                          <a:spcPct val="100000"/>
                        </a:lnSpc>
                      </a:pPr>
                      <a:r>
                        <a:rPr b="0" lang="en-US" sz="1800" spc="-1" strike="noStrike">
                          <a:solidFill>
                            <a:srgbClr val="000000"/>
                          </a:solidFill>
                          <a:latin typeface="Calibri"/>
                        </a:rPr>
                        <a:t>$A000-$BFFF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gn="r">
                        <a:lnSpc>
                          <a:spcPct val="100000"/>
                        </a:lnSpc>
                      </a:pPr>
                      <a:r>
                        <a:rPr b="0" lang="en-US" sz="1800" spc="-1" strike="noStrike">
                          <a:solidFill>
                            <a:srgbClr val="000000"/>
                          </a:solidFill>
                          <a:latin typeface="Calibri"/>
                        </a:rPr>
                        <a:t>8192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nSpc>
                          <a:spcPct val="100000"/>
                        </a:lnSpc>
                      </a:pPr>
                      <a:r>
                        <a:rPr b="0" lang="en-US" sz="1800" spc="-1" strike="noStrike">
                          <a:solidFill>
                            <a:srgbClr val="000000"/>
                          </a:solidFill>
                          <a:latin typeface="Calibri"/>
                        </a:rPr>
                        <a:t>Color BASIC ROM</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r>
              <a:tr h="370800">
                <a:tc>
                  <a:txBody>
                    <a:bodyPr anchor="t">
                      <a:noAutofit/>
                    </a:bodyPr>
                    <a:p>
                      <a:pPr algn="r">
                        <a:lnSpc>
                          <a:spcPct val="100000"/>
                        </a:lnSpc>
                      </a:pPr>
                      <a:r>
                        <a:rPr b="0" lang="en-US" sz="1800" spc="-1" strike="noStrike">
                          <a:solidFill>
                            <a:srgbClr val="000000"/>
                          </a:solidFill>
                          <a:latin typeface="Calibri"/>
                        </a:rPr>
                        <a:t>$C000-$DFFF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gn="r">
                        <a:lnSpc>
                          <a:spcPct val="100000"/>
                        </a:lnSpc>
                      </a:pPr>
                      <a:r>
                        <a:rPr b="0" lang="en-US" sz="1800" spc="-1" strike="noStrike">
                          <a:solidFill>
                            <a:srgbClr val="000000"/>
                          </a:solidFill>
                          <a:latin typeface="Calibri"/>
                        </a:rPr>
                        <a:t>8192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nSpc>
                          <a:spcPct val="100000"/>
                        </a:lnSpc>
                      </a:pPr>
                      <a:r>
                        <a:rPr b="0" lang="en-US" sz="1800" spc="-1" strike="noStrike">
                          <a:solidFill>
                            <a:srgbClr val="000000"/>
                          </a:solidFill>
                          <a:latin typeface="Calibri"/>
                        </a:rPr>
                        <a:t>Disk BASIC ROM (usage varies by controller/cartridge)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r>
              <a:tr h="370800">
                <a:tc>
                  <a:txBody>
                    <a:bodyPr anchor="t">
                      <a:noAutofit/>
                    </a:bodyPr>
                    <a:p>
                      <a:pPr algn="r">
                        <a:lnSpc>
                          <a:spcPct val="100000"/>
                        </a:lnSpc>
                      </a:pPr>
                      <a:r>
                        <a:rPr b="0" lang="en-US" sz="1800" spc="-1" strike="noStrike">
                          <a:solidFill>
                            <a:srgbClr val="000000"/>
                          </a:solidFill>
                          <a:latin typeface="Calibri"/>
                        </a:rPr>
                        <a:t>$E000-$FEFF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gn="r">
                        <a:lnSpc>
                          <a:spcPct val="100000"/>
                        </a:lnSpc>
                      </a:pPr>
                      <a:r>
                        <a:rPr b="0" lang="en-US" sz="1800" spc="-1" strike="noStrike">
                          <a:solidFill>
                            <a:srgbClr val="000000"/>
                          </a:solidFill>
                          <a:latin typeface="Calibri"/>
                        </a:rPr>
                        <a:t>7935</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nSpc>
                          <a:spcPct val="100000"/>
                        </a:lnSpc>
                      </a:pPr>
                      <a:r>
                        <a:rPr b="0" lang="en-US" sz="1800" spc="-1" strike="noStrike">
                          <a:solidFill>
                            <a:srgbClr val="000000"/>
                          </a:solidFill>
                          <a:latin typeface="Calibri"/>
                        </a:rPr>
                        <a:t>Unused – good place for more code/data!</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r>
              <a:tr h="370800">
                <a:tc>
                  <a:txBody>
                    <a:bodyPr anchor="t">
                      <a:noAutofit/>
                    </a:bodyPr>
                    <a:p>
                      <a:pPr algn="r">
                        <a:lnSpc>
                          <a:spcPct val="100000"/>
                        </a:lnSpc>
                      </a:pPr>
                      <a:r>
                        <a:rPr b="0" lang="en-US" sz="1800" spc="-1" strike="noStrike">
                          <a:solidFill>
                            <a:srgbClr val="000000"/>
                          </a:solidFill>
                          <a:latin typeface="Calibri"/>
                        </a:rPr>
                        <a:t>$FF00-$FFFF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f819e"/>
                    </a:solidFill>
                  </a:tcPr>
                </a:tc>
                <a:tc>
                  <a:txBody>
                    <a:bodyPr anchor="t">
                      <a:noAutofit/>
                    </a:bodyPr>
                    <a:p>
                      <a:pPr algn="r">
                        <a:lnSpc>
                          <a:spcPct val="100000"/>
                        </a:lnSpc>
                      </a:pPr>
                      <a:r>
                        <a:rPr b="0" lang="en-US" sz="1800" spc="-1" strike="noStrike">
                          <a:solidFill>
                            <a:srgbClr val="000000"/>
                          </a:solidFill>
                          <a:latin typeface="Calibri"/>
                        </a:rPr>
                        <a:t>256</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f819e"/>
                    </a:solidFill>
                  </a:tcPr>
                </a:tc>
                <a:tc>
                  <a:txBody>
                    <a:bodyPr anchor="t">
                      <a:noAutofit/>
                    </a:bodyPr>
                    <a:p>
                      <a:pPr>
                        <a:lnSpc>
                          <a:spcPct val="100000"/>
                        </a:lnSpc>
                      </a:pPr>
                      <a:r>
                        <a:rPr b="0" lang="en-US" sz="1800" spc="-1" strike="noStrike">
                          <a:solidFill>
                            <a:srgbClr val="000000"/>
                          </a:solidFill>
                          <a:latin typeface="Calibri"/>
                        </a:rPr>
                        <a:t>I/O control registers, vector table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f819e"/>
                    </a:solidFill>
                  </a:tcPr>
                </a:tc>
              </a:tr>
            </a:tbl>
          </a:graphicData>
        </a:graphic>
      </p:graphicFrame>
      <p:sp>
        <p:nvSpPr>
          <p:cNvPr id="173" name="PlaceHolder 4"/>
          <p:cNvSpPr>
            <a:spLocks noGrp="1"/>
          </p:cNvSpPr>
          <p:nvPr>
            <p:ph type="title"/>
          </p:nvPr>
        </p:nvSpPr>
        <p:spPr>
          <a:xfrm>
            <a:off x="457560" y="274680"/>
            <a:ext cx="8227800" cy="1141200"/>
          </a:xfrm>
          <a:prstGeom prst="rect">
            <a:avLst/>
          </a:prstGeom>
          <a:noFill/>
          <a:ln w="0">
            <a:noFill/>
          </a:ln>
        </p:spPr>
        <p:txBody>
          <a:bodyPr lIns="0" rIns="0" tIns="0" bIns="0" anchor="ctr">
            <a:noAutofit/>
          </a:bodyPr>
          <a:p>
            <a:pPr algn="ctr">
              <a:lnSpc>
                <a:spcPct val="100000"/>
              </a:lnSpc>
            </a:pPr>
            <a:r>
              <a:rPr b="0" lang="en-US" sz="4400" spc="-1" strike="noStrike">
                <a:solidFill>
                  <a:srgbClr val="ffffff"/>
                </a:solidFill>
                <a:latin typeface="Calibri"/>
              </a:rPr>
              <a:t>64k CoCo 1/2 DECB Memory Map</a:t>
            </a:r>
            <a:endParaRPr b="0" lang="en-US" sz="4400" spc="-1" strike="noStrike">
              <a:latin typeface="Arial"/>
            </a:endParaRPr>
          </a:p>
        </p:txBody>
      </p:sp>
      <p:sp>
        <p:nvSpPr>
          <p:cNvPr id="174" name=""/>
          <p:cNvSpPr/>
          <p:nvPr/>
        </p:nvSpPr>
        <p:spPr>
          <a:xfrm>
            <a:off x="685800" y="5851440"/>
            <a:ext cx="7517520" cy="319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en-US" sz="1800" spc="-1" strike="noStrike" u="sng">
                <a:solidFill>
                  <a:srgbClr val="0000ff"/>
                </a:solidFill>
                <a:uFillTx/>
                <a:latin typeface="Calibri"/>
                <a:ea typeface="DejaVu Sans"/>
                <a:hlinkClick r:id="rId1"/>
              </a:rPr>
              <a:t>http://www.cocopedia.com/wiki/index.php/Color_Computer_2_Memory_Map</a:t>
            </a:r>
            <a:endParaRPr b="0" lang="en-US" sz="1800" spc="-1" strike="noStrike">
              <a:latin typeface="Arial"/>
            </a:endParaRPr>
          </a:p>
        </p:txBody>
      </p:sp>
      <p:sp>
        <p:nvSpPr>
          <p:cNvPr id="175" name="Content Placeholder 6"/>
          <p:cNvSpPr/>
          <p:nvPr/>
        </p:nvSpPr>
        <p:spPr>
          <a:xfrm>
            <a:off x="457560" y="5257800"/>
            <a:ext cx="8227800" cy="592200"/>
          </a:xfrm>
          <a:prstGeom prst="rect">
            <a:avLst/>
          </a:prstGeom>
          <a:noFill/>
          <a:ln w="0">
            <a:noFill/>
          </a:ln>
        </p:spPr>
        <p:style>
          <a:lnRef idx="0"/>
          <a:fillRef idx="0"/>
          <a:effectRef idx="0"/>
          <a:fontRef idx="minor"/>
        </p:style>
        <p:txBody>
          <a:bodyPr lIns="90000" rIns="90000" tIns="45000" bIns="45000" anchor="t">
            <a:normAutofit fontScale="50000"/>
          </a:bodyPr>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ea typeface="DejaVu Sans"/>
              </a:rPr>
              <a:t>Could use CLEAR to reserve memory between $E00 and $7FFF, but since I have 64k, would prefer to use $E000 to $FEFF since stock BASIC can’t use it anyway</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 </a:t>
            </a:r>
            <a:r>
              <a:rPr b="0" lang="en-US" sz="4400" spc="-1" strike="noStrike">
                <a:solidFill>
                  <a:srgbClr val="ffffff"/>
                </a:solidFill>
                <a:latin typeface="Calibri"/>
              </a:rPr>
              <a:t>CoCo 1/2 with 64k RAM</a:t>
            </a:r>
            <a:endParaRPr b="0" lang="en-US" sz="4400" spc="-1" strike="noStrike">
              <a:latin typeface="Arial"/>
            </a:endParaRPr>
          </a:p>
        </p:txBody>
      </p:sp>
      <p:sp>
        <p:nvSpPr>
          <p:cNvPr id="177" name="PlaceHolder 2"/>
          <p:cNvSpPr>
            <a:spLocks noGrp="1"/>
          </p:cNvSpPr>
          <p:nvPr>
            <p:ph/>
          </p:nvPr>
        </p:nvSpPr>
        <p:spPr>
          <a:xfrm>
            <a:off x="457200" y="1417680"/>
            <a:ext cx="8227800" cy="4829040"/>
          </a:xfrm>
          <a:prstGeom prst="rect">
            <a:avLst/>
          </a:prstGeom>
          <a:noFill/>
          <a:ln w="0">
            <a:noFill/>
          </a:ln>
        </p:spPr>
        <p:txBody>
          <a:bodyPr lIns="90000" rIns="90000" tIns="45000" bIns="45000" anchor="t">
            <a:normAutofit/>
          </a:bodyPr>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6883 SAM (Synchronous Address Multiplexer) enables remapping upper memory from ROM to RAM using TY control register</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Any store to $FFDE sets memory map to 32k RAM lower/32k ROM upper (default at boot)</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Any store to $FFDF sets memory map to 64k RAM, revealing upper “hidden” 32k RAM previously obscured by ROM</a:t>
            </a:r>
            <a:endParaRPr b="0" lang="en-US" sz="3200" spc="-1" strike="noStrike">
              <a:latin typeface="Arial"/>
            </a:endParaRPr>
          </a:p>
        </p:txBody>
      </p:sp>
      <p:sp>
        <p:nvSpPr>
          <p:cNvPr id="178"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3F3FED30-EC4A-4E7C-8751-1D5768457766}" type="datetime1">
              <a:rPr b="0" lang="en-US" sz="1200" spc="-1" strike="noStrike">
                <a:solidFill>
                  <a:srgbClr val="ffffff"/>
                </a:solidFill>
                <a:latin typeface="Calibri"/>
              </a:rPr>
              <a:t>09/30/2022</a:t>
            </a:fld>
            <a:endParaRPr b="0" lang="en-US" sz="1200" spc="-1" strike="noStrike">
              <a:latin typeface="Times New Roman"/>
            </a:endParaRPr>
          </a:p>
        </p:txBody>
      </p:sp>
      <p:sp>
        <p:nvSpPr>
          <p:cNvPr id="179"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80"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D817C755-89B9-4A5D-AE42-A156DF77E591}" type="slidenum">
              <a:rPr b="0" lang="en-US" sz="1200" spc="-1" strike="noStrike">
                <a:solidFill>
                  <a:srgbClr val="ffffff"/>
                </a:solidFill>
                <a:latin typeface="Calibri"/>
              </a:rPr>
              <a:t>11</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PlaceHolder 1"/>
          <p:cNvSpPr>
            <a:spLocks noGrp="1"/>
          </p:cNvSpPr>
          <p:nvPr>
            <p:ph type="title"/>
          </p:nvPr>
        </p:nvSpPr>
        <p:spPr>
          <a:xfrm>
            <a:off x="457560" y="36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 </a:t>
            </a:r>
            <a:r>
              <a:rPr b="0" lang="en-US" sz="4400" spc="-1" strike="noStrike">
                <a:solidFill>
                  <a:srgbClr val="ffffff"/>
                </a:solidFill>
                <a:latin typeface="Calibri"/>
              </a:rPr>
              <a:t>Copy ROM to RAM</a:t>
            </a:r>
            <a:endParaRPr b="0" lang="en-US" sz="4400" spc="-1" strike="noStrike">
              <a:latin typeface="Arial"/>
            </a:endParaRPr>
          </a:p>
        </p:txBody>
      </p:sp>
      <p:sp>
        <p:nvSpPr>
          <p:cNvPr id="182" name="PlaceHolder 2"/>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B836D363-091D-4BC9-A81D-58EB1B1356FF}" type="datetime1">
              <a:rPr b="0" lang="en-US" sz="1200" spc="-1" strike="noStrike">
                <a:solidFill>
                  <a:srgbClr val="ffffff"/>
                </a:solidFill>
                <a:latin typeface="Calibri"/>
              </a:rPr>
              <a:t>09/30/2022</a:t>
            </a:fld>
            <a:endParaRPr b="0" lang="en-US" sz="1200" spc="-1" strike="noStrike">
              <a:latin typeface="Times New Roman"/>
            </a:endParaRPr>
          </a:p>
        </p:txBody>
      </p:sp>
      <p:sp>
        <p:nvSpPr>
          <p:cNvPr id="183" name="PlaceHolder 3"/>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84" name="PlaceHolder 4"/>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40B20F37-169D-4C40-8932-CD18BCA3EC20}" type="slidenum">
              <a:rPr b="0" lang="en-US" sz="1200" spc="-1" strike="noStrike">
                <a:solidFill>
                  <a:srgbClr val="ffffff"/>
                </a:solidFill>
                <a:latin typeface="Calibri"/>
              </a:rPr>
              <a:t>12</a:t>
            </a:fld>
            <a:endParaRPr b="0" lang="en-US" sz="1200" spc="-1" strike="noStrike">
              <a:latin typeface="Times New Roman"/>
            </a:endParaRPr>
          </a:p>
        </p:txBody>
      </p:sp>
      <p:sp>
        <p:nvSpPr>
          <p:cNvPr id="185" name="Content Placeholder 1"/>
          <p:cNvSpPr/>
          <p:nvPr/>
        </p:nvSpPr>
        <p:spPr>
          <a:xfrm>
            <a:off x="457200" y="1143000"/>
            <a:ext cx="8228160" cy="5212080"/>
          </a:xfrm>
          <a:prstGeom prst="rect">
            <a:avLst/>
          </a:prstGeom>
          <a:noFill/>
          <a:ln w="0">
            <a:noFill/>
          </a:ln>
        </p:spPr>
        <p:style>
          <a:lnRef idx="0"/>
          <a:fillRef idx="0"/>
          <a:effectRef idx="0"/>
          <a:fontRef idx="minor"/>
        </p:style>
        <p:txBody>
          <a:bodyPr lIns="90000" rIns="90000" tIns="45000" bIns="45000" anchor="t">
            <a:normAutofit fontScale="36000"/>
          </a:bodyPr>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 Taken from Allen Huffman’s </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 https://subethasoftware.com/2016/01/19/64k-trs-80-coco-memory-test/</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ORCC #$50    ; Disable interrupts</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LDY #$8000   ; Start copy at 0x8000</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copy6:</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STA $FFDE    ; Make ROM appear at 0x8000+</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LDD ,Y       ; Read</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LDX 2,Y      ;      6</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LDU 4,Y      ;        bytes</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STA $FFDF    ; Make RAM appear at 0x8000+</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STD ,Y++     ; Write</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STX ,Y++     ;      6</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STU ,Y++     ;        bytes</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CMPY #$FEFC  ; While not at top of vector table</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BLO copy6    ; ...keep looping (back to make ROM appear at 0x8000+)</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copy2:</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CMPY #$FF00  ; While not at #$FF00 (I/O space)</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BHS done</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STA $FFDE    ; Make ROM appear at 0x8000+</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LDD ,Y       ; Read 2 bytes</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STA $FFDF    ; Make RAM appear at 0x8000+</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STD ,Y++     ; Write 2 bytes</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    </a:t>
            </a:r>
            <a:r>
              <a:rPr b="0" lang="en-US" sz="3200" spc="-1" strike="noStrike">
                <a:solidFill>
                  <a:srgbClr val="ffffff"/>
                </a:solidFill>
                <a:latin typeface="Courier New"/>
                <a:ea typeface="Microsoft YaHei"/>
              </a:rPr>
              <a:t>BRA copy2    ; Jump back to check for Y &gt;= 0xFF00</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ea typeface="Microsoft YaHei"/>
              </a:rPr>
              <a:t>done:</a:t>
            </a:r>
            <a:endParaRPr b="0" lang="en-US" sz="32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CoCoVGA Enhanced Feature Access</a:t>
            </a:r>
            <a:endParaRPr b="0" lang="en-US" sz="4400" spc="-1" strike="noStrike">
              <a:latin typeface="Arial"/>
            </a:endParaRPr>
          </a:p>
        </p:txBody>
      </p:sp>
      <p:sp>
        <p:nvSpPr>
          <p:cNvPr id="187" name="PlaceHolder 2"/>
          <p:cNvSpPr>
            <a:spLocks noGrp="1"/>
          </p:cNvSpPr>
          <p:nvPr>
            <p:ph/>
          </p:nvPr>
        </p:nvSpPr>
        <p:spPr>
          <a:xfrm>
            <a:off x="457200" y="1417680"/>
            <a:ext cx="8227800" cy="4829040"/>
          </a:xfrm>
          <a:prstGeom prst="rect">
            <a:avLst/>
          </a:prstGeom>
          <a:noFill/>
          <a:ln w="0">
            <a:noFill/>
          </a:ln>
        </p:spPr>
        <p:txBody>
          <a:bodyPr lIns="90000" rIns="90000" tIns="45000" bIns="45000" anchor="t">
            <a:normAutofit fontScale="91000"/>
          </a:bodyPr>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6847 VDG has only 5 “mode” pins accessible via PIA – but it’s a DMA engine...</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CoCoVGA uses these 5 mode pins (CSS, A/G, GM[2:0]) as combination lock during vertical blank</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Tells CoCoVGA that next video frame is not video but is instead configuration data</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During this time CoCoVGA displays previously buffered video data</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Some shadow RAM regions for config data useful...</a:t>
            </a:r>
            <a:endParaRPr b="0" lang="en-US" sz="3200" spc="-1" strike="noStrike">
              <a:latin typeface="Arial"/>
            </a:endParaRPr>
          </a:p>
        </p:txBody>
      </p:sp>
      <p:sp>
        <p:nvSpPr>
          <p:cNvPr id="188"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F46B5783-2931-4B7A-AFD4-BA5EB97F4C0F}" type="datetime1">
              <a:rPr b="0" lang="en-US" sz="1200" spc="-1" strike="noStrike">
                <a:solidFill>
                  <a:srgbClr val="ffffff"/>
                </a:solidFill>
                <a:latin typeface="Calibri"/>
              </a:rPr>
              <a:t>09/30/2022</a:t>
            </a:fld>
            <a:endParaRPr b="0" lang="en-US" sz="1200" spc="-1" strike="noStrike">
              <a:latin typeface="Times New Roman"/>
            </a:endParaRPr>
          </a:p>
        </p:txBody>
      </p:sp>
      <p:sp>
        <p:nvSpPr>
          <p:cNvPr id="189"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90"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A568337C-EBB0-4352-8804-29431EC7E91F}" type="slidenum">
              <a:rPr b="0" lang="en-US" sz="1200" spc="-1" strike="noStrike">
                <a:solidFill>
                  <a:srgbClr val="ffffff"/>
                </a:solidFill>
                <a:latin typeface="Calibri"/>
              </a:rPr>
              <a:t>13</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dt"/>
          </p:nvPr>
        </p:nvSpPr>
        <p:spPr>
          <a:xfrm>
            <a:off x="457200" y="6356520"/>
            <a:ext cx="2131920" cy="363240"/>
          </a:xfrm>
          <a:prstGeom prst="rect">
            <a:avLst/>
          </a:prstGeom>
          <a:noFill/>
          <a:ln w="0">
            <a:noFill/>
          </a:ln>
        </p:spPr>
        <p:txBody>
          <a:bodyPr lIns="90000" rIns="90000" tIns="45000" bIns="45000" anchor="ctr">
            <a:normAutofit/>
          </a:bodyPr>
          <a:p>
            <a:pPr>
              <a:lnSpc>
                <a:spcPct val="100000"/>
              </a:lnSpc>
              <a:spcAft>
                <a:spcPts val="601"/>
              </a:spcAft>
            </a:pPr>
            <a:fld id="{E6927198-13A4-43FD-8617-665D479004E7}" type="datetime1">
              <a:rPr b="0" lang="en-US" sz="1200" spc="-1" strike="noStrike">
                <a:solidFill>
                  <a:srgbClr val="ffffff"/>
                </a:solidFill>
                <a:latin typeface="Calibri"/>
              </a:rPr>
              <a:t>09/30/2022</a:t>
            </a:fld>
            <a:endParaRPr b="0" lang="en-US" sz="1200" spc="-1" strike="noStrike">
              <a:latin typeface="Times New Roman"/>
            </a:endParaRPr>
          </a:p>
        </p:txBody>
      </p:sp>
      <p:sp>
        <p:nvSpPr>
          <p:cNvPr id="192" name="PlaceHolder 2"/>
          <p:cNvSpPr>
            <a:spLocks noGrp="1"/>
          </p:cNvSpPr>
          <p:nvPr>
            <p:ph type="ftr"/>
          </p:nvPr>
        </p:nvSpPr>
        <p:spPr>
          <a:xfrm>
            <a:off x="3124080" y="6356520"/>
            <a:ext cx="2893680" cy="363240"/>
          </a:xfrm>
          <a:prstGeom prst="rect">
            <a:avLst/>
          </a:prstGeom>
          <a:noFill/>
          <a:ln w="0">
            <a:noFill/>
          </a:ln>
        </p:spPr>
        <p:txBody>
          <a:bodyPr lIns="90000" rIns="90000" tIns="45000" bIns="45000" anchor="ctr">
            <a:norm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93" name="PlaceHolder 3"/>
          <p:cNvSpPr>
            <a:spLocks noGrp="1"/>
          </p:cNvSpPr>
          <p:nvPr>
            <p:ph type="sldNum"/>
          </p:nvPr>
        </p:nvSpPr>
        <p:spPr>
          <a:xfrm>
            <a:off x="6553080" y="6356520"/>
            <a:ext cx="2131920" cy="363240"/>
          </a:xfrm>
          <a:prstGeom prst="rect">
            <a:avLst/>
          </a:prstGeom>
          <a:noFill/>
          <a:ln w="0">
            <a:noFill/>
          </a:ln>
        </p:spPr>
        <p:txBody>
          <a:bodyPr lIns="90000" rIns="90000" tIns="45000" bIns="45000" anchor="ctr">
            <a:normAutofit/>
          </a:bodyPr>
          <a:p>
            <a:pPr algn="r">
              <a:lnSpc>
                <a:spcPct val="100000"/>
              </a:lnSpc>
              <a:spcAft>
                <a:spcPts val="601"/>
              </a:spcAft>
            </a:pPr>
            <a:fld id="{4165D864-3B1F-454B-B356-8B8E268ABC33}" type="slidenum">
              <a:rPr b="0" lang="en-US" sz="1200" spc="-1" strike="noStrike">
                <a:solidFill>
                  <a:srgbClr val="ffffff"/>
                </a:solidFill>
                <a:latin typeface="Calibri"/>
              </a:rPr>
              <a:t>14</a:t>
            </a:fld>
            <a:endParaRPr b="0" lang="en-US" sz="1200" spc="-1" strike="noStrike">
              <a:latin typeface="Times New Roman"/>
            </a:endParaRPr>
          </a:p>
        </p:txBody>
      </p:sp>
      <p:graphicFrame>
        <p:nvGraphicFramePr>
          <p:cNvPr id="194" name="Content Placeholder 5"/>
          <p:cNvGraphicFramePr/>
          <p:nvPr/>
        </p:nvGraphicFramePr>
        <p:xfrm>
          <a:off x="633960" y="2832120"/>
          <a:ext cx="8000280" cy="1482840"/>
        </p:xfrm>
        <a:graphic>
          <a:graphicData uri="http://schemas.openxmlformats.org/drawingml/2006/table">
            <a:tbl>
              <a:tblPr/>
              <a:tblGrid>
                <a:gridCol w="1523880"/>
                <a:gridCol w="990360"/>
                <a:gridCol w="5486400"/>
              </a:tblGrid>
              <a:tr h="370800">
                <a:tc>
                  <a:txBody>
                    <a:bodyPr anchor="t">
                      <a:noAutofit/>
                    </a:bodyPr>
                    <a:p>
                      <a:pPr algn="r">
                        <a:lnSpc>
                          <a:spcPct val="100000"/>
                        </a:lnSpc>
                      </a:pPr>
                      <a:r>
                        <a:rPr b="1" lang="en-US" sz="1800" spc="-1" strike="noStrike">
                          <a:solidFill>
                            <a:srgbClr val="ffffff"/>
                          </a:solidFill>
                          <a:latin typeface="Calibri"/>
                        </a:rPr>
                        <a:t>Region</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c>
                  <a:txBody>
                    <a:bodyPr anchor="t">
                      <a:noAutofit/>
                    </a:bodyPr>
                    <a:p>
                      <a:pPr algn="r">
                        <a:lnSpc>
                          <a:spcPct val="100000"/>
                        </a:lnSpc>
                      </a:pPr>
                      <a:r>
                        <a:rPr b="1" lang="en-US" sz="1800" spc="-1" strike="noStrike">
                          <a:solidFill>
                            <a:srgbClr val="ffffff"/>
                          </a:solidFill>
                          <a:latin typeface="Calibri"/>
                        </a:rPr>
                        <a:t>Size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c>
                  <a:txBody>
                    <a:bodyPr anchor="t">
                      <a:noAutofit/>
                    </a:bodyPr>
                    <a:p>
                      <a:pPr>
                        <a:lnSpc>
                          <a:spcPct val="100000"/>
                        </a:lnSpc>
                      </a:pPr>
                      <a:r>
                        <a:rPr b="1" lang="en-US" sz="1800" spc="-1" strike="noStrike">
                          <a:solidFill>
                            <a:srgbClr val="ffffff"/>
                          </a:solidFill>
                          <a:latin typeface="Calibri"/>
                        </a:rPr>
                        <a:t>Contents</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r>
              <a:tr h="370800">
                <a:tc>
                  <a:txBody>
                    <a:bodyPr anchor="t">
                      <a:noAutofit/>
                    </a:bodyPr>
                    <a:p>
                      <a:pPr algn="r">
                        <a:lnSpc>
                          <a:spcPct val="100000"/>
                        </a:lnSpc>
                      </a:pPr>
                      <a:r>
                        <a:rPr b="0" lang="en-US" sz="1800" spc="-1" strike="noStrike">
                          <a:solidFill>
                            <a:srgbClr val="000000"/>
                          </a:solidFill>
                          <a:latin typeface="Calibri"/>
                        </a:rPr>
                        <a:t>$E000-$EBFF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gn="r">
                        <a:lnSpc>
                          <a:spcPct val="100000"/>
                        </a:lnSpc>
                      </a:pPr>
                      <a:r>
                        <a:rPr b="0" lang="en-US" sz="1800" spc="-1" strike="noStrike">
                          <a:solidFill>
                            <a:srgbClr val="000000"/>
                          </a:solidFill>
                          <a:latin typeface="Calibri"/>
                        </a:rPr>
                        <a:t>3072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nSpc>
                          <a:spcPct val="100000"/>
                        </a:lnSpc>
                      </a:pPr>
                      <a:r>
                        <a:rPr b="0" lang="en-US" sz="1800" spc="-1" strike="noStrike">
                          <a:solidFill>
                            <a:srgbClr val="000000"/>
                          </a:solidFill>
                          <a:latin typeface="Calibri"/>
                        </a:rPr>
                        <a:t>Optional CoCoVGA character set load region</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r>
              <a:tr h="370800">
                <a:tc>
                  <a:txBody>
                    <a:bodyPr anchor="t">
                      <a:noAutofit/>
                    </a:bodyPr>
                    <a:p>
                      <a:pPr algn="r">
                        <a:lnSpc>
                          <a:spcPct val="100000"/>
                        </a:lnSpc>
                      </a:pPr>
                      <a:r>
                        <a:rPr b="0" lang="en-US" sz="1800" spc="-1" strike="noStrike">
                          <a:solidFill>
                            <a:srgbClr val="000000"/>
                          </a:solidFill>
                          <a:latin typeface="Calibri"/>
                        </a:rPr>
                        <a:t>$EC00-$EDFF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gn="r">
                        <a:lnSpc>
                          <a:spcPct val="100000"/>
                        </a:lnSpc>
                      </a:pPr>
                      <a:r>
                        <a:rPr b="0" lang="en-US" sz="1800" spc="-1" strike="noStrike">
                          <a:solidFill>
                            <a:srgbClr val="000000"/>
                          </a:solidFill>
                          <a:latin typeface="Calibri"/>
                        </a:rPr>
                        <a:t>512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nSpc>
                          <a:spcPct val="100000"/>
                        </a:lnSpc>
                      </a:pPr>
                      <a:r>
                        <a:rPr b="0" lang="en-US" sz="1800" spc="-1" strike="noStrike">
                          <a:solidFill>
                            <a:srgbClr val="000000"/>
                          </a:solidFill>
                          <a:latin typeface="Calibri"/>
                        </a:rPr>
                        <a:t>CoCoVGA page 0 register shadow load region</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r>
              <a:tr h="370800">
                <a:tc>
                  <a:txBody>
                    <a:bodyPr anchor="t">
                      <a:noAutofit/>
                    </a:bodyPr>
                    <a:p>
                      <a:pPr algn="r">
                        <a:lnSpc>
                          <a:spcPct val="100000"/>
                        </a:lnSpc>
                      </a:pPr>
                      <a:r>
                        <a:rPr b="0" lang="en-US" sz="1800" spc="-1" strike="noStrike">
                          <a:solidFill>
                            <a:srgbClr val="000000"/>
                          </a:solidFill>
                          <a:latin typeface="Calibri"/>
                        </a:rPr>
                        <a:t>$EE00-$FEFF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gn="r">
                        <a:lnSpc>
                          <a:spcPct val="100000"/>
                        </a:lnSpc>
                      </a:pPr>
                      <a:r>
                        <a:rPr b="0" lang="en-US" sz="1800" spc="-1" strike="noStrike">
                          <a:solidFill>
                            <a:srgbClr val="000000"/>
                          </a:solidFill>
                          <a:latin typeface="Calibri"/>
                        </a:rPr>
                        <a:t>4352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c>
                  <a:txBody>
                    <a:bodyPr anchor="t">
                      <a:noAutofit/>
                    </a:bodyPr>
                    <a:p>
                      <a:pPr>
                        <a:lnSpc>
                          <a:spcPct val="100000"/>
                        </a:lnSpc>
                      </a:pPr>
                      <a:r>
                        <a:rPr b="0" lang="en-US" sz="1800" spc="-1" strike="noStrike">
                          <a:solidFill>
                            <a:srgbClr val="000000"/>
                          </a:solidFill>
                          <a:latin typeface="Calibri"/>
                        </a:rPr>
                        <a:t>CoCoVGA BASIC tables, code, and data</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be33d"/>
                    </a:solidFill>
                  </a:tcPr>
                </a:tc>
              </a:tr>
            </a:tbl>
          </a:graphicData>
        </a:graphic>
      </p:graphicFrame>
      <p:sp>
        <p:nvSpPr>
          <p:cNvPr id="195" name="PlaceHolder 4"/>
          <p:cNvSpPr>
            <a:spLocks noGrp="1"/>
          </p:cNvSpPr>
          <p:nvPr>
            <p:ph type="title"/>
          </p:nvPr>
        </p:nvSpPr>
        <p:spPr>
          <a:xfrm>
            <a:off x="457560" y="274680"/>
            <a:ext cx="8227800" cy="1141200"/>
          </a:xfrm>
          <a:prstGeom prst="rect">
            <a:avLst/>
          </a:prstGeom>
          <a:noFill/>
          <a:ln w="0">
            <a:noFill/>
          </a:ln>
        </p:spPr>
        <p:txBody>
          <a:bodyPr lIns="0" rIns="0" tIns="0" bIns="0" anchor="ctr">
            <a:noAutofit/>
          </a:bodyPr>
          <a:p>
            <a:pPr algn="ctr">
              <a:lnSpc>
                <a:spcPct val="100000"/>
              </a:lnSpc>
            </a:pPr>
            <a:r>
              <a:rPr b="0" lang="en-US" sz="4400" spc="-1" strike="noStrike">
                <a:solidFill>
                  <a:srgbClr val="ffffff"/>
                </a:solidFill>
                <a:latin typeface="Calibri"/>
              </a:rPr>
              <a:t>Allocation of Upper RAM</a:t>
            </a:r>
            <a:endParaRPr b="0" lang="en-US" sz="44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Page 0 Shadow Register Region</a:t>
            </a:r>
            <a:endParaRPr b="0" lang="en-US" sz="4400" spc="-1" strike="noStrike">
              <a:latin typeface="Arial"/>
            </a:endParaRPr>
          </a:p>
        </p:txBody>
      </p:sp>
      <p:sp>
        <p:nvSpPr>
          <p:cNvPr id="197" name="PlaceHolder 2"/>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1420DF18-2755-4C7C-B9F7-2FE3F2371206}" type="datetime1">
              <a:rPr b="0" lang="en-US" sz="1200" spc="-1" strike="noStrike">
                <a:solidFill>
                  <a:srgbClr val="ffffff"/>
                </a:solidFill>
                <a:latin typeface="Calibri"/>
              </a:rPr>
              <a:t>09/30/2022</a:t>
            </a:fld>
            <a:endParaRPr b="0" lang="en-US" sz="1200" spc="-1" strike="noStrike">
              <a:latin typeface="Times New Roman"/>
            </a:endParaRPr>
          </a:p>
        </p:txBody>
      </p:sp>
      <p:sp>
        <p:nvSpPr>
          <p:cNvPr id="198" name="PlaceHolder 3"/>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99" name="PlaceHolder 4"/>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807A07D1-77EA-4ADD-BF1E-86D865C4CAA7}" type="slidenum">
              <a:rPr b="0" lang="en-US" sz="1200" spc="-1" strike="noStrike">
                <a:solidFill>
                  <a:srgbClr val="ffffff"/>
                </a:solidFill>
                <a:latin typeface="Calibri"/>
              </a:rPr>
              <a:t>15</a:t>
            </a:fld>
            <a:endParaRPr b="0" lang="en-US" sz="1200" spc="-1" strike="noStrike">
              <a:latin typeface="Times New Roman"/>
            </a:endParaRPr>
          </a:p>
        </p:txBody>
      </p:sp>
      <p:pic>
        <p:nvPicPr>
          <p:cNvPr id="200" name="" descr=""/>
          <p:cNvPicPr/>
          <p:nvPr/>
        </p:nvPicPr>
        <p:blipFill>
          <a:blip r:embed="rId1"/>
          <a:stretch/>
        </p:blipFill>
        <p:spPr>
          <a:xfrm>
            <a:off x="0" y="1371600"/>
            <a:ext cx="9142560" cy="4731120"/>
          </a:xfrm>
          <a:prstGeom prst="rect">
            <a:avLst/>
          </a:prstGeom>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VWIDTH Dynamic Patch Table</a:t>
            </a:r>
            <a:endParaRPr b="0" lang="en-US" sz="4400" spc="-1" strike="noStrike">
              <a:latin typeface="Arial"/>
            </a:endParaRPr>
          </a:p>
        </p:txBody>
      </p:sp>
      <p:sp>
        <p:nvSpPr>
          <p:cNvPr id="202" name="PlaceHolder 2"/>
          <p:cNvSpPr>
            <a:spLocks noGrp="1"/>
          </p:cNvSpPr>
          <p:nvPr>
            <p:ph/>
          </p:nvPr>
        </p:nvSpPr>
        <p:spPr>
          <a:xfrm>
            <a:off x="457200" y="1371600"/>
            <a:ext cx="8227800" cy="4983840"/>
          </a:xfrm>
          <a:prstGeom prst="rect">
            <a:avLst/>
          </a:prstGeom>
          <a:noFill/>
          <a:ln w="0">
            <a:noFill/>
          </a:ln>
        </p:spPr>
        <p:txBody>
          <a:bodyPr lIns="90000" rIns="90000" tIns="45000" bIns="45000" anchor="t">
            <a:normAutofit fontScale="69000"/>
          </a:bodyPr>
          <a:p>
            <a:pPr>
              <a:lnSpc>
                <a:spcPct val="100000"/>
              </a:lnSpc>
              <a:spcBef>
                <a:spcPts val="641"/>
              </a:spcBef>
            </a:pPr>
            <a:r>
              <a:rPr b="0" lang="en-US" sz="1500" spc="-1" strike="noStrike">
                <a:latin typeface="Courier New"/>
              </a:rPr>
              <a:t>* Note that both patch lists below contain address + 2 bytes per entry</a:t>
            </a:r>
            <a:endParaRPr b="0" lang="en-US" sz="1500" spc="-1" strike="noStrike">
              <a:latin typeface="Arial"/>
            </a:endParaRPr>
          </a:p>
          <a:p>
            <a:pPr>
              <a:lnSpc>
                <a:spcPct val="100000"/>
              </a:lnSpc>
              <a:spcBef>
                <a:spcPts val="641"/>
              </a:spcBef>
            </a:pPr>
            <a:r>
              <a:rPr b="0" lang="en-US" sz="1500" spc="-1" strike="noStrike">
                <a:latin typeface="Courier New"/>
              </a:rPr>
              <a:t>* Of the 2 bytes of data, one is the patch and the other location is reserved</a:t>
            </a:r>
            <a:endParaRPr b="0" lang="en-US" sz="1500" spc="-1" strike="noStrike">
              <a:latin typeface="Arial"/>
            </a:endParaRPr>
          </a:p>
          <a:p>
            <a:pPr>
              <a:lnSpc>
                <a:spcPct val="100000"/>
              </a:lnSpc>
              <a:spcBef>
                <a:spcPts val="641"/>
              </a:spcBef>
            </a:pPr>
            <a:r>
              <a:rPr b="0" lang="en-US" sz="1500" spc="-1" strike="noStrike">
                <a:latin typeface="Courier New"/>
              </a:rPr>
              <a:t>* for populating the original values from the ROM so that we can undo the</a:t>
            </a:r>
            <a:endParaRPr b="0" lang="en-US" sz="1500" spc="-1" strike="noStrike">
              <a:latin typeface="Arial"/>
            </a:endParaRPr>
          </a:p>
          <a:p>
            <a:pPr>
              <a:lnSpc>
                <a:spcPct val="100000"/>
              </a:lnSpc>
              <a:spcBef>
                <a:spcPts val="641"/>
              </a:spcBef>
            </a:pPr>
            <a:r>
              <a:rPr b="0" lang="en-US" sz="1500" spc="-1" strike="noStrike">
                <a:latin typeface="Courier New"/>
              </a:rPr>
              <a:t>* patch when switching back and forth between vwidths</a:t>
            </a:r>
            <a:endParaRPr b="0" lang="en-US" sz="1500" spc="-1" strike="noStrike">
              <a:latin typeface="Arial"/>
            </a:endParaRPr>
          </a:p>
          <a:p>
            <a:pPr>
              <a:lnSpc>
                <a:spcPct val="100000"/>
              </a:lnSpc>
              <a:spcBef>
                <a:spcPts val="641"/>
              </a:spcBef>
            </a:pPr>
            <a:endParaRPr b="0" lang="en-US" sz="1500" spc="-1" strike="noStrike">
              <a:latin typeface="Arial"/>
            </a:endParaRPr>
          </a:p>
          <a:p>
            <a:pPr>
              <a:lnSpc>
                <a:spcPct val="100000"/>
              </a:lnSpc>
              <a:spcBef>
                <a:spcPts val="641"/>
              </a:spcBef>
            </a:pPr>
            <a:r>
              <a:rPr b="0" lang="en-US" sz="1500" spc="-1" strike="noStrike">
                <a:latin typeface="Courier New"/>
              </a:rPr>
              <a:t>* Color BASIC patch</a:t>
            </a:r>
            <a:endParaRPr b="0" lang="en-US" sz="1500" spc="-1" strike="noStrike">
              <a:latin typeface="Arial"/>
            </a:endParaRPr>
          </a:p>
          <a:p>
            <a:pPr>
              <a:lnSpc>
                <a:spcPct val="100000"/>
              </a:lnSpc>
              <a:spcBef>
                <a:spcPts val="641"/>
              </a:spcBef>
            </a:pPr>
            <a:r>
              <a:rPr b="0" lang="en-US" sz="1500" spc="-1" strike="noStrike">
                <a:latin typeface="Courier New"/>
              </a:rPr>
              <a:t>numpokes EQU 32</a:t>
            </a:r>
            <a:endParaRPr b="0" lang="en-US" sz="1500" spc="-1" strike="noStrike">
              <a:latin typeface="Arial"/>
            </a:endParaRPr>
          </a:p>
          <a:p>
            <a:pPr>
              <a:lnSpc>
                <a:spcPct val="100000"/>
              </a:lnSpc>
              <a:spcBef>
                <a:spcPts val="641"/>
              </a:spcBef>
            </a:pPr>
            <a:r>
              <a:rPr b="0" lang="en-US" sz="1500" spc="-1" strike="noStrike">
                <a:latin typeface="Courier New"/>
              </a:rPr>
              <a:t>cbpokestart</a:t>
            </a:r>
            <a:r>
              <a:rPr b="0" lang="en-US" sz="1500" spc="-1" strike="noStrike">
                <a:latin typeface="Courier New"/>
              </a:rPr>
              <a:t>	</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0xA376 // 'COLUMN MASK (TAB CONFIG)</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0x3F</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0xA37B // 'LINE WIDTH (TAB CONFIG)</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0x40</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0xA350 // 'SCROLL 64 CHARS-AT-A-TIME (SCROLLING)</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0x40</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0xA354 // 'START OF LAST LINE MSB (SCROLLING)</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0x15</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0xA355 // 'START OF LAST LINE LSB (SCROLLING)</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0xC0</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0xA347 // 'END OF SCREEN BUFFER (PUT CHAR ON SCREEN)</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0x15</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0xA8DE // 'TOP OF SCREEN (SET/RESET)</a:t>
            </a:r>
            <a:endParaRPr b="0" lang="en-US" sz="1500" spc="-1" strike="noStrike">
              <a:latin typeface="Arial"/>
            </a:endParaRPr>
          </a:p>
          <a:p>
            <a:pPr>
              <a:lnSpc>
                <a:spcPct val="100000"/>
              </a:lnSpc>
              <a:spcBef>
                <a:spcPts val="641"/>
              </a:spcBef>
            </a:pPr>
            <a:r>
              <a:rPr b="0" lang="en-US" sz="1500" spc="-1" strike="noStrike">
                <a:latin typeface="Courier New"/>
              </a:rPr>
              <a:t>   </a:t>
            </a:r>
            <a:r>
              <a:rPr b="0" lang="en-US" sz="1500" spc="-1" strike="noStrike">
                <a:latin typeface="Courier New"/>
              </a:rPr>
              <a:t>FDB 0x0E</a:t>
            </a:r>
            <a:endParaRPr b="0" lang="en-US" sz="1500" spc="-1" strike="noStrike">
              <a:latin typeface="Arial"/>
            </a:endParaRPr>
          </a:p>
          <a:p>
            <a:pPr>
              <a:lnSpc>
                <a:spcPct val="100000"/>
              </a:lnSpc>
              <a:spcBef>
                <a:spcPts val="641"/>
              </a:spcBef>
            </a:pPr>
            <a:r>
              <a:rPr b="0" lang="en-US" sz="1500" spc="-1" strike="noStrike">
                <a:latin typeface="Courier New"/>
              </a:rPr>
              <a:t>...truncated for legibility...</a:t>
            </a:r>
            <a:endParaRPr b="0" lang="en-US" sz="1500" spc="-1" strike="noStrike">
              <a:latin typeface="Arial"/>
            </a:endParaRPr>
          </a:p>
        </p:txBody>
      </p:sp>
      <p:sp>
        <p:nvSpPr>
          <p:cNvPr id="203"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9F1B2FF8-5095-40B1-919E-6A25208F3DAB}" type="datetime1">
              <a:rPr b="0" lang="en-US" sz="1200" spc="-1" strike="noStrike">
                <a:solidFill>
                  <a:srgbClr val="ffffff"/>
                </a:solidFill>
                <a:latin typeface="Calibri"/>
              </a:rPr>
              <a:t>09/30/2022</a:t>
            </a:fld>
            <a:endParaRPr b="0" lang="en-US" sz="1200" spc="-1" strike="noStrike">
              <a:latin typeface="Times New Roman"/>
            </a:endParaRPr>
          </a:p>
        </p:txBody>
      </p:sp>
      <p:sp>
        <p:nvSpPr>
          <p:cNvPr id="204"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05"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613D3685-8480-4CA1-854B-A4B9051D374A}" type="slidenum">
              <a:rPr b="0" lang="en-US" sz="1200" spc="-1" strike="noStrike">
                <a:solidFill>
                  <a:srgbClr val="ffffff"/>
                </a:solidFill>
                <a:latin typeface="Calibri"/>
              </a:rPr>
              <a:t>16</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fontScale="88000"/>
          </a:bodyPr>
          <a:p>
            <a:pPr algn="ctr">
              <a:lnSpc>
                <a:spcPct val="100000"/>
              </a:lnSpc>
            </a:pPr>
            <a:r>
              <a:rPr b="0" lang="en-US" sz="4400" spc="-1" strike="noStrike">
                <a:solidFill>
                  <a:srgbClr val="ffffff"/>
                </a:solidFill>
                <a:latin typeface="Calibri"/>
              </a:rPr>
              <a:t>Upper RAM Data/Variable Initialization</a:t>
            </a:r>
            <a:endParaRPr b="0" lang="en-US" sz="4400" spc="-1" strike="noStrike">
              <a:latin typeface="Arial"/>
            </a:endParaRPr>
          </a:p>
        </p:txBody>
      </p:sp>
      <p:sp>
        <p:nvSpPr>
          <p:cNvPr id="207" name="PlaceHolder 2"/>
          <p:cNvSpPr>
            <a:spLocks noGrp="1"/>
          </p:cNvSpPr>
          <p:nvPr>
            <p:ph/>
          </p:nvPr>
        </p:nvSpPr>
        <p:spPr>
          <a:xfrm>
            <a:off x="457200" y="1417680"/>
            <a:ext cx="8227800" cy="4829040"/>
          </a:xfrm>
          <a:prstGeom prst="rect">
            <a:avLst/>
          </a:prstGeom>
          <a:noFill/>
          <a:ln w="0">
            <a:noFill/>
          </a:ln>
        </p:spPr>
        <p:txBody>
          <a:bodyPr lIns="90000" rIns="90000" tIns="45000" bIns="45000" anchor="t">
            <a:normAutofit fontScale="5000"/>
          </a:bodyPr>
          <a:p>
            <a:pPr>
              <a:lnSpc>
                <a:spcPct val="100000"/>
              </a:lnSpc>
              <a:spcBef>
                <a:spcPts val="641"/>
              </a:spcBef>
            </a:pPr>
            <a:r>
              <a:rPr b="0" lang="en-US" sz="16850" spc="-1" strike="noStrike">
                <a:latin typeface="Courier New"/>
              </a:rPr>
              <a:t>initccvbas         ; Called first by ccvbasic.c to set known initial VDG/SAM</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LDA  #2         ; Assume BASIC is using page 2 (0x400 or 1024 dec) for now</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STA  videopage</a:t>
            </a:r>
            <a:endParaRPr b="0" lang="en-US" sz="16850" spc="-1" strike="noStrike">
              <a:latin typeface="Arial"/>
            </a:endParaRPr>
          </a:p>
          <a:p>
            <a:pPr>
              <a:lnSpc>
                <a:spcPct val="100000"/>
              </a:lnSpc>
              <a:spcBef>
                <a:spcPts val="641"/>
              </a:spcBef>
            </a:pP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CLRA            ; Assume BASIC is using text mode TODO FIXME may not be true!</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STA  videomode</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STA  sammode</a:t>
            </a:r>
            <a:endParaRPr b="0" lang="en-US" sz="16850" spc="-1" strike="noStrike">
              <a:latin typeface="Arial"/>
            </a:endParaRPr>
          </a:p>
          <a:p>
            <a:pPr>
              <a:lnSpc>
                <a:spcPct val="100000"/>
              </a:lnSpc>
              <a:spcBef>
                <a:spcPts val="641"/>
              </a:spcBef>
            </a:pP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LDA  #32        ; BASIC should be in 32-column text mode</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STA  curwidth</a:t>
            </a:r>
            <a:endParaRPr b="0" lang="en-US" sz="16850" spc="-1" strike="noStrike">
              <a:latin typeface="Arial"/>
            </a:endParaRPr>
          </a:p>
          <a:p>
            <a:pPr>
              <a:lnSpc>
                <a:spcPct val="100000"/>
              </a:lnSpc>
              <a:spcBef>
                <a:spcPts val="641"/>
              </a:spcBef>
            </a:pPr>
            <a:endParaRPr b="0" lang="en-US" sz="16850" spc="-1" strike="noStrike">
              <a:latin typeface="Arial"/>
            </a:endParaRPr>
          </a:p>
          <a:p>
            <a:pPr>
              <a:lnSpc>
                <a:spcPct val="100000"/>
              </a:lnSpc>
              <a:spcBef>
                <a:spcPts val="641"/>
              </a:spcBef>
            </a:pPr>
            <a:r>
              <a:rPr b="0" lang="en-US" sz="16850" spc="-1" strike="noStrike">
                <a:latin typeface="Courier New"/>
              </a:rPr>
              <a:t>* Save ROM's copy for recovery from 64-column mode back to 32-column mode for vwidth</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LDX  #cbpokestart</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LDB  #numpokes</a:t>
            </a:r>
            <a:endParaRPr b="0" lang="en-US" sz="16850" spc="-1" strike="noStrike">
              <a:latin typeface="Arial"/>
            </a:endParaRPr>
          </a:p>
          <a:p>
            <a:pPr>
              <a:lnSpc>
                <a:spcPct val="100000"/>
              </a:lnSpc>
              <a:spcBef>
                <a:spcPts val="641"/>
              </a:spcBef>
            </a:pPr>
            <a:r>
              <a:rPr b="0" lang="en-US" sz="16850" spc="-1" strike="noStrike">
                <a:latin typeface="Courier New"/>
              </a:rPr>
              <a:t>saveromloop</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LDA  [,X++]     ; get value pointed to by address, increment X to point to data</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STA  ,X++       ; store value, increment X to point to next</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DECB</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BNE  saveromloop </a:t>
            </a:r>
            <a:endParaRPr b="0" lang="en-US" sz="16850" spc="-1" strike="noStrike">
              <a:latin typeface="Arial"/>
            </a:endParaRPr>
          </a:p>
          <a:p>
            <a:pPr>
              <a:lnSpc>
                <a:spcPct val="100000"/>
              </a:lnSpc>
              <a:spcBef>
                <a:spcPts val="641"/>
              </a:spcBef>
            </a:pP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LDD  #ccvregaddr</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LSRA            ; New CoCoVGA register page is at 0xEC00 (/512 = 118)</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STA  ccvregpage</a:t>
            </a:r>
            <a:endParaRPr b="0" lang="en-US" sz="16850" spc="-1" strike="noStrike">
              <a:latin typeface="Arial"/>
            </a:endParaRPr>
          </a:p>
          <a:p>
            <a:pPr>
              <a:lnSpc>
                <a:spcPct val="100000"/>
              </a:lnSpc>
              <a:spcBef>
                <a:spcPts val="641"/>
              </a:spcBef>
            </a:pP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CLR  ccvpage    ; Default CoCoVGA page to load is 512 byte page 0, other option is 3072 byte page $18</a:t>
            </a:r>
            <a:endParaRPr b="0" lang="en-US" sz="16850" spc="-1" strike="noStrike">
              <a:latin typeface="Arial"/>
            </a:endParaRPr>
          </a:p>
          <a:p>
            <a:pPr>
              <a:lnSpc>
                <a:spcPct val="100000"/>
              </a:lnSpc>
              <a:spcBef>
                <a:spcPts val="641"/>
              </a:spcBef>
            </a:pPr>
            <a:endParaRPr b="0" lang="en-US" sz="16850" spc="-1" strike="noStrike">
              <a:latin typeface="Arial"/>
            </a:endParaRPr>
          </a:p>
          <a:p>
            <a:pPr>
              <a:lnSpc>
                <a:spcPct val="100000"/>
              </a:lnSpc>
              <a:spcBef>
                <a:spcPts val="641"/>
              </a:spcBef>
            </a:pPr>
            <a:r>
              <a:rPr b="0" lang="en-US" sz="16850" spc="-1" strike="noStrike">
                <a:latin typeface="Courier New"/>
              </a:rPr>
              <a:t>regwipeinit</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 Wipe CoCoVGA reg page</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LDX  #ccvregaddr</a:t>
            </a:r>
            <a:endParaRPr b="0" lang="en-US" sz="16850" spc="-1" strike="noStrike">
              <a:latin typeface="Arial"/>
            </a:endParaRPr>
          </a:p>
          <a:p>
            <a:pPr>
              <a:lnSpc>
                <a:spcPct val="100000"/>
              </a:lnSpc>
              <a:spcBef>
                <a:spcPts val="641"/>
              </a:spcBef>
            </a:pPr>
            <a:r>
              <a:rPr b="0" lang="en-US" sz="16850" spc="-1" strike="noStrike">
                <a:latin typeface="Courier New"/>
              </a:rPr>
              <a:t>regwipe</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CLR  ,X+</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CMPX #ccvregaddrend</a:t>
            </a: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BNE  regwipe</a:t>
            </a:r>
            <a:r>
              <a:rPr b="0" lang="en-US" sz="16850" spc="-1" strike="noStrike">
                <a:latin typeface="Courier New"/>
              </a:rPr>
              <a:t>	</a:t>
            </a:r>
            <a:endParaRPr b="0" lang="en-US" sz="16850" spc="-1" strike="noStrike">
              <a:latin typeface="Arial"/>
            </a:endParaRPr>
          </a:p>
          <a:p>
            <a:pPr>
              <a:lnSpc>
                <a:spcPct val="100000"/>
              </a:lnSpc>
              <a:spcBef>
                <a:spcPts val="641"/>
              </a:spcBef>
            </a:pPr>
            <a:endParaRPr b="0" lang="en-US" sz="16850" spc="-1" strike="noStrike">
              <a:latin typeface="Arial"/>
            </a:endParaRPr>
          </a:p>
          <a:p>
            <a:pPr>
              <a:lnSpc>
                <a:spcPct val="100000"/>
              </a:lnSpc>
              <a:spcBef>
                <a:spcPts val="641"/>
              </a:spcBef>
            </a:pPr>
            <a:r>
              <a:rPr b="0" lang="en-US" sz="16850" spc="-1" strike="noStrike">
                <a:latin typeface="Courier New"/>
              </a:rPr>
              <a:t>   </a:t>
            </a:r>
            <a:r>
              <a:rPr b="0" lang="en-US" sz="16850" spc="-1" strike="noStrike">
                <a:latin typeface="Courier New"/>
              </a:rPr>
              <a:t>RTS</a:t>
            </a:r>
            <a:endParaRPr b="0" lang="en-US" sz="16850" spc="-1" strike="noStrike">
              <a:latin typeface="Arial"/>
            </a:endParaRPr>
          </a:p>
        </p:txBody>
      </p:sp>
      <p:sp>
        <p:nvSpPr>
          <p:cNvPr id="208"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D8BA03A7-D1D5-491E-96FE-FEC9F1A0BD53}" type="datetime1">
              <a:rPr b="0" lang="en-US" sz="1200" spc="-1" strike="noStrike">
                <a:solidFill>
                  <a:srgbClr val="ffffff"/>
                </a:solidFill>
                <a:latin typeface="Calibri"/>
              </a:rPr>
              <a:t>09/30/2022</a:t>
            </a:fld>
            <a:endParaRPr b="0" lang="en-US" sz="1200" spc="-1" strike="noStrike">
              <a:latin typeface="Times New Roman"/>
            </a:endParaRPr>
          </a:p>
        </p:txBody>
      </p:sp>
      <p:sp>
        <p:nvSpPr>
          <p:cNvPr id="209"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10"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9C1AF056-29C2-4FD8-921D-D97BA5F0FE97}" type="slidenum">
              <a:rPr b="0" lang="en-US" sz="1200" spc="-1" strike="noStrike">
                <a:solidFill>
                  <a:srgbClr val="ffffff"/>
                </a:solidFill>
                <a:latin typeface="Calibri"/>
              </a:rPr>
              <a:t>17</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VRESET</a:t>
            </a:r>
            <a:endParaRPr b="0" lang="en-US" sz="4400" spc="-1" strike="noStrike">
              <a:latin typeface="Arial"/>
            </a:endParaRPr>
          </a:p>
        </p:txBody>
      </p:sp>
      <p:sp>
        <p:nvSpPr>
          <p:cNvPr id="212" name="PlaceHolder 2"/>
          <p:cNvSpPr>
            <a:spLocks noGrp="1"/>
          </p:cNvSpPr>
          <p:nvPr>
            <p:ph/>
          </p:nvPr>
        </p:nvSpPr>
        <p:spPr>
          <a:xfrm>
            <a:off x="457200" y="1417680"/>
            <a:ext cx="8227800" cy="4829040"/>
          </a:xfrm>
          <a:prstGeom prst="rect">
            <a:avLst/>
          </a:prstGeom>
          <a:noFill/>
          <a:ln w="0">
            <a:noFill/>
          </a:ln>
        </p:spPr>
        <p:txBody>
          <a:bodyPr lIns="90000" rIns="90000" tIns="45000" bIns="45000" anchor="t">
            <a:normAutofit fontScale="83000"/>
          </a:bodyPr>
          <a:p>
            <a:pPr>
              <a:lnSpc>
                <a:spcPct val="100000"/>
              </a:lnSpc>
              <a:spcBef>
                <a:spcPts val="641"/>
              </a:spcBef>
            </a:pPr>
            <a:r>
              <a:rPr b="0" lang="en-US" sz="3200" spc="-1" strike="noStrike">
                <a:solidFill>
                  <a:srgbClr val="ffffff"/>
                </a:solidFill>
                <a:latin typeface="Calibri"/>
              </a:rPr>
              <a:t>Example routine which takes no arguments </a:t>
            </a:r>
            <a:endParaRPr b="0" lang="en-US" sz="3200" spc="-1" strike="noStrike">
              <a:latin typeface="Arial"/>
            </a:endParaRPr>
          </a:p>
          <a:p>
            <a:pPr>
              <a:lnSpc>
                <a:spcPct val="100000"/>
              </a:lnSpc>
              <a:spcBef>
                <a:spcPts val="641"/>
              </a:spcBef>
            </a:pPr>
            <a:endParaRPr b="0" lang="en-US" sz="3200" spc="-1" strike="noStrike">
              <a:latin typeface="Arial"/>
            </a:endParaRPr>
          </a:p>
          <a:p>
            <a:pPr>
              <a:lnSpc>
                <a:spcPct val="100000"/>
              </a:lnSpc>
              <a:spcBef>
                <a:spcPts val="641"/>
              </a:spcBef>
            </a:pPr>
            <a:r>
              <a:rPr b="0" lang="en-US" sz="1800" spc="-1" strike="noStrike">
                <a:latin typeface="Courier New"/>
              </a:rPr>
              <a:t>* vreset - Reset CoCoVGA and global variables</a:t>
            </a:r>
            <a:endParaRPr b="0" lang="en-US" sz="1800" spc="-1" strike="noStrike">
              <a:latin typeface="Arial"/>
            </a:endParaRPr>
          </a:p>
          <a:p>
            <a:pPr>
              <a:lnSpc>
                <a:spcPct val="100000"/>
              </a:lnSpc>
              <a:spcBef>
                <a:spcPts val="641"/>
              </a:spcBef>
            </a:pPr>
            <a:r>
              <a:rPr b="0" lang="en-US" sz="1800" spc="-1" strike="noStrike">
                <a:latin typeface="Courier New"/>
              </a:rPr>
              <a:t>vreset</a:t>
            </a:r>
            <a:endParaRPr b="0" lang="en-US" sz="1800" spc="-1" strike="noStrike">
              <a:latin typeface="Arial"/>
            </a:endParaRPr>
          </a:p>
          <a:p>
            <a:pPr>
              <a:lnSpc>
                <a:spcPct val="100000"/>
              </a:lnSpc>
              <a:spcBef>
                <a:spcPts val="641"/>
              </a:spcBef>
            </a:pPr>
            <a:r>
              <a:rPr b="0" lang="en-US" sz="1800" spc="-1" strike="noStrike">
                <a:latin typeface="Courier New"/>
              </a:rPr>
              <a:t>JSR  vwidth32       ; unapply vwidth 64 patch</a:t>
            </a:r>
            <a:endParaRPr b="0" lang="en-US" sz="1800" spc="-1" strike="noStrike">
              <a:latin typeface="Arial"/>
            </a:endParaRPr>
          </a:p>
          <a:p>
            <a:pPr>
              <a:lnSpc>
                <a:spcPct val="100000"/>
              </a:lnSpc>
              <a:spcBef>
                <a:spcPts val="641"/>
              </a:spcBef>
            </a:pPr>
            <a:endParaRPr b="0" lang="en-US" sz="1800" spc="-1" strike="noStrike">
              <a:latin typeface="Arial"/>
            </a:endParaRPr>
          </a:p>
          <a:p>
            <a:pPr>
              <a:lnSpc>
                <a:spcPct val="100000"/>
              </a:lnSpc>
              <a:spcBef>
                <a:spcPts val="641"/>
              </a:spcBef>
            </a:pPr>
            <a:r>
              <a:rPr b="0" lang="en-US" sz="1800" spc="-1" strike="noStrike">
                <a:latin typeface="Courier New"/>
              </a:rPr>
              <a:t>JSR  initccvbas</a:t>
            </a:r>
            <a:endParaRPr b="0" lang="en-US" sz="1800" spc="-1" strike="noStrike">
              <a:latin typeface="Arial"/>
            </a:endParaRPr>
          </a:p>
          <a:p>
            <a:pPr>
              <a:lnSpc>
                <a:spcPct val="100000"/>
              </a:lnSpc>
              <a:spcBef>
                <a:spcPts val="641"/>
              </a:spcBef>
            </a:pPr>
            <a:r>
              <a:rPr b="0" lang="en-US" sz="1800" spc="-1" strike="noStrike">
                <a:latin typeface="Courier New"/>
              </a:rPr>
              <a:t>LDA  #$FF</a:t>
            </a:r>
            <a:endParaRPr b="0" lang="en-US" sz="1800" spc="-1" strike="noStrike">
              <a:latin typeface="Arial"/>
            </a:endParaRPr>
          </a:p>
          <a:p>
            <a:pPr>
              <a:lnSpc>
                <a:spcPct val="100000"/>
              </a:lnSpc>
              <a:spcBef>
                <a:spcPts val="641"/>
              </a:spcBef>
            </a:pPr>
            <a:r>
              <a:rPr b="0" lang="en-US" sz="1800" spc="-1" strike="noStrike">
                <a:latin typeface="Courier New"/>
              </a:rPr>
              <a:t>STA  ccvregaddr</a:t>
            </a:r>
            <a:endParaRPr b="0" lang="en-US" sz="1800" spc="-1" strike="noStrike">
              <a:latin typeface="Arial"/>
            </a:endParaRPr>
          </a:p>
          <a:p>
            <a:pPr>
              <a:lnSpc>
                <a:spcPct val="100000"/>
              </a:lnSpc>
              <a:spcBef>
                <a:spcPts val="641"/>
              </a:spcBef>
            </a:pPr>
            <a:endParaRPr b="0" lang="en-US" sz="1800" spc="-1" strike="noStrike">
              <a:latin typeface="Arial"/>
            </a:endParaRPr>
          </a:p>
          <a:p>
            <a:pPr>
              <a:lnSpc>
                <a:spcPct val="100000"/>
              </a:lnSpc>
              <a:spcBef>
                <a:spcPts val="641"/>
              </a:spcBef>
            </a:pPr>
            <a:r>
              <a:rPr b="0" lang="en-US" sz="1800" spc="-1" strike="noStrike">
                <a:latin typeface="Courier New"/>
              </a:rPr>
              <a:t>JSR  pgmcocovga     ; program CoCoVGA right now</a:t>
            </a:r>
            <a:endParaRPr b="0" lang="en-US" sz="1800" spc="-1" strike="noStrike">
              <a:latin typeface="Arial"/>
            </a:endParaRPr>
          </a:p>
          <a:p>
            <a:pPr>
              <a:lnSpc>
                <a:spcPct val="100000"/>
              </a:lnSpc>
              <a:spcBef>
                <a:spcPts val="641"/>
              </a:spcBef>
            </a:pPr>
            <a:endParaRPr b="0" lang="en-US" sz="1800" spc="-1" strike="noStrike">
              <a:latin typeface="Arial"/>
            </a:endParaRPr>
          </a:p>
          <a:p>
            <a:pPr>
              <a:lnSpc>
                <a:spcPct val="100000"/>
              </a:lnSpc>
              <a:spcBef>
                <a:spcPts val="641"/>
              </a:spcBef>
            </a:pPr>
            <a:r>
              <a:rPr b="0" lang="en-US" sz="1800" spc="-1" strike="noStrike">
                <a:latin typeface="Courier New"/>
              </a:rPr>
              <a:t>CLR  ccvregaddr</a:t>
            </a:r>
            <a:endParaRPr b="0" lang="en-US" sz="1800" spc="-1" strike="noStrike">
              <a:latin typeface="Arial"/>
            </a:endParaRPr>
          </a:p>
          <a:p>
            <a:pPr>
              <a:lnSpc>
                <a:spcPct val="100000"/>
              </a:lnSpc>
              <a:spcBef>
                <a:spcPts val="641"/>
              </a:spcBef>
            </a:pPr>
            <a:endParaRPr b="0" lang="en-US" sz="1800" spc="-1" strike="noStrike">
              <a:latin typeface="Arial"/>
            </a:endParaRPr>
          </a:p>
          <a:p>
            <a:pPr>
              <a:lnSpc>
                <a:spcPct val="100000"/>
              </a:lnSpc>
              <a:spcBef>
                <a:spcPts val="641"/>
              </a:spcBef>
            </a:pPr>
            <a:r>
              <a:rPr b="0" lang="en-US" sz="1800" spc="-1" strike="noStrike">
                <a:latin typeface="Courier New"/>
              </a:rPr>
              <a:t>RTS</a:t>
            </a:r>
            <a:endParaRPr b="0" lang="en-US" sz="1800" spc="-1" strike="noStrike">
              <a:latin typeface="Arial"/>
            </a:endParaRPr>
          </a:p>
        </p:txBody>
      </p:sp>
      <p:sp>
        <p:nvSpPr>
          <p:cNvPr id="213"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1AECB073-E05F-466A-BE8B-B26F51E7B6F6}" type="datetime1">
              <a:rPr b="0" lang="en-US" sz="1200" spc="-1" strike="noStrike">
                <a:solidFill>
                  <a:srgbClr val="ffffff"/>
                </a:solidFill>
                <a:latin typeface="Calibri"/>
              </a:rPr>
              <a:t>09/30/2022</a:t>
            </a:fld>
            <a:endParaRPr b="0" lang="en-US" sz="1200" spc="-1" strike="noStrike">
              <a:latin typeface="Times New Roman"/>
            </a:endParaRPr>
          </a:p>
        </p:txBody>
      </p:sp>
      <p:sp>
        <p:nvSpPr>
          <p:cNvPr id="214"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15"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345C7EBB-3B7C-467F-B467-69ED80042A25}" type="slidenum">
              <a:rPr b="0" lang="en-US" sz="1200" spc="-1" strike="noStrike">
                <a:solidFill>
                  <a:srgbClr val="ffffff"/>
                </a:solidFill>
                <a:latin typeface="Calibri"/>
              </a:rPr>
              <a:t>18</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VSCANLINES </a:t>
            </a:r>
            <a:r>
              <a:rPr b="0" i="1" lang="en-US" sz="4400" spc="-1" strike="noStrike">
                <a:solidFill>
                  <a:srgbClr val="ffffff"/>
                </a:solidFill>
                <a:latin typeface="Calibri"/>
              </a:rPr>
              <a:t>on</a:t>
            </a:r>
            <a:endParaRPr b="0" lang="en-US" sz="4400" spc="-1" strike="noStrike">
              <a:latin typeface="Arial"/>
            </a:endParaRPr>
          </a:p>
        </p:txBody>
      </p:sp>
      <p:sp>
        <p:nvSpPr>
          <p:cNvPr id="217" name="PlaceHolder 2"/>
          <p:cNvSpPr>
            <a:spLocks noGrp="1"/>
          </p:cNvSpPr>
          <p:nvPr>
            <p:ph/>
          </p:nvPr>
        </p:nvSpPr>
        <p:spPr>
          <a:xfrm>
            <a:off x="457200" y="1371600"/>
            <a:ext cx="8227800" cy="4983840"/>
          </a:xfrm>
          <a:prstGeom prst="rect">
            <a:avLst/>
          </a:prstGeom>
          <a:noFill/>
          <a:ln w="0">
            <a:noFill/>
          </a:ln>
        </p:spPr>
        <p:txBody>
          <a:bodyPr lIns="90000" rIns="90000" tIns="45000" bIns="45000" anchor="t">
            <a:normAutofit fontScale="30000"/>
          </a:bodyPr>
          <a:p>
            <a:pPr>
              <a:lnSpc>
                <a:spcPct val="100000"/>
              </a:lnSpc>
              <a:spcBef>
                <a:spcPts val="641"/>
              </a:spcBef>
            </a:pPr>
            <a:r>
              <a:rPr b="0" lang="en-US" sz="7200" spc="-1" strike="noStrike">
                <a:solidFill>
                  <a:srgbClr val="ffffff"/>
                </a:solidFill>
                <a:latin typeface="Calibri"/>
              </a:rPr>
              <a:t>Example routine which takes one numeric argument</a:t>
            </a:r>
            <a:endParaRPr b="0" lang="en-US" sz="7200" spc="-1" strike="noStrike">
              <a:latin typeface="Arial"/>
            </a:endParaRPr>
          </a:p>
          <a:p>
            <a:pPr>
              <a:lnSpc>
                <a:spcPct val="100000"/>
              </a:lnSpc>
              <a:spcBef>
                <a:spcPts val="641"/>
              </a:spcBef>
            </a:pPr>
            <a:br/>
            <a:r>
              <a:rPr b="0" lang="en-US" sz="3200" spc="-1" strike="noStrike">
                <a:solidFill>
                  <a:srgbClr val="ffffff"/>
                </a:solidFill>
                <a:latin typeface="Courier New"/>
              </a:rPr>
              <a:t>fcerr           EQU 0xB44A</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getbyteargb     EQU 0xB70B ; Get byte argument into B reg</a:t>
            </a:r>
            <a:endParaRPr b="0" lang="en-US" sz="3200" spc="-1" strike="noStrike">
              <a:latin typeface="Arial"/>
            </a:endParaRPr>
          </a:p>
          <a:p>
            <a:pPr>
              <a:lnSpc>
                <a:spcPct val="100000"/>
              </a:lnSpc>
              <a:spcBef>
                <a:spcPts val="641"/>
              </a:spcBef>
            </a:pPr>
            <a:br/>
            <a:r>
              <a:rPr b="0" lang="en-US" sz="3200" spc="-1" strike="noStrike">
                <a:solidFill>
                  <a:srgbClr val="ffffff"/>
                </a:solidFill>
                <a:latin typeface="Courier New"/>
              </a:rPr>
              <a:t>* vscanlines - Enable/disable scanline effect</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vscanlines</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BNE  nofcerr6       ; Z flag set by BASIC interpreter if arguments present</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JMP  fcerr          ; No arguments present – error!  VSCANLINES needs one numeric argument</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nofcerr6</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set/clear scanline enable</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LDX  #ccvregaddr</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LDA  5,X</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ANDA #$FB</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STA  5,X</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JSR  getbyteargb    ; Get next argument following VSCANLINES token</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ANDB #$01</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LSLB</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LSLB</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LDX  #ccvregaddr</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ORB  5,X</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STB  5,X</a:t>
            </a:r>
            <a:br/>
            <a:r>
              <a:rPr b="0" lang="en-US" sz="3200" spc="-1" strike="noStrike">
                <a:solidFill>
                  <a:srgbClr val="ffffff"/>
                </a:solidFill>
                <a:latin typeface="Courier New"/>
              </a:rPr>
              <a:t>* set edit mask</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LDA  1,X</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ORA  #$04</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STA  1,X</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JSR  pgmcocovga      ; program CoCoVGA right now</a:t>
            </a:r>
            <a:endParaRPr b="0" lang="en-US" sz="3200" spc="-1" strike="noStrike">
              <a:latin typeface="Arial"/>
            </a:endParaRPr>
          </a:p>
          <a:p>
            <a:pPr>
              <a:lnSpc>
                <a:spcPct val="100000"/>
              </a:lnSpc>
              <a:spcBef>
                <a:spcPts val="641"/>
              </a:spcBef>
            </a:pPr>
            <a:r>
              <a:rPr b="0" lang="en-US" sz="3200" spc="-1" strike="noStrike">
                <a:solidFill>
                  <a:srgbClr val="ffffff"/>
                </a:solidFill>
                <a:latin typeface="Courier New"/>
              </a:rPr>
              <a:t>   </a:t>
            </a:r>
            <a:r>
              <a:rPr b="0" lang="en-US" sz="3200" spc="-1" strike="noStrike">
                <a:solidFill>
                  <a:srgbClr val="ffffff"/>
                </a:solidFill>
                <a:latin typeface="Courier New"/>
              </a:rPr>
              <a:t>RTS</a:t>
            </a:r>
            <a:endParaRPr b="0" lang="en-US" sz="3200" spc="-1" strike="noStrike">
              <a:latin typeface="Arial"/>
            </a:endParaRPr>
          </a:p>
        </p:txBody>
      </p:sp>
      <p:sp>
        <p:nvSpPr>
          <p:cNvPr id="218"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B10C7FA9-7C23-423C-B668-EFBBC14B4618}" type="datetime1">
              <a:rPr b="0" lang="en-US" sz="1200" spc="-1" strike="noStrike">
                <a:solidFill>
                  <a:srgbClr val="ffffff"/>
                </a:solidFill>
                <a:latin typeface="Calibri"/>
              </a:rPr>
              <a:t>09/30/2022</a:t>
            </a:fld>
            <a:endParaRPr b="0" lang="en-US" sz="1200" spc="-1" strike="noStrike">
              <a:latin typeface="Times New Roman"/>
            </a:endParaRPr>
          </a:p>
        </p:txBody>
      </p:sp>
      <p:sp>
        <p:nvSpPr>
          <p:cNvPr id="219"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20"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3838BEA8-7A8D-4B0C-B22F-0EB474528695}" type="slidenum">
              <a:rPr b="0" lang="en-US" sz="1200" spc="-1" strike="noStrike">
                <a:solidFill>
                  <a:srgbClr val="ffffff"/>
                </a:solidFill>
                <a:latin typeface="Calibri"/>
              </a:rPr>
              <a:t>19</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457200"/>
            <a:ext cx="8227800" cy="1370160"/>
          </a:xfrm>
          <a:prstGeom prst="rect">
            <a:avLst/>
          </a:prstGeom>
          <a:noFill/>
          <a:ln w="0">
            <a:noFill/>
          </a:ln>
        </p:spPr>
        <p:txBody>
          <a:bodyPr lIns="90000" rIns="90000" tIns="45000" bIns="45000" anchor="ctr">
            <a:normAutofit fontScale="95000"/>
          </a:bodyPr>
          <a:p>
            <a:pPr algn="ctr">
              <a:lnSpc>
                <a:spcPct val="100000"/>
              </a:lnSpc>
            </a:pPr>
            <a:r>
              <a:rPr b="0" lang="en-US" sz="4400" spc="-1" strike="noStrike">
                <a:solidFill>
                  <a:srgbClr val="ffffff"/>
                </a:solidFill>
                <a:latin typeface="Calibri"/>
              </a:rPr>
              <a:t>Why Expand BASIC Further?  </a:t>
            </a:r>
            <a:br/>
            <a:r>
              <a:rPr b="0" lang="en-US" sz="4400" spc="-1" strike="noStrike">
                <a:solidFill>
                  <a:srgbClr val="ffffff"/>
                </a:solidFill>
                <a:latin typeface="Calibri"/>
              </a:rPr>
              <a:t>The case for BASIC</a:t>
            </a:r>
            <a:endParaRPr b="0" lang="en-US" sz="4400" spc="-1" strike="noStrike">
              <a:latin typeface="Arial"/>
            </a:endParaRPr>
          </a:p>
        </p:txBody>
      </p:sp>
      <p:sp>
        <p:nvSpPr>
          <p:cNvPr id="127" name="PlaceHolder 2"/>
          <p:cNvSpPr>
            <a:spLocks noGrp="1"/>
          </p:cNvSpPr>
          <p:nvPr>
            <p:ph/>
          </p:nvPr>
        </p:nvSpPr>
        <p:spPr>
          <a:xfrm>
            <a:off x="457200" y="2057400"/>
            <a:ext cx="8227800" cy="3884760"/>
          </a:xfrm>
          <a:prstGeom prst="rect">
            <a:avLst/>
          </a:prstGeom>
          <a:noFill/>
          <a:ln w="0">
            <a:noFill/>
          </a:ln>
        </p:spPr>
        <p:txBody>
          <a:bodyPr lIns="90000" rIns="90000" tIns="45000" bIns="45000" anchor="t">
            <a:normAutofit fontScale="92000"/>
          </a:bodyPr>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Accessibility/Ubiquity - BASIC is in ROM on all CoCos and has straightforward syntax similar to other systems of the era </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Numerous CoCo BASIC hobbyists: Long-standing request from users for easier way to access CoCoVGA enhanced features through BASIC without lots of pokes and loading of ML routines</a:t>
            </a:r>
            <a:endParaRPr b="0" lang="en-US" sz="3200" spc="-1" strike="noStrike">
              <a:latin typeface="Arial"/>
            </a:endParaRPr>
          </a:p>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CoCo Microsoft BASIC lends itself to extension!</a:t>
            </a:r>
            <a:endParaRPr b="0" lang="en-US" sz="3200" spc="-1" strike="noStrike">
              <a:latin typeface="Arial"/>
            </a:endParaRPr>
          </a:p>
        </p:txBody>
      </p:sp>
      <p:sp>
        <p:nvSpPr>
          <p:cNvPr id="128"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18D5C260-7CA7-4715-A8FB-4FB7C78D9467}" type="datetime1">
              <a:rPr b="0" lang="en-US" sz="1200" spc="-1" strike="noStrike">
                <a:solidFill>
                  <a:srgbClr val="ffffff"/>
                </a:solidFill>
                <a:latin typeface="Calibri"/>
              </a:rPr>
              <a:t>09/30/2022</a:t>
            </a:fld>
            <a:endParaRPr b="0" lang="en-US" sz="1200" spc="-1" strike="noStrike">
              <a:latin typeface="Times New Roman"/>
            </a:endParaRPr>
          </a:p>
        </p:txBody>
      </p:sp>
      <p:sp>
        <p:nvSpPr>
          <p:cNvPr id="129"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30"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3F9924A8-9AB1-4A7D-AB46-E182AC0A79D0}" type="slidenum">
              <a:rPr b="0" lang="en-US" sz="1200" spc="-1" strike="noStrike">
                <a:solidFill>
                  <a:srgbClr val="ffffff"/>
                </a:solidFill>
                <a:latin typeface="Calibri"/>
              </a:rPr>
              <a:t>2</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fontScale="84000"/>
          </a:bodyPr>
          <a:p>
            <a:pPr algn="ctr">
              <a:lnSpc>
                <a:spcPct val="100000"/>
              </a:lnSpc>
            </a:pPr>
            <a:r>
              <a:rPr b="0" lang="en-US" sz="4800" spc="-1" strike="noStrike">
                <a:solidFill>
                  <a:srgbClr val="ffffff"/>
                </a:solidFill>
                <a:latin typeface="Calibri"/>
              </a:rPr>
              <a:t>VPALETTE </a:t>
            </a:r>
            <a:r>
              <a:rPr b="0" i="1" lang="en-US" sz="4800" spc="-1" strike="noStrike">
                <a:solidFill>
                  <a:srgbClr val="ffffff"/>
                </a:solidFill>
                <a:latin typeface="Calibri"/>
              </a:rPr>
              <a:t>slot</a:t>
            </a:r>
            <a:r>
              <a:rPr b="0" lang="en-US" sz="4800" spc="-1" strike="noStrike">
                <a:solidFill>
                  <a:srgbClr val="ffffff"/>
                </a:solidFill>
                <a:latin typeface="Calibri"/>
              </a:rPr>
              <a:t>, </a:t>
            </a:r>
            <a:r>
              <a:rPr b="0" i="1" lang="en-US" sz="4800" spc="-1" strike="noStrike">
                <a:solidFill>
                  <a:srgbClr val="ffffff"/>
                </a:solidFill>
                <a:latin typeface="Calibri"/>
              </a:rPr>
              <a:t>red</a:t>
            </a:r>
            <a:r>
              <a:rPr b="0" lang="en-US" sz="4800" spc="-1" strike="noStrike">
                <a:solidFill>
                  <a:srgbClr val="ffffff"/>
                </a:solidFill>
                <a:latin typeface="Calibri"/>
              </a:rPr>
              <a:t>, </a:t>
            </a:r>
            <a:r>
              <a:rPr b="0" i="1" lang="en-US" sz="4800" spc="-1" strike="noStrike">
                <a:solidFill>
                  <a:srgbClr val="ffffff"/>
                </a:solidFill>
                <a:latin typeface="Calibri"/>
              </a:rPr>
              <a:t>green</a:t>
            </a:r>
            <a:r>
              <a:rPr b="0" lang="en-US" sz="4800" spc="-1" strike="noStrike">
                <a:solidFill>
                  <a:srgbClr val="ffffff"/>
                </a:solidFill>
                <a:latin typeface="Calibri"/>
              </a:rPr>
              <a:t>, </a:t>
            </a:r>
            <a:r>
              <a:rPr b="0" i="1" lang="en-US" sz="4800" spc="-1" strike="noStrike">
                <a:solidFill>
                  <a:srgbClr val="ffffff"/>
                </a:solidFill>
                <a:latin typeface="Calibri"/>
              </a:rPr>
              <a:t>blue</a:t>
            </a:r>
            <a:r>
              <a:rPr b="0" lang="en-US" sz="4800" spc="-1" strike="noStrike">
                <a:solidFill>
                  <a:srgbClr val="ffffff"/>
                </a:solidFill>
                <a:latin typeface="Calibri"/>
              </a:rPr>
              <a:t>, </a:t>
            </a:r>
            <a:r>
              <a:rPr b="0" i="1" lang="en-US" sz="4800" spc="-1" strike="noStrike">
                <a:solidFill>
                  <a:srgbClr val="ffffff"/>
                </a:solidFill>
                <a:latin typeface="Calibri"/>
              </a:rPr>
              <a:t>now</a:t>
            </a:r>
            <a:endParaRPr b="0" lang="en-US" sz="4800" spc="-1" strike="noStrike">
              <a:latin typeface="Arial"/>
            </a:endParaRPr>
          </a:p>
        </p:txBody>
      </p:sp>
      <p:sp>
        <p:nvSpPr>
          <p:cNvPr id="222" name="PlaceHolder 2"/>
          <p:cNvSpPr>
            <a:spLocks noGrp="1"/>
          </p:cNvSpPr>
          <p:nvPr>
            <p:ph/>
          </p:nvPr>
        </p:nvSpPr>
        <p:spPr>
          <a:xfrm>
            <a:off x="457200" y="1371600"/>
            <a:ext cx="8227800" cy="4983840"/>
          </a:xfrm>
          <a:prstGeom prst="rect">
            <a:avLst/>
          </a:prstGeom>
          <a:noFill/>
          <a:ln w="0">
            <a:noFill/>
          </a:ln>
        </p:spPr>
        <p:txBody>
          <a:bodyPr lIns="90000" rIns="90000" tIns="45000" bIns="45000" anchor="t">
            <a:normAutofit fontScale="26000"/>
          </a:bodyPr>
          <a:p>
            <a:pPr>
              <a:lnSpc>
                <a:spcPct val="100000"/>
              </a:lnSpc>
              <a:spcBef>
                <a:spcPts val="641"/>
              </a:spcBef>
            </a:pPr>
            <a:r>
              <a:rPr b="0" lang="en-US" sz="7200" spc="-1" strike="noStrike">
                <a:solidFill>
                  <a:srgbClr val="ffffff"/>
                </a:solidFill>
                <a:latin typeface="Calibri"/>
              </a:rPr>
              <a:t>Example routine which takes multiple comma-separated numeric arguments</a:t>
            </a:r>
            <a:endParaRPr b="0" lang="en-US" sz="7200" spc="-1" strike="noStrike">
              <a:latin typeface="Arial"/>
            </a:endParaRPr>
          </a:p>
          <a:p>
            <a:pPr>
              <a:lnSpc>
                <a:spcPct val="100000"/>
              </a:lnSpc>
              <a:spcBef>
                <a:spcPts val="641"/>
              </a:spcBef>
            </a:pPr>
            <a:br/>
            <a:r>
              <a:rPr b="0" lang="en-US" sz="3600" spc="-1" strike="noStrike">
                <a:solidFill>
                  <a:srgbClr val="ffffff"/>
                </a:solidFill>
                <a:latin typeface="Courier New"/>
              </a:rPr>
              <a:t>checkcommab     EQU 0xB26D ; Consume comma</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getnumber       EQU 0xB70B ; Get numeric argument into B reg </a:t>
            </a:r>
            <a:endParaRPr b="0" lang="en-US" sz="3600" spc="-1" strike="noStrike">
              <a:latin typeface="Arial"/>
            </a:endParaRPr>
          </a:p>
          <a:p>
            <a:pPr>
              <a:lnSpc>
                <a:spcPct val="100000"/>
              </a:lnSpc>
              <a:spcBef>
                <a:spcPts val="641"/>
              </a:spcBef>
            </a:pP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vpalette - Reconfigure CoCoVGA palette</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vpalette</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BNE nofcerr1     ; If no args, FC error</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JMP fcerr</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nofcerr1</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 For now, just convert palslot to an SG palette entry memory location</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JSR getbyteargb</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LSLB             ; x2 since 16 bits per palette slot</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ADDB #32         ; offset by 32 since palette entries start at byte 32</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STB palslot</a:t>
            </a:r>
            <a:endParaRPr b="0" lang="en-US" sz="3600" spc="-1" strike="noStrike">
              <a:latin typeface="Arial"/>
            </a:endParaRPr>
          </a:p>
          <a:p>
            <a:pPr>
              <a:lnSpc>
                <a:spcPct val="100000"/>
              </a:lnSpc>
              <a:spcBef>
                <a:spcPts val="641"/>
              </a:spcBef>
            </a:pP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JSR checkcommab  ; consume comma character</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JSR getnumber    ; get numeric value </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STB palred</a:t>
            </a:r>
            <a:endParaRPr b="0" lang="en-US" sz="3600" spc="-1" strike="noStrike">
              <a:latin typeface="Arial"/>
            </a:endParaRPr>
          </a:p>
          <a:p>
            <a:pPr>
              <a:lnSpc>
                <a:spcPct val="100000"/>
              </a:lnSpc>
              <a:spcBef>
                <a:spcPts val="641"/>
              </a:spcBef>
            </a:pP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JSR checkcommab  ; consume comma character</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JSR getnumber    ; get numeric value</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STB palgrn</a:t>
            </a:r>
            <a:endParaRPr b="0" lang="en-US" sz="3600" spc="-1" strike="noStrike">
              <a:latin typeface="Arial"/>
            </a:endParaRPr>
          </a:p>
          <a:p>
            <a:pPr>
              <a:lnSpc>
                <a:spcPct val="100000"/>
              </a:lnSpc>
              <a:spcBef>
                <a:spcPts val="641"/>
              </a:spcBef>
            </a:pP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JSR checkcommab  ; consume comma character</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JSR getnumber    ; get numeric value</a:t>
            </a: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   </a:t>
            </a:r>
            <a:r>
              <a:rPr b="0" lang="en-US" sz="3600" spc="-1" strike="noStrike">
                <a:solidFill>
                  <a:srgbClr val="ffffff"/>
                </a:solidFill>
                <a:latin typeface="Courier New"/>
              </a:rPr>
              <a:t>STB palblu</a:t>
            </a:r>
            <a:endParaRPr b="0" lang="en-US" sz="3600" spc="-1" strike="noStrike">
              <a:latin typeface="Arial"/>
            </a:endParaRPr>
          </a:p>
          <a:p>
            <a:pPr>
              <a:lnSpc>
                <a:spcPct val="100000"/>
              </a:lnSpc>
              <a:spcBef>
                <a:spcPts val="641"/>
              </a:spcBef>
            </a:pPr>
            <a:endParaRPr b="0" lang="en-US" sz="3600" spc="-1" strike="noStrike">
              <a:latin typeface="Arial"/>
            </a:endParaRPr>
          </a:p>
          <a:p>
            <a:pPr>
              <a:lnSpc>
                <a:spcPct val="100000"/>
              </a:lnSpc>
              <a:spcBef>
                <a:spcPts val="641"/>
              </a:spcBef>
            </a:pPr>
            <a:r>
              <a:rPr b="0" lang="en-US" sz="3600" spc="-1" strike="noStrike">
                <a:solidFill>
                  <a:srgbClr val="ffffff"/>
                </a:solidFill>
                <a:latin typeface="Courier New"/>
              </a:rPr>
              <a:t>...truncated for legibility...</a:t>
            </a:r>
            <a:endParaRPr b="0" lang="en-US" sz="3600" spc="-1" strike="noStrike">
              <a:latin typeface="Arial"/>
            </a:endParaRPr>
          </a:p>
          <a:p>
            <a:pPr>
              <a:lnSpc>
                <a:spcPct val="100000"/>
              </a:lnSpc>
              <a:spcBef>
                <a:spcPts val="641"/>
              </a:spcBef>
            </a:pPr>
            <a:endParaRPr b="0" lang="en-US" sz="3600" spc="-1" strike="noStrike">
              <a:latin typeface="Arial"/>
            </a:endParaRPr>
          </a:p>
        </p:txBody>
      </p:sp>
      <p:sp>
        <p:nvSpPr>
          <p:cNvPr id="223"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A4AB5551-6776-4749-9997-E886F409105C}" type="datetime1">
              <a:rPr b="0" lang="en-US" sz="1200" spc="-1" strike="noStrike">
                <a:solidFill>
                  <a:srgbClr val="ffffff"/>
                </a:solidFill>
                <a:latin typeface="Calibri"/>
              </a:rPr>
              <a:t>09/30/2022</a:t>
            </a:fld>
            <a:endParaRPr b="0" lang="en-US" sz="1200" spc="-1" strike="noStrike">
              <a:latin typeface="Times New Roman"/>
            </a:endParaRPr>
          </a:p>
        </p:txBody>
      </p:sp>
      <p:sp>
        <p:nvSpPr>
          <p:cNvPr id="224"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25"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89A83F52-23E2-4555-A486-94A9F46E846D}" type="slidenum">
              <a:rPr b="0" lang="en-US" sz="1200" spc="-1" strike="noStrike">
                <a:solidFill>
                  <a:srgbClr val="ffffff"/>
                </a:solidFill>
                <a:latin typeface="Calibri"/>
              </a:rPr>
              <a:t>20</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FCF29944-B309-4EE0-B8F9-3D6BC8B42B6C}" type="datetime1">
              <a:rPr b="0" lang="en-US" sz="1200" spc="-1" strike="noStrike">
                <a:solidFill>
                  <a:srgbClr val="ffffff"/>
                </a:solidFill>
                <a:latin typeface="Calibri"/>
              </a:rPr>
              <a:t>09/30/2022</a:t>
            </a:fld>
            <a:endParaRPr b="0" lang="en-US" sz="1200" spc="-1" strike="noStrike">
              <a:latin typeface="Times New Roman"/>
            </a:endParaRPr>
          </a:p>
        </p:txBody>
      </p:sp>
      <p:sp>
        <p:nvSpPr>
          <p:cNvPr id="227" name="PlaceHolder 2"/>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28" name="PlaceHolder 3"/>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D5130C45-6AB5-4126-B0A9-BAB2C147C0B2}" type="slidenum">
              <a:rPr b="0" lang="en-US" sz="1200" spc="-1" strike="noStrike">
                <a:solidFill>
                  <a:srgbClr val="ffffff"/>
                </a:solidFill>
                <a:latin typeface="Calibri"/>
              </a:rPr>
              <a:t>20</a:t>
            </a:fld>
            <a:endParaRPr b="0" lang="en-US" sz="1200" spc="-1" strike="noStrike">
              <a:latin typeface="Times New Roman"/>
            </a:endParaRPr>
          </a:p>
        </p:txBody>
      </p:sp>
      <p:sp>
        <p:nvSpPr>
          <p:cNvPr id="229" name="PlaceHolder 4"/>
          <p:cNvSpPr>
            <a:spLocks noGrp="1"/>
          </p:cNvSpPr>
          <p:nvPr>
            <p:ph/>
          </p:nvPr>
        </p:nvSpPr>
        <p:spPr>
          <a:xfrm>
            <a:off x="457200" y="1600200"/>
            <a:ext cx="8227800" cy="4524120"/>
          </a:xfrm>
          <a:prstGeom prst="rect">
            <a:avLst/>
          </a:prstGeom>
          <a:noFill/>
          <a:ln w="0">
            <a:noFill/>
          </a:ln>
        </p:spPr>
        <p:txBody>
          <a:bodyPr lIns="90000" rIns="90000" tIns="45000" bIns="45000" anchor="t">
            <a:normAutofit/>
          </a:bodyPr>
          <a:p>
            <a:pPr algn="ctr">
              <a:lnSpc>
                <a:spcPct val="100000"/>
              </a:lnSpc>
              <a:spcBef>
                <a:spcPts val="2299"/>
              </a:spcBef>
              <a:tabLst>
                <a:tab algn="l" pos="0"/>
              </a:tabLst>
            </a:pPr>
            <a:r>
              <a:rPr b="0" lang="en-US" sz="11500" spc="-1" strike="noStrike">
                <a:solidFill>
                  <a:srgbClr val="ffffff"/>
                </a:solidFill>
                <a:latin typeface="Calibri"/>
              </a:rPr>
              <a:t>DEMO</a:t>
            </a:r>
            <a:endParaRPr b="0" lang="en-US" sz="115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Future Exploration</a:t>
            </a:r>
            <a:endParaRPr b="0" lang="en-US" sz="4400" spc="-1" strike="noStrike">
              <a:latin typeface="Arial"/>
            </a:endParaRPr>
          </a:p>
        </p:txBody>
      </p:sp>
      <p:sp>
        <p:nvSpPr>
          <p:cNvPr id="231" name="PlaceHolder 2"/>
          <p:cNvSpPr>
            <a:spLocks noGrp="1"/>
          </p:cNvSpPr>
          <p:nvPr>
            <p:ph/>
          </p:nvPr>
        </p:nvSpPr>
        <p:spPr>
          <a:xfrm>
            <a:off x="457200" y="1600200"/>
            <a:ext cx="8227800" cy="4189320"/>
          </a:xfrm>
          <a:prstGeom prst="rect">
            <a:avLst/>
          </a:prstGeom>
          <a:noFill/>
          <a:ln w="0">
            <a:noFill/>
          </a:ln>
        </p:spPr>
        <p:txBody>
          <a:bodyPr lIns="90000" rIns="90000" tIns="45000" bIns="45000" anchor="t">
            <a:normAutofit fontScale="62000"/>
          </a:bodyPr>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ea typeface="Microsoft YaHei"/>
              </a:rPr>
              <a:t>Could this be done without 64k RAM in a CoCo 1 or 2?</a:t>
            </a:r>
            <a:endParaRPr b="0" lang="en-US" sz="3200" spc="-1" strike="noStrike">
              <a:latin typeface="Arial"/>
            </a:endParaRPr>
          </a:p>
          <a:p>
            <a:pPr lvl="1" marL="864000" indent="-324000">
              <a:lnSpc>
                <a:spcPct val="100000"/>
              </a:lnSpc>
              <a:spcBef>
                <a:spcPts val="1134"/>
              </a:spcBef>
              <a:buClr>
                <a:srgbClr val="ffffff"/>
              </a:buClr>
              <a:buSzPct val="75000"/>
              <a:buFont typeface="Symbol"/>
              <a:buChar char=""/>
            </a:pPr>
            <a:r>
              <a:rPr b="0" lang="en-US" sz="3200" spc="-1" strike="noStrike">
                <a:solidFill>
                  <a:srgbClr val="ffffff"/>
                </a:solidFill>
                <a:latin typeface="Calibri"/>
                <a:ea typeface="Microsoft YaHei"/>
              </a:rPr>
              <a:t>For this example, not currently, given the need to patch and unpatch BASIC for 64-column mode</a:t>
            </a:r>
            <a:endParaRPr b="0" lang="en-US" sz="3200" spc="-1" strike="noStrike">
              <a:latin typeface="Arial"/>
            </a:endParaRPr>
          </a:p>
          <a:p>
            <a:pPr lvl="1" marL="864000" indent="-324000">
              <a:lnSpc>
                <a:spcPct val="100000"/>
              </a:lnSpc>
              <a:spcBef>
                <a:spcPts val="1134"/>
              </a:spcBef>
              <a:buClr>
                <a:srgbClr val="ffffff"/>
              </a:buClr>
              <a:buSzPct val="75000"/>
              <a:buFont typeface="Symbol"/>
              <a:buChar char=""/>
            </a:pPr>
            <a:r>
              <a:rPr b="0" lang="en-US" sz="3200" spc="-1" strike="noStrike">
                <a:solidFill>
                  <a:srgbClr val="ffffff"/>
                </a:solidFill>
                <a:latin typeface="Calibri"/>
                <a:ea typeface="Microsoft YaHei"/>
              </a:rPr>
              <a:t>HOWEVER, other BASIC enhancements could, placing them in lower memory (remember to CLEAR) and updating the command interpreter hook table at $13E</a:t>
            </a:r>
            <a:endParaRPr b="0" lang="en-US" sz="3200" spc="-1" strike="noStrike">
              <a:latin typeface="Arial"/>
            </a:endParaRPr>
          </a:p>
          <a:p>
            <a:pPr marL="343080" indent="-343080">
              <a:lnSpc>
                <a:spcPct val="100000"/>
              </a:lnSpc>
              <a:spcBef>
                <a:spcPts val="1417"/>
              </a:spcBef>
              <a:buClr>
                <a:srgbClr val="ffffff"/>
              </a:buClr>
              <a:buFont typeface="Arial"/>
              <a:buChar char="•"/>
            </a:pPr>
            <a:r>
              <a:rPr b="0" lang="en-US" sz="3200" spc="-1" strike="noStrike">
                <a:solidFill>
                  <a:srgbClr val="ffffff"/>
                </a:solidFill>
                <a:latin typeface="Calibri"/>
                <a:ea typeface="Microsoft YaHei"/>
              </a:rPr>
              <a:t>Could this be put in a ROM/EPROM/EEPROM?</a:t>
            </a:r>
            <a:endParaRPr b="0" lang="en-US" sz="3200" spc="-1" strike="noStrike">
              <a:latin typeface="Arial"/>
            </a:endParaRPr>
          </a:p>
          <a:p>
            <a:pPr lvl="1" marL="864000" indent="-324000">
              <a:lnSpc>
                <a:spcPct val="100000"/>
              </a:lnSpc>
              <a:spcBef>
                <a:spcPts val="1134"/>
              </a:spcBef>
              <a:buClr>
                <a:srgbClr val="ffffff"/>
              </a:buClr>
              <a:buSzPct val="75000"/>
              <a:buFont typeface="Symbol"/>
              <a:buChar char=""/>
            </a:pPr>
            <a:r>
              <a:rPr b="0" lang="en-US" sz="3200" spc="-1" strike="noStrike">
                <a:solidFill>
                  <a:srgbClr val="ffffff"/>
                </a:solidFill>
                <a:latin typeface="Calibri"/>
                <a:ea typeface="Microsoft YaHei"/>
              </a:rPr>
              <a:t>Not in its current form, given the self-modifying nature of this example, but perhaps as part of cartridge ROM that could self-bootstrap into a 64k RAM system</a:t>
            </a:r>
            <a:endParaRPr b="0" lang="en-US" sz="3200" spc="-1" strike="noStrike">
              <a:latin typeface="Arial"/>
            </a:endParaRPr>
          </a:p>
          <a:p>
            <a:pPr lvl="1" marL="864000" indent="-324000">
              <a:lnSpc>
                <a:spcPct val="100000"/>
              </a:lnSpc>
              <a:spcBef>
                <a:spcPts val="1134"/>
              </a:spcBef>
              <a:buClr>
                <a:srgbClr val="ffffff"/>
              </a:buClr>
              <a:buSzPct val="75000"/>
              <a:buFont typeface="Symbol"/>
              <a:buChar char=""/>
            </a:pPr>
            <a:r>
              <a:rPr b="0" lang="en-US" sz="3200" spc="-1" strike="noStrike">
                <a:solidFill>
                  <a:srgbClr val="ffffff"/>
                </a:solidFill>
                <a:latin typeface="Calibri"/>
                <a:ea typeface="Microsoft YaHei"/>
              </a:rPr>
              <a:t>HOWEVER, other BASIC enhancements could – ADOS is a real life example of this</a:t>
            </a:r>
            <a:endParaRPr b="0" lang="en-US" sz="3200" spc="-1" strike="noStrike">
              <a:latin typeface="Arial"/>
            </a:endParaRPr>
          </a:p>
        </p:txBody>
      </p:sp>
      <p:sp>
        <p:nvSpPr>
          <p:cNvPr id="232"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1B8F90E2-F53C-4206-A07A-8BA97575CA47}" type="datetime1">
              <a:rPr b="0" lang="en-US" sz="1200" spc="-1" strike="noStrike">
                <a:solidFill>
                  <a:srgbClr val="ffffff"/>
                </a:solidFill>
                <a:latin typeface="Calibri"/>
              </a:rPr>
              <a:t>09/30/2022</a:t>
            </a:fld>
            <a:endParaRPr b="0" lang="en-US" sz="1200" spc="-1" strike="noStrike">
              <a:latin typeface="Times New Roman"/>
            </a:endParaRPr>
          </a:p>
        </p:txBody>
      </p:sp>
      <p:sp>
        <p:nvSpPr>
          <p:cNvPr id="233"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34"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D0D1C1E7-2D67-435C-8CA8-5E3D16AF5E3C}" type="slidenum">
              <a:rPr b="0" lang="en-US" sz="1200" spc="-1" strike="noStrike">
                <a:solidFill>
                  <a:srgbClr val="ffffff"/>
                </a:solidFill>
                <a:latin typeface="Calibri"/>
              </a:rPr>
              <a:t>22</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fontScale="88000"/>
          </a:bodyPr>
          <a:p>
            <a:pPr algn="ctr">
              <a:lnSpc>
                <a:spcPct val="100000"/>
              </a:lnSpc>
            </a:pPr>
            <a:r>
              <a:rPr b="0" lang="en-US" sz="4400" spc="-1" strike="noStrike">
                <a:solidFill>
                  <a:srgbClr val="ffffff"/>
                </a:solidFill>
                <a:latin typeface="Calibri"/>
              </a:rPr>
              <a:t>Acknowledgements/Further Reading</a:t>
            </a:r>
            <a:endParaRPr b="0" lang="en-US" sz="4400" spc="-1" strike="noStrike">
              <a:latin typeface="Arial"/>
            </a:endParaRPr>
          </a:p>
        </p:txBody>
      </p:sp>
      <p:sp>
        <p:nvSpPr>
          <p:cNvPr id="236" name="PlaceHolder 2"/>
          <p:cNvSpPr>
            <a:spLocks noGrp="1"/>
          </p:cNvSpPr>
          <p:nvPr>
            <p:ph/>
          </p:nvPr>
        </p:nvSpPr>
        <p:spPr>
          <a:xfrm>
            <a:off x="457200" y="1600200"/>
            <a:ext cx="8227800" cy="4342320"/>
          </a:xfrm>
          <a:prstGeom prst="rect">
            <a:avLst/>
          </a:prstGeom>
          <a:noFill/>
          <a:ln w="0">
            <a:noFill/>
          </a:ln>
        </p:spPr>
        <p:txBody>
          <a:bodyPr lIns="90000" rIns="90000" tIns="45000" bIns="45000" anchor="t">
            <a:normAutofit fontScale="92000"/>
          </a:bodyPr>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Guidance from CoCo Discord users – info on where to start:</a:t>
            </a:r>
            <a:endParaRPr b="0" lang="en-US" sz="3200" spc="-1" strike="noStrike">
              <a:latin typeface="Arial"/>
            </a:endParaRPr>
          </a:p>
          <a:p>
            <a:pPr lvl="1" marL="743040" indent="-285840">
              <a:lnSpc>
                <a:spcPct val="100000"/>
              </a:lnSpc>
              <a:spcBef>
                <a:spcPts val="1134"/>
              </a:spcBef>
              <a:buClr>
                <a:srgbClr val="ffffff"/>
              </a:buClr>
              <a:buFont typeface="Arial"/>
              <a:buChar char="–"/>
            </a:pPr>
            <a:r>
              <a:rPr b="0" lang="en-US" sz="2800" spc="-1" strike="noStrike">
                <a:solidFill>
                  <a:srgbClr val="ffffff"/>
                </a:solidFill>
                <a:latin typeface="Calibri"/>
                <a:ea typeface="Microsoft YaHei"/>
              </a:rPr>
              <a:t>William Astle - Extended BASIC Unravelled II - COMVEC</a:t>
            </a:r>
            <a:endParaRPr b="0" lang="en-US" sz="2800" spc="-1" strike="noStrike">
              <a:latin typeface="Arial"/>
            </a:endParaRPr>
          </a:p>
          <a:p>
            <a:pPr lvl="1" marL="743040" indent="-285840">
              <a:lnSpc>
                <a:spcPct val="100000"/>
              </a:lnSpc>
              <a:spcBef>
                <a:spcPts val="1134"/>
              </a:spcBef>
              <a:buClr>
                <a:srgbClr val="ffffff"/>
              </a:buClr>
              <a:buFont typeface="Arial"/>
              <a:buChar char="–"/>
            </a:pPr>
            <a:r>
              <a:rPr b="0" lang="en-US" sz="2800" spc="-1" strike="noStrike">
                <a:solidFill>
                  <a:srgbClr val="ffffff"/>
                </a:solidFill>
                <a:latin typeface="Calibri"/>
                <a:ea typeface="Microsoft YaHei"/>
              </a:rPr>
              <a:t>Robert Murphey - Rainbow Magazine – Cooking with CoCo by Colin J. Stearman, September 1984</a:t>
            </a:r>
            <a:endParaRPr b="0" lang="en-US" sz="2800" spc="-1" strike="noStrike">
              <a:latin typeface="Arial"/>
            </a:endParaRPr>
          </a:p>
          <a:p>
            <a:pPr marL="343080" indent="-343080">
              <a:lnSpc>
                <a:spcPct val="100000"/>
              </a:lnSpc>
              <a:spcBef>
                <a:spcPts val="1417"/>
              </a:spcBef>
              <a:buClr>
                <a:srgbClr val="ffffff"/>
              </a:buClr>
              <a:buFont typeface="Arial"/>
              <a:buChar char="•"/>
            </a:pPr>
            <a:r>
              <a:rPr b="0" lang="en-US" sz="3200" spc="-1" strike="noStrike">
                <a:solidFill>
                  <a:srgbClr val="ffffff"/>
                </a:solidFill>
                <a:latin typeface="Calibri"/>
                <a:ea typeface="Microsoft YaHei"/>
              </a:rPr>
              <a:t>Pierre Sarrazin – CMOC newcmd.c</a:t>
            </a:r>
            <a:endParaRPr b="0" lang="en-US" sz="3200" spc="-1" strike="noStrike">
              <a:latin typeface="Arial"/>
            </a:endParaRPr>
          </a:p>
          <a:p>
            <a:pPr marL="343080" indent="-343080">
              <a:lnSpc>
                <a:spcPct val="100000"/>
              </a:lnSpc>
              <a:spcBef>
                <a:spcPts val="1417"/>
              </a:spcBef>
              <a:buClr>
                <a:srgbClr val="ffffff"/>
              </a:buClr>
              <a:buFont typeface="Arial"/>
              <a:buChar char="•"/>
            </a:pPr>
            <a:r>
              <a:rPr b="0" lang="en-US" sz="3200" spc="-1" strike="noStrike">
                <a:solidFill>
                  <a:srgbClr val="ffffff"/>
                </a:solidFill>
                <a:latin typeface="Calibri"/>
                <a:ea typeface="Microsoft YaHei"/>
              </a:rPr>
              <a:t>Color BASIC Unravelled II</a:t>
            </a:r>
            <a:endParaRPr b="0" lang="en-US" sz="3200" spc="-1" strike="noStrike">
              <a:latin typeface="Arial"/>
            </a:endParaRPr>
          </a:p>
          <a:p>
            <a:pPr marL="343080" indent="-343080">
              <a:lnSpc>
                <a:spcPct val="100000"/>
              </a:lnSpc>
              <a:spcBef>
                <a:spcPts val="1417"/>
              </a:spcBef>
              <a:buClr>
                <a:srgbClr val="ffffff"/>
              </a:buClr>
              <a:buFont typeface="Arial"/>
              <a:buChar char="•"/>
            </a:pPr>
            <a:r>
              <a:rPr b="0" lang="en-US" sz="3200" spc="-1" strike="noStrike">
                <a:solidFill>
                  <a:srgbClr val="ffffff"/>
                </a:solidFill>
                <a:latin typeface="Calibri"/>
                <a:ea typeface="Microsoft YaHei"/>
              </a:rPr>
              <a:t>Disk BASIC Unravelled II</a:t>
            </a:r>
            <a:endParaRPr b="0" lang="en-US" sz="3200" spc="-1" strike="noStrike">
              <a:latin typeface="Arial"/>
            </a:endParaRPr>
          </a:p>
        </p:txBody>
      </p:sp>
      <p:sp>
        <p:nvSpPr>
          <p:cNvPr id="237"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1EDCEE28-1797-47F9-A1CA-699BF4355263}" type="datetime1">
              <a:rPr b="0" lang="en-US" sz="1200" spc="-1" strike="noStrike">
                <a:solidFill>
                  <a:srgbClr val="ffffff"/>
                </a:solidFill>
                <a:latin typeface="Calibri"/>
              </a:rPr>
              <a:t>09/30/2022</a:t>
            </a:fld>
            <a:endParaRPr b="0" lang="en-US" sz="1200" spc="-1" strike="noStrike">
              <a:latin typeface="Times New Roman"/>
            </a:endParaRPr>
          </a:p>
        </p:txBody>
      </p:sp>
      <p:sp>
        <p:nvSpPr>
          <p:cNvPr id="238"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pPr>
            <a:r>
              <a:rPr b="0" lang="en-US" sz="1200" spc="-1" strike="noStrike">
                <a:solidFill>
                  <a:srgbClr val="ffffff"/>
                </a:solidFill>
                <a:latin typeface="Calibri"/>
              </a:rPr>
              <a:t>Tandy Assembly 2022</a:t>
            </a:r>
            <a:endParaRPr b="0" lang="en-US" sz="1200" spc="-1" strike="noStrike">
              <a:latin typeface="Times New Roman"/>
            </a:endParaRPr>
          </a:p>
        </p:txBody>
      </p:sp>
      <p:sp>
        <p:nvSpPr>
          <p:cNvPr id="239"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1E700D04-BF09-4143-B122-E9E499D654B4}" type="slidenum">
              <a:rPr b="0" lang="en-US" sz="1200" spc="-1" strike="noStrike">
                <a:solidFill>
                  <a:srgbClr val="ffffff"/>
                </a:solidFill>
                <a:latin typeface="Calibri"/>
              </a:rPr>
              <a:t>23</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dt"/>
          </p:nvPr>
        </p:nvSpPr>
        <p:spPr>
          <a:xfrm>
            <a:off x="457200" y="6356520"/>
            <a:ext cx="2131920" cy="363240"/>
          </a:xfrm>
          <a:prstGeom prst="rect">
            <a:avLst/>
          </a:prstGeom>
          <a:noFill/>
          <a:ln w="0">
            <a:noFill/>
          </a:ln>
        </p:spPr>
        <p:txBody>
          <a:bodyPr lIns="90000" rIns="90000" tIns="45000" bIns="45000" anchor="ctr">
            <a:normAutofit/>
          </a:bodyPr>
          <a:p>
            <a:pPr>
              <a:lnSpc>
                <a:spcPct val="100000"/>
              </a:lnSpc>
              <a:spcAft>
                <a:spcPts val="601"/>
              </a:spcAft>
            </a:pPr>
            <a:fld id="{09EC47B9-4AAA-48EF-9361-8F5B3027D5D6}" type="datetime1">
              <a:rPr b="0" lang="en-US" sz="1200" spc="-1" strike="noStrike">
                <a:solidFill>
                  <a:srgbClr val="ffffff"/>
                </a:solidFill>
                <a:latin typeface="Calibri"/>
              </a:rPr>
              <a:t>09/30/2022</a:t>
            </a:fld>
            <a:endParaRPr b="0" lang="en-US" sz="1200" spc="-1" strike="noStrike">
              <a:latin typeface="Times New Roman"/>
            </a:endParaRPr>
          </a:p>
        </p:txBody>
      </p:sp>
      <p:sp>
        <p:nvSpPr>
          <p:cNvPr id="132" name="PlaceHolder 2"/>
          <p:cNvSpPr>
            <a:spLocks noGrp="1"/>
          </p:cNvSpPr>
          <p:nvPr>
            <p:ph type="ftr"/>
          </p:nvPr>
        </p:nvSpPr>
        <p:spPr>
          <a:xfrm>
            <a:off x="3124080" y="6356520"/>
            <a:ext cx="2893680" cy="363240"/>
          </a:xfrm>
          <a:prstGeom prst="rect">
            <a:avLst/>
          </a:prstGeom>
          <a:noFill/>
          <a:ln w="0">
            <a:noFill/>
          </a:ln>
        </p:spPr>
        <p:txBody>
          <a:bodyPr lIns="90000" rIns="90000" tIns="45000" bIns="45000" anchor="ctr">
            <a:norm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33" name="PlaceHolder 3"/>
          <p:cNvSpPr>
            <a:spLocks noGrp="1"/>
          </p:cNvSpPr>
          <p:nvPr>
            <p:ph type="sldNum"/>
          </p:nvPr>
        </p:nvSpPr>
        <p:spPr>
          <a:xfrm>
            <a:off x="6553080" y="6356520"/>
            <a:ext cx="2131920" cy="363240"/>
          </a:xfrm>
          <a:prstGeom prst="rect">
            <a:avLst/>
          </a:prstGeom>
          <a:noFill/>
          <a:ln w="0">
            <a:noFill/>
          </a:ln>
        </p:spPr>
        <p:txBody>
          <a:bodyPr lIns="90000" rIns="90000" tIns="45000" bIns="45000" anchor="ctr">
            <a:normAutofit/>
          </a:bodyPr>
          <a:p>
            <a:pPr algn="r">
              <a:lnSpc>
                <a:spcPct val="100000"/>
              </a:lnSpc>
              <a:spcAft>
                <a:spcPts val="601"/>
              </a:spcAft>
            </a:pPr>
            <a:fld id="{F0D2839C-4058-42BF-A366-926B02E3CA61}" type="slidenum">
              <a:rPr b="0" lang="en-US" sz="1200" spc="-1" strike="noStrike">
                <a:solidFill>
                  <a:srgbClr val="ffffff"/>
                </a:solidFill>
                <a:latin typeface="Calibri"/>
              </a:rPr>
              <a:t>3</a:t>
            </a:fld>
            <a:endParaRPr b="0" lang="en-US" sz="1200" spc="-1" strike="noStrike">
              <a:latin typeface="Times New Roman"/>
            </a:endParaRPr>
          </a:p>
        </p:txBody>
      </p:sp>
      <p:graphicFrame>
        <p:nvGraphicFramePr>
          <p:cNvPr id="134" name="Content Placeholder 14"/>
          <p:cNvGraphicFramePr/>
          <p:nvPr/>
        </p:nvGraphicFramePr>
        <p:xfrm>
          <a:off x="603360" y="1480320"/>
          <a:ext cx="8000280" cy="3707640"/>
        </p:xfrm>
        <a:graphic>
          <a:graphicData uri="http://schemas.openxmlformats.org/drawingml/2006/table">
            <a:tbl>
              <a:tblPr/>
              <a:tblGrid>
                <a:gridCol w="1523880"/>
                <a:gridCol w="990360"/>
                <a:gridCol w="5486400"/>
              </a:tblGrid>
              <a:tr h="370800">
                <a:tc>
                  <a:txBody>
                    <a:bodyPr anchor="t">
                      <a:noAutofit/>
                    </a:bodyPr>
                    <a:p>
                      <a:pPr algn="r">
                        <a:lnSpc>
                          <a:spcPct val="100000"/>
                        </a:lnSpc>
                      </a:pPr>
                      <a:r>
                        <a:rPr b="1" lang="en-US" sz="1800" spc="-1" strike="noStrike">
                          <a:solidFill>
                            <a:srgbClr val="ffffff"/>
                          </a:solidFill>
                          <a:latin typeface="Calibri"/>
                        </a:rPr>
                        <a:t>Region</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c>
                  <a:txBody>
                    <a:bodyPr anchor="t">
                      <a:noAutofit/>
                    </a:bodyPr>
                    <a:p>
                      <a:pPr algn="r">
                        <a:lnSpc>
                          <a:spcPct val="100000"/>
                        </a:lnSpc>
                      </a:pPr>
                      <a:r>
                        <a:rPr b="1" lang="en-US" sz="1800" spc="-1" strike="noStrike">
                          <a:solidFill>
                            <a:srgbClr val="ffffff"/>
                          </a:solidFill>
                          <a:latin typeface="Calibri"/>
                        </a:rPr>
                        <a:t>Size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c>
                  <a:txBody>
                    <a:bodyPr anchor="t">
                      <a:noAutofit/>
                    </a:bodyPr>
                    <a:p>
                      <a:pPr>
                        <a:lnSpc>
                          <a:spcPct val="100000"/>
                        </a:lnSpc>
                      </a:pPr>
                      <a:r>
                        <a:rPr b="1" lang="en-US" sz="1800" spc="-1" strike="noStrike">
                          <a:solidFill>
                            <a:srgbClr val="ffffff"/>
                          </a:solidFill>
                          <a:latin typeface="Calibri"/>
                        </a:rPr>
                        <a:t>Contents</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rgbClr val="f07f09"/>
                    </a:solidFill>
                  </a:tcPr>
                </a:tc>
              </a:tr>
              <a:tr h="370800">
                <a:tc>
                  <a:txBody>
                    <a:bodyPr anchor="t">
                      <a:noAutofit/>
                    </a:bodyPr>
                    <a:p>
                      <a:pPr algn="r">
                        <a:lnSpc>
                          <a:spcPct val="100000"/>
                        </a:lnSpc>
                      </a:pPr>
                      <a:r>
                        <a:rPr b="0" lang="en-US" sz="1800" spc="-1" strike="noStrike">
                          <a:solidFill>
                            <a:srgbClr val="000000"/>
                          </a:solidFill>
                          <a:latin typeface="Calibri"/>
                        </a:rPr>
                        <a:t>$0000-$03FF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gn="r">
                        <a:lnSpc>
                          <a:spcPct val="100000"/>
                        </a:lnSpc>
                      </a:pPr>
                      <a:r>
                        <a:rPr b="0" lang="en-US" sz="1800" spc="-1" strike="noStrike">
                          <a:solidFill>
                            <a:srgbClr val="000000"/>
                          </a:solidFill>
                          <a:latin typeface="Calibri"/>
                        </a:rPr>
                        <a:t>1024</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nSpc>
                          <a:spcPct val="100000"/>
                        </a:lnSpc>
                      </a:pPr>
                      <a:r>
                        <a:rPr b="0" lang="en-US" sz="1800" spc="-1" strike="noStrike">
                          <a:solidFill>
                            <a:srgbClr val="000000"/>
                          </a:solidFill>
                          <a:latin typeface="Calibri"/>
                        </a:rPr>
                        <a:t>BASIC system RAM </a:t>
                      </a:r>
                      <a:r>
                        <a:rPr b="1" lang="en-US" sz="1800" spc="-1" strike="noStrike">
                          <a:solidFill>
                            <a:srgbClr val="000000"/>
                          </a:solidFill>
                          <a:latin typeface="Calibri"/>
                        </a:rPr>
                        <a:t>(incl. hooks and jump table ptrs!)</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r>
              <a:tr h="370800">
                <a:tc>
                  <a:txBody>
                    <a:bodyPr anchor="t">
                      <a:noAutofit/>
                    </a:bodyPr>
                    <a:p>
                      <a:pPr algn="r">
                        <a:lnSpc>
                          <a:spcPct val="100000"/>
                        </a:lnSpc>
                      </a:pPr>
                      <a:r>
                        <a:rPr b="0" lang="en-US" sz="1800" spc="-1" strike="noStrike">
                          <a:solidFill>
                            <a:srgbClr val="000000"/>
                          </a:solidFill>
                          <a:latin typeface="Calibri"/>
                        </a:rPr>
                        <a:t>$0400-$05FF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gn="r">
                        <a:lnSpc>
                          <a:spcPct val="100000"/>
                        </a:lnSpc>
                      </a:pPr>
                      <a:r>
                        <a:rPr b="0" lang="en-US" sz="1800" spc="-1" strike="noStrike">
                          <a:solidFill>
                            <a:srgbClr val="000000"/>
                          </a:solidFill>
                          <a:latin typeface="Calibri"/>
                        </a:rPr>
                        <a:t>512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nSpc>
                          <a:spcPct val="100000"/>
                        </a:lnSpc>
                      </a:pPr>
                      <a:r>
                        <a:rPr b="0" lang="en-US" sz="1800" spc="-1" strike="noStrike">
                          <a:solidFill>
                            <a:srgbClr val="000000"/>
                          </a:solidFill>
                          <a:latin typeface="Calibri"/>
                        </a:rPr>
                        <a:t>32-column text and semigraphics</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r>
              <a:tr h="370800">
                <a:tc>
                  <a:txBody>
                    <a:bodyPr anchor="t">
                      <a:noAutofit/>
                    </a:bodyPr>
                    <a:p>
                      <a:pPr algn="r">
                        <a:lnSpc>
                          <a:spcPct val="100000"/>
                        </a:lnSpc>
                      </a:pPr>
                      <a:r>
                        <a:rPr b="0" lang="en-US" sz="1800" spc="-1" strike="noStrike">
                          <a:solidFill>
                            <a:srgbClr val="000000"/>
                          </a:solidFill>
                          <a:latin typeface="Calibri"/>
                        </a:rPr>
                        <a:t>$0600-$0DFF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gn="r">
                        <a:lnSpc>
                          <a:spcPct val="100000"/>
                        </a:lnSpc>
                      </a:pPr>
                      <a:r>
                        <a:rPr b="0" lang="en-US" sz="1800" spc="-1" strike="noStrike">
                          <a:solidFill>
                            <a:srgbClr val="000000"/>
                          </a:solidFill>
                          <a:latin typeface="Calibri"/>
                        </a:rPr>
                        <a:t>512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c>
                  <a:txBody>
                    <a:bodyPr anchor="t">
                      <a:noAutofit/>
                    </a:bodyPr>
                    <a:p>
                      <a:pPr>
                        <a:lnSpc>
                          <a:spcPct val="100000"/>
                        </a:lnSpc>
                      </a:pPr>
                      <a:r>
                        <a:rPr b="0" lang="en-US" sz="1800" spc="-1" strike="noStrike">
                          <a:solidFill>
                            <a:srgbClr val="000000"/>
                          </a:solidFill>
                          <a:latin typeface="Calibri"/>
                        </a:rPr>
                        <a:t>Disk system RAM</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9d7cc"/>
                    </a:solidFill>
                  </a:tcPr>
                </a:tc>
              </a:tr>
              <a:tr h="370800">
                <a:tc>
                  <a:txBody>
                    <a:bodyPr anchor="t">
                      <a:noAutofit/>
                    </a:bodyPr>
                    <a:p>
                      <a:pPr algn="r">
                        <a:lnSpc>
                          <a:spcPct val="100000"/>
                        </a:lnSpc>
                      </a:pPr>
                      <a:r>
                        <a:rPr b="0" lang="en-US" sz="1800" spc="-1" strike="noStrike">
                          <a:solidFill>
                            <a:srgbClr val="000000"/>
                          </a:solidFill>
                          <a:latin typeface="Calibri"/>
                        </a:rPr>
                        <a:t>$0E00-$7FFF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cece7"/>
                    </a:solidFill>
                  </a:tcPr>
                </a:tc>
                <a:tc>
                  <a:txBody>
                    <a:bodyPr anchor="t">
                      <a:noAutofit/>
                    </a:bodyPr>
                    <a:p>
                      <a:pPr algn="r">
                        <a:lnSpc>
                          <a:spcPct val="100000"/>
                        </a:lnSpc>
                      </a:pPr>
                      <a:r>
                        <a:rPr b="0" lang="en-US" sz="1800" spc="-1" strike="noStrike">
                          <a:solidFill>
                            <a:srgbClr val="000000"/>
                          </a:solidFill>
                          <a:latin typeface="Calibri"/>
                        </a:rPr>
                        <a:t>29184</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cece7"/>
                    </a:solidFill>
                  </a:tcPr>
                </a:tc>
                <a:tc>
                  <a:txBody>
                    <a:bodyPr anchor="t">
                      <a:noAutofit/>
                    </a:bodyPr>
                    <a:p>
                      <a:pPr>
                        <a:lnSpc>
                          <a:spcPct val="100000"/>
                        </a:lnSpc>
                      </a:pPr>
                      <a:r>
                        <a:rPr b="0" lang="en-US" sz="1800" spc="-1" strike="noStrike">
                          <a:solidFill>
                            <a:srgbClr val="000000"/>
                          </a:solidFill>
                          <a:latin typeface="Calibri"/>
                        </a:rPr>
                        <a:t>Graphics memory, user’s BASIC program, stack space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fcece7"/>
                    </a:solidFill>
                  </a:tcPr>
                </a:tc>
              </a:tr>
              <a:tr h="370800">
                <a:tc>
                  <a:txBody>
                    <a:bodyPr anchor="t">
                      <a:noAutofit/>
                    </a:bodyPr>
                    <a:p>
                      <a:pPr algn="r">
                        <a:lnSpc>
                          <a:spcPct val="100000"/>
                        </a:lnSpc>
                      </a:pPr>
                      <a:r>
                        <a:rPr b="0" lang="en-US" sz="1800" spc="-1" strike="noStrike">
                          <a:solidFill>
                            <a:srgbClr val="000000"/>
                          </a:solidFill>
                          <a:latin typeface="Calibri"/>
                        </a:rPr>
                        <a:t>$8000-$9FFF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gn="r">
                        <a:lnSpc>
                          <a:spcPct val="100000"/>
                        </a:lnSpc>
                      </a:pPr>
                      <a:r>
                        <a:rPr b="0" lang="en-US" sz="1800" spc="-1" strike="noStrike">
                          <a:solidFill>
                            <a:srgbClr val="000000"/>
                          </a:solidFill>
                          <a:latin typeface="Calibri"/>
                        </a:rPr>
                        <a:t>8192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nSpc>
                          <a:spcPct val="100000"/>
                        </a:lnSpc>
                      </a:pPr>
                      <a:r>
                        <a:rPr b="0" lang="en-US" sz="1800" spc="-1" strike="noStrike">
                          <a:solidFill>
                            <a:srgbClr val="000000"/>
                          </a:solidFill>
                          <a:latin typeface="Calibri"/>
                        </a:rPr>
                        <a:t>Extended Color BASIC ROM</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r>
              <a:tr h="370800">
                <a:tc>
                  <a:txBody>
                    <a:bodyPr anchor="t">
                      <a:noAutofit/>
                    </a:bodyPr>
                    <a:p>
                      <a:pPr algn="r">
                        <a:lnSpc>
                          <a:spcPct val="100000"/>
                        </a:lnSpc>
                      </a:pPr>
                      <a:r>
                        <a:rPr b="0" lang="en-US" sz="1800" spc="-1" strike="noStrike">
                          <a:solidFill>
                            <a:srgbClr val="000000"/>
                          </a:solidFill>
                          <a:latin typeface="Calibri"/>
                        </a:rPr>
                        <a:t>$A000-$BFFF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gn="r">
                        <a:lnSpc>
                          <a:spcPct val="100000"/>
                        </a:lnSpc>
                      </a:pPr>
                      <a:r>
                        <a:rPr b="0" lang="en-US" sz="1800" spc="-1" strike="noStrike">
                          <a:solidFill>
                            <a:srgbClr val="000000"/>
                          </a:solidFill>
                          <a:latin typeface="Calibri"/>
                        </a:rPr>
                        <a:t>8192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nSpc>
                          <a:spcPct val="100000"/>
                        </a:lnSpc>
                      </a:pPr>
                      <a:r>
                        <a:rPr b="0" lang="en-US" sz="1800" spc="-1" strike="noStrike">
                          <a:solidFill>
                            <a:srgbClr val="000000"/>
                          </a:solidFill>
                          <a:latin typeface="Calibri"/>
                        </a:rPr>
                        <a:t>Color BASIC ROM</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r>
              <a:tr h="370800">
                <a:tc>
                  <a:txBody>
                    <a:bodyPr anchor="t">
                      <a:noAutofit/>
                    </a:bodyPr>
                    <a:p>
                      <a:pPr algn="r">
                        <a:lnSpc>
                          <a:spcPct val="100000"/>
                        </a:lnSpc>
                      </a:pPr>
                      <a:r>
                        <a:rPr b="0" lang="en-US" sz="1800" spc="-1" strike="noStrike">
                          <a:solidFill>
                            <a:srgbClr val="000000"/>
                          </a:solidFill>
                          <a:latin typeface="Calibri"/>
                        </a:rPr>
                        <a:t>$C000-$DFFF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gn="r">
                        <a:lnSpc>
                          <a:spcPct val="100000"/>
                        </a:lnSpc>
                      </a:pPr>
                      <a:r>
                        <a:rPr b="0" lang="en-US" sz="1800" spc="-1" strike="noStrike">
                          <a:solidFill>
                            <a:srgbClr val="000000"/>
                          </a:solidFill>
                          <a:latin typeface="Calibri"/>
                        </a:rPr>
                        <a:t>8192</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c>
                  <a:txBody>
                    <a:bodyPr anchor="t">
                      <a:noAutofit/>
                    </a:bodyPr>
                    <a:p>
                      <a:pPr>
                        <a:lnSpc>
                          <a:spcPct val="100000"/>
                        </a:lnSpc>
                      </a:pPr>
                      <a:r>
                        <a:rPr b="0" lang="en-US" sz="1800" spc="-1" strike="noStrike">
                          <a:solidFill>
                            <a:srgbClr val="000000"/>
                          </a:solidFill>
                          <a:latin typeface="Calibri"/>
                        </a:rPr>
                        <a:t>Disk BASIC ROM (usage varies by controller/cartridge)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00b0f0"/>
                    </a:solidFill>
                  </a:tcPr>
                </a:tc>
              </a:tr>
              <a:tr h="370800">
                <a:tc>
                  <a:txBody>
                    <a:bodyPr anchor="t">
                      <a:noAutofit/>
                    </a:bodyPr>
                    <a:p>
                      <a:pPr algn="r">
                        <a:lnSpc>
                          <a:spcPct val="100000"/>
                        </a:lnSpc>
                      </a:pPr>
                      <a:r>
                        <a:rPr b="0" lang="en-US" sz="1800" spc="-1" strike="noStrike">
                          <a:solidFill>
                            <a:srgbClr val="000000"/>
                          </a:solidFill>
                          <a:latin typeface="Calibri"/>
                        </a:rPr>
                        <a:t>$E000-$FEFF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2b2b2"/>
                    </a:solidFill>
                  </a:tcPr>
                </a:tc>
                <a:tc>
                  <a:txBody>
                    <a:bodyPr anchor="t">
                      <a:noAutofit/>
                    </a:bodyPr>
                    <a:p>
                      <a:pPr algn="r">
                        <a:lnSpc>
                          <a:spcPct val="100000"/>
                        </a:lnSpc>
                      </a:pPr>
                      <a:r>
                        <a:rPr b="0" lang="en-US" sz="1800" spc="-1" strike="noStrike">
                          <a:solidFill>
                            <a:srgbClr val="000000"/>
                          </a:solidFill>
                          <a:latin typeface="Calibri"/>
                        </a:rPr>
                        <a:t>7935</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2b2b2"/>
                    </a:solidFill>
                  </a:tcPr>
                </a:tc>
                <a:tc>
                  <a:txBody>
                    <a:bodyPr anchor="t">
                      <a:noAutofit/>
                    </a:bodyPr>
                    <a:p>
                      <a:pPr>
                        <a:lnSpc>
                          <a:spcPct val="100000"/>
                        </a:lnSpc>
                      </a:pPr>
                      <a:r>
                        <a:rPr b="0" lang="en-US" sz="1800" spc="-1" strike="noStrike">
                          <a:solidFill>
                            <a:srgbClr val="000000"/>
                          </a:solidFill>
                          <a:latin typeface="Calibri"/>
                        </a:rPr>
                        <a:t>Unused</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2b2b2"/>
                    </a:solidFill>
                  </a:tcPr>
                </a:tc>
              </a:tr>
              <a:tr h="370800">
                <a:tc>
                  <a:txBody>
                    <a:bodyPr anchor="t">
                      <a:noAutofit/>
                    </a:bodyPr>
                    <a:p>
                      <a:pPr algn="r">
                        <a:lnSpc>
                          <a:spcPct val="100000"/>
                        </a:lnSpc>
                      </a:pPr>
                      <a:r>
                        <a:rPr b="0" lang="en-US" sz="1800" spc="-1" strike="noStrike">
                          <a:solidFill>
                            <a:srgbClr val="000000"/>
                          </a:solidFill>
                          <a:latin typeface="Calibri"/>
                        </a:rPr>
                        <a:t>$FF00-$FFFF</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f819e"/>
                    </a:solidFill>
                  </a:tcPr>
                </a:tc>
                <a:tc>
                  <a:txBody>
                    <a:bodyPr anchor="t">
                      <a:noAutofit/>
                    </a:bodyPr>
                    <a:p>
                      <a:pPr algn="r">
                        <a:lnSpc>
                          <a:spcPct val="100000"/>
                        </a:lnSpc>
                      </a:pPr>
                      <a:r>
                        <a:rPr b="0" lang="en-US" sz="1800" spc="-1" strike="noStrike">
                          <a:solidFill>
                            <a:srgbClr val="000000"/>
                          </a:solidFill>
                          <a:latin typeface="Calibri"/>
                        </a:rPr>
                        <a:t>256</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f819e"/>
                    </a:solidFill>
                  </a:tcPr>
                </a:tc>
                <a:tc>
                  <a:txBody>
                    <a:bodyPr anchor="t">
                      <a:noAutofit/>
                    </a:bodyPr>
                    <a:p>
                      <a:pPr>
                        <a:lnSpc>
                          <a:spcPct val="100000"/>
                        </a:lnSpc>
                      </a:pPr>
                      <a:r>
                        <a:rPr b="0" lang="en-US" sz="1800" spc="-1" strike="noStrike">
                          <a:solidFill>
                            <a:srgbClr val="000000"/>
                          </a:solidFill>
                          <a:latin typeface="Calibri"/>
                        </a:rPr>
                        <a:t>I/O control registers, vector table</a:t>
                      </a:r>
                      <a:endParaRPr b="0" lang="en-US" sz="1800" spc="-1" strike="noStrike">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bf819e"/>
                    </a:solidFill>
                  </a:tcPr>
                </a:tc>
              </a:tr>
            </a:tbl>
          </a:graphicData>
        </a:graphic>
      </p:graphicFrame>
      <p:sp>
        <p:nvSpPr>
          <p:cNvPr id="135" name="PlaceHolder 4"/>
          <p:cNvSpPr>
            <a:spLocks noGrp="1"/>
          </p:cNvSpPr>
          <p:nvPr>
            <p:ph type="title"/>
          </p:nvPr>
        </p:nvSpPr>
        <p:spPr>
          <a:xfrm>
            <a:off x="457560" y="274680"/>
            <a:ext cx="8227800" cy="1141200"/>
          </a:xfrm>
          <a:prstGeom prst="rect">
            <a:avLst/>
          </a:prstGeom>
          <a:noFill/>
          <a:ln w="0">
            <a:noFill/>
          </a:ln>
        </p:spPr>
        <p:txBody>
          <a:bodyPr lIns="0" rIns="0" tIns="0" bIns="0" anchor="ctr">
            <a:noAutofit/>
          </a:bodyPr>
          <a:p>
            <a:pPr algn="ctr">
              <a:lnSpc>
                <a:spcPct val="100000"/>
              </a:lnSpc>
            </a:pPr>
            <a:r>
              <a:rPr b="0" lang="en-US" sz="4400" spc="-1" strike="noStrike">
                <a:solidFill>
                  <a:srgbClr val="ffffff"/>
                </a:solidFill>
                <a:latin typeface="Calibri"/>
              </a:rPr>
              <a:t>CoCo 1/2 DECB Memory Map</a:t>
            </a:r>
            <a:endParaRPr b="0" lang="en-US" sz="4400" spc="-1" strike="noStrike">
              <a:latin typeface="Arial"/>
            </a:endParaRPr>
          </a:p>
        </p:txBody>
      </p:sp>
      <p:sp>
        <p:nvSpPr>
          <p:cNvPr id="136" name=""/>
          <p:cNvSpPr/>
          <p:nvPr/>
        </p:nvSpPr>
        <p:spPr>
          <a:xfrm>
            <a:off x="685800" y="5851440"/>
            <a:ext cx="7517520" cy="319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en-US" sz="1800" spc="-1" strike="noStrike" u="sng">
                <a:solidFill>
                  <a:srgbClr val="0000ff"/>
                </a:solidFill>
                <a:uFillTx/>
                <a:latin typeface="Calibri"/>
                <a:ea typeface="DejaVu Sans"/>
                <a:hlinkClick r:id="rId1"/>
              </a:rPr>
              <a:t>http://www.cocopedia.com/wiki/index.php/Color_Computer_2_Memory_Map</a:t>
            </a:r>
            <a:endParaRPr b="0" lang="en-US" sz="1800" spc="-1" strike="noStrike">
              <a:latin typeface="Arial"/>
            </a:endParaRPr>
          </a:p>
        </p:txBody>
      </p:sp>
      <p:sp>
        <p:nvSpPr>
          <p:cNvPr id="137" name="Content Placeholder 4"/>
          <p:cNvSpPr/>
          <p:nvPr/>
        </p:nvSpPr>
        <p:spPr>
          <a:xfrm>
            <a:off x="457560" y="5257800"/>
            <a:ext cx="8227800" cy="592200"/>
          </a:xfrm>
          <a:prstGeom prst="rect">
            <a:avLst/>
          </a:prstGeom>
          <a:noFill/>
          <a:ln w="0">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Builtin DECB Extensibility Features</a:t>
            </a:r>
            <a:endParaRPr b="0" lang="en-US" sz="4400" spc="-1" strike="noStrike">
              <a:latin typeface="Arial"/>
            </a:endParaRPr>
          </a:p>
        </p:txBody>
      </p:sp>
      <p:sp>
        <p:nvSpPr>
          <p:cNvPr id="139" name="PlaceHolder 2"/>
          <p:cNvSpPr>
            <a:spLocks noGrp="1"/>
          </p:cNvSpPr>
          <p:nvPr>
            <p:ph/>
          </p:nvPr>
        </p:nvSpPr>
        <p:spPr>
          <a:xfrm>
            <a:off x="457920" y="1416960"/>
            <a:ext cx="8227800" cy="4829040"/>
          </a:xfrm>
          <a:prstGeom prst="rect">
            <a:avLst/>
          </a:prstGeom>
          <a:noFill/>
          <a:ln w="0">
            <a:noFill/>
          </a:ln>
        </p:spPr>
        <p:txBody>
          <a:bodyPr lIns="90000" rIns="90000" tIns="45000" bIns="45000" anchor="t">
            <a:normAutofit fontScale="38000"/>
          </a:bodyPr>
          <a:p>
            <a:pPr>
              <a:lnSpc>
                <a:spcPct val="100000"/>
              </a:lnSpc>
            </a:pPr>
            <a:r>
              <a:rPr b="0" lang="en-US" sz="3200" spc="-1" strike="noStrike">
                <a:latin typeface="Courier New"/>
              </a:rPr>
              <a:t>0322</a:t>
            </a:r>
            <a:r>
              <a:rPr b="0" lang="en-US" sz="3200" spc="-1" strike="noStrike">
                <a:latin typeface="Courier New"/>
              </a:rPr>
              <a:t>	</a:t>
            </a:r>
            <a:r>
              <a:rPr b="0" lang="en-US" sz="3200" spc="-1" strike="noStrike">
                <a:latin typeface="Courier New"/>
              </a:rPr>
              <a:t>** THE LAST USED TABLE MUST BE FOLLOWED BY A ZERO BYTE</a:t>
            </a:r>
            <a:br/>
            <a:r>
              <a:rPr b="0" lang="en-US" sz="3200" spc="-1" strike="noStrike">
                <a:latin typeface="Courier New"/>
              </a:rPr>
              <a:t>0323</a:t>
            </a:r>
            <a:r>
              <a:rPr b="0" lang="en-US" sz="3200" spc="-1" strike="noStrike">
                <a:latin typeface="Courier New"/>
              </a:rPr>
              <a:t>	</a:t>
            </a:r>
            <a:r>
              <a:rPr b="0" lang="en-US" sz="3200" spc="-1" strike="noStrike">
                <a:latin typeface="Courier New"/>
              </a:rPr>
              <a:t>* THE JUMP TABLE VECTORS (3,4 AND 8,9) POINT TO THE JUMP TABLE FOR</a:t>
            </a:r>
            <a:br/>
            <a:r>
              <a:rPr b="0" lang="en-US" sz="3200" spc="-1" strike="noStrike">
                <a:latin typeface="Courier New"/>
              </a:rPr>
              <a:t>0324</a:t>
            </a:r>
            <a:r>
              <a:rPr b="0" lang="en-US" sz="3200" spc="-1" strike="noStrike">
                <a:latin typeface="Courier New"/>
              </a:rPr>
              <a:t>	</a:t>
            </a:r>
            <a:r>
              <a:rPr b="0" lang="en-US" sz="3200" spc="-1" strike="noStrike">
                <a:latin typeface="Courier New"/>
              </a:rPr>
              <a:t>* THE FIRST TABLE. FOR ALL OTHER TABLES, THESE VECTORS POINT TO A</a:t>
            </a:r>
            <a:br/>
            <a:r>
              <a:rPr b="0" lang="en-US" sz="3200" spc="-1" strike="noStrike">
                <a:latin typeface="Courier New"/>
              </a:rPr>
              <a:t>0325</a:t>
            </a:r>
            <a:r>
              <a:rPr b="0" lang="en-US" sz="3200" spc="-1" strike="noStrike">
                <a:latin typeface="Courier New"/>
              </a:rPr>
              <a:t>	</a:t>
            </a:r>
            <a:r>
              <a:rPr b="0" lang="en-US" sz="3200" spc="-1" strike="noStrike">
                <a:latin typeface="Courier New"/>
              </a:rPr>
              <a:t>* ROUTINE WHICH WILL VECTOR YOU TO THE CORRECT JUMP TABLE. </a:t>
            </a:r>
            <a:br/>
            <a:r>
              <a:rPr b="0" lang="en-US" sz="3200" spc="-1" strike="noStrike">
                <a:latin typeface="Courier New"/>
              </a:rPr>
              <a:t>0329 </a:t>
            </a:r>
            <a:br/>
            <a:r>
              <a:rPr b="0" lang="en-US" sz="3200" spc="-1" strike="noStrike">
                <a:latin typeface="Courier New"/>
              </a:rPr>
              <a:t>0330</a:t>
            </a:r>
            <a:r>
              <a:rPr b="0" lang="en-US" sz="3200" spc="-1" strike="noStrike">
                <a:latin typeface="Courier New"/>
              </a:rPr>
              <a:t>	</a:t>
            </a:r>
            <a:r>
              <a:rPr b="0" lang="en-US" sz="3200" spc="-1" strike="noStrike">
                <a:latin typeface="Courier New"/>
              </a:rPr>
              <a:t>* BYTE  DESCRIPTION </a:t>
            </a:r>
            <a:br/>
            <a:r>
              <a:rPr b="0" lang="en-US" sz="3200" spc="-1" strike="noStrike">
                <a:latin typeface="Courier New"/>
              </a:rPr>
              <a:t>0331</a:t>
            </a:r>
            <a:r>
              <a:rPr b="0" lang="en-US" sz="3200" spc="-1" strike="noStrike">
                <a:latin typeface="Courier New"/>
              </a:rPr>
              <a:t>	</a:t>
            </a:r>
            <a:r>
              <a:rPr b="0" lang="en-US" sz="3200" spc="-1" strike="noStrike">
                <a:latin typeface="Courier New"/>
              </a:rPr>
              <a:t>* 0     NUMBER OF RESERVED WORDS </a:t>
            </a:r>
            <a:br/>
            <a:r>
              <a:rPr b="0" lang="en-US" sz="3200" spc="-1" strike="noStrike">
                <a:latin typeface="Courier New"/>
              </a:rPr>
              <a:t>0332</a:t>
            </a:r>
            <a:r>
              <a:rPr b="0" lang="en-US" sz="3200" spc="-1" strike="noStrike">
                <a:latin typeface="Courier New"/>
              </a:rPr>
              <a:t>	</a:t>
            </a:r>
            <a:r>
              <a:rPr b="0" lang="en-US" sz="3200" spc="-1" strike="noStrike">
                <a:latin typeface="Courier New"/>
              </a:rPr>
              <a:t>* 1,2   LOOKUP TABLE OF RESERVED WORDS                             </a:t>
            </a:r>
            <a:r>
              <a:rPr b="1" lang="en-US" sz="3200" spc="-1" strike="noStrike">
                <a:latin typeface="Courier New"/>
              </a:rPr>
              <a:t>16-bit addr</a:t>
            </a:r>
            <a:r>
              <a:rPr b="0" lang="en-US" sz="3200" spc="-1" strike="noStrike">
                <a:latin typeface="Courier New"/>
              </a:rPr>
              <a:t> </a:t>
            </a:r>
            <a:br/>
            <a:r>
              <a:rPr b="0" lang="en-US" sz="3200" spc="-1" strike="noStrike">
                <a:latin typeface="Courier New"/>
              </a:rPr>
              <a:t>0333</a:t>
            </a:r>
            <a:r>
              <a:rPr b="0" lang="en-US" sz="3200" spc="-1" strike="noStrike">
                <a:latin typeface="Courier New"/>
              </a:rPr>
              <a:t>	</a:t>
            </a:r>
            <a:r>
              <a:rPr b="0" lang="en-US" sz="3200" spc="-1" strike="noStrike">
                <a:latin typeface="Courier New"/>
              </a:rPr>
              <a:t>* 3,4   </a:t>
            </a:r>
            <a:r>
              <a:rPr b="0" lang="en-US" sz="3200" spc="-1" strike="sngStrike">
                <a:latin typeface="Courier New"/>
              </a:rPr>
              <a:t>JUMP TABLE FOR COMMANDS (FIRST TABLE)</a:t>
            </a:r>
            <a:r>
              <a:rPr b="0" lang="en-US" sz="3200" spc="-1" strike="noStrike">
                <a:latin typeface="Courier New"/>
              </a:rPr>
              <a:t> </a:t>
            </a:r>
            <a:r>
              <a:rPr b="1" lang="en-US" sz="3200" spc="-1" strike="noStrike">
                <a:latin typeface="Courier New"/>
              </a:rPr>
              <a:t>(CB ONLY)</a:t>
            </a:r>
            <a:r>
              <a:rPr b="0" lang="en-US" sz="3200" spc="-1" strike="noStrike">
                <a:latin typeface="Courier New"/>
              </a:rPr>
              <a:t> </a:t>
            </a:r>
            <a:br/>
            <a:r>
              <a:rPr b="0" lang="en-US" sz="3200" spc="-1" strike="noStrike">
                <a:latin typeface="Courier New"/>
              </a:rPr>
              <a:t>0334</a:t>
            </a:r>
            <a:r>
              <a:rPr b="0" lang="en-US" sz="3200" spc="-1" strike="noStrike">
                <a:latin typeface="Courier New"/>
              </a:rPr>
              <a:t>	</a:t>
            </a:r>
            <a:r>
              <a:rPr b="0" lang="en-US" sz="3200" spc="-1" strike="noStrike">
                <a:latin typeface="Courier New"/>
              </a:rPr>
              <a:t>*       VECTOR TO EXPANSION COMMAND HANDLERS (ALL BUT FIRST TABLE) </a:t>
            </a:r>
            <a:r>
              <a:rPr b="1" lang="en-US" sz="3200" spc="-1" strike="noStrike">
                <a:latin typeface="Courier New"/>
              </a:rPr>
              <a:t>16-bit addr</a:t>
            </a:r>
            <a:br/>
            <a:r>
              <a:rPr b="0" lang="en-US" sz="3200" spc="-1" strike="sngStrike">
                <a:latin typeface="Courier New"/>
              </a:rPr>
              <a:t>0335</a:t>
            </a:r>
            <a:r>
              <a:rPr b="0" lang="en-US" sz="3200" spc="-1" strike="sngStrike">
                <a:latin typeface="Courier New"/>
              </a:rPr>
              <a:t>	</a:t>
            </a:r>
            <a:r>
              <a:rPr b="0" lang="en-US" sz="3200" spc="-1" strike="sngStrike">
                <a:latin typeface="Courier New"/>
              </a:rPr>
              <a:t>* 5     NUMBER OF SECONDARY FUNCTIONS </a:t>
            </a:r>
            <a:br/>
            <a:r>
              <a:rPr b="0" lang="en-US" sz="3200" spc="-1" strike="sngStrike">
                <a:latin typeface="Courier New"/>
              </a:rPr>
              <a:t>0336</a:t>
            </a:r>
            <a:r>
              <a:rPr b="0" lang="en-US" sz="3200" spc="-1" strike="sngStrike">
                <a:latin typeface="Courier New"/>
              </a:rPr>
              <a:t>	</a:t>
            </a:r>
            <a:r>
              <a:rPr b="0" lang="en-US" sz="3200" spc="-1" strike="sngStrike">
                <a:latin typeface="Courier New"/>
              </a:rPr>
              <a:t>* 6,7   LOOKUP TABLE OF SECONDARY FUNCTIONS (FIRST TABLE) </a:t>
            </a:r>
            <a:br/>
            <a:r>
              <a:rPr b="0" lang="en-US" sz="3200" spc="-1" strike="sngStrike">
                <a:latin typeface="Courier New"/>
              </a:rPr>
              <a:t>0337</a:t>
            </a:r>
            <a:r>
              <a:rPr b="0" lang="en-US" sz="3200" spc="-1" strike="sngStrike">
                <a:latin typeface="Courier New"/>
              </a:rPr>
              <a:t>	</a:t>
            </a:r>
            <a:r>
              <a:rPr b="0" lang="en-US" sz="3200" spc="-1" strike="sngStrike">
                <a:latin typeface="Courier New"/>
              </a:rPr>
              <a:t>*       VECTOR TO EXPANSION SECONDARY COMMAND HANDLERS (ALL BUT </a:t>
            </a:r>
            <a:br/>
            <a:r>
              <a:rPr b="0" lang="en-US" sz="3200" spc="-1" strike="sngStrike">
                <a:latin typeface="Courier New"/>
              </a:rPr>
              <a:t>0338</a:t>
            </a:r>
            <a:r>
              <a:rPr b="0" lang="en-US" sz="3200" spc="-1" strike="sngStrike">
                <a:latin typeface="Courier New"/>
              </a:rPr>
              <a:t>	</a:t>
            </a:r>
            <a:r>
              <a:rPr b="0" lang="en-US" sz="3200" spc="-1" strike="sngStrike">
                <a:latin typeface="Courier New"/>
              </a:rPr>
              <a:t>*       FIRST TABLE) </a:t>
            </a:r>
            <a:br/>
            <a:r>
              <a:rPr b="0" lang="en-US" sz="3200" spc="-1" strike="sngStrike">
                <a:latin typeface="Courier New"/>
              </a:rPr>
              <a:t>0339</a:t>
            </a:r>
            <a:r>
              <a:rPr b="0" lang="en-US" sz="3200" spc="-1" strike="sngStrike">
                <a:latin typeface="Courier New"/>
              </a:rPr>
              <a:t>	</a:t>
            </a:r>
            <a:r>
              <a:rPr b="0" lang="en-US" sz="3200" spc="-1" strike="sngStrike">
                <a:latin typeface="Courier New"/>
              </a:rPr>
              <a:t>* 8,9   JUMP TABLE FOR SECONDARY FUNCTIONS</a:t>
            </a:r>
            <a:br/>
            <a:r>
              <a:rPr b="0" lang="en-US" sz="3200" spc="-1" strike="noStrike">
                <a:latin typeface="Courier New"/>
              </a:rPr>
              <a:t>0341 </a:t>
            </a:r>
            <a:br/>
            <a:r>
              <a:rPr b="0" lang="en-US" sz="3200" spc="-1" strike="noStrike">
                <a:latin typeface="Courier New"/>
              </a:rPr>
              <a:t>0342  0120 COMVEC  RMB 10  BASIC'S TABLE      </a:t>
            </a:r>
            <a:r>
              <a:rPr b="1" lang="en-US" sz="3200" spc="-1" strike="noStrike">
                <a:latin typeface="Courier New"/>
              </a:rPr>
              <a:t>token number starts at $80 + 53 = $B5</a:t>
            </a:r>
            <a:br/>
            <a:r>
              <a:rPr b="0" lang="en-US" sz="3200" spc="-1" strike="noStrike">
                <a:latin typeface="Courier New"/>
              </a:rPr>
              <a:t>0343  012A         RMB 10  EX BASIC'S TABLE   </a:t>
            </a:r>
            <a:r>
              <a:rPr b="1" lang="en-US" sz="3200" spc="-1" strike="noStrike">
                <a:latin typeface="Courier New"/>
              </a:rPr>
              <a:t>token number + 25               = $CE</a:t>
            </a:r>
            <a:br/>
            <a:r>
              <a:rPr b="0" lang="en-US" sz="3200" spc="-1" strike="noStrike">
                <a:latin typeface="Courier New"/>
              </a:rPr>
              <a:t>0344  0134         RMB 10  DISC BASIC'S TABLE </a:t>
            </a:r>
            <a:r>
              <a:rPr b="1" lang="en-US" sz="3200" spc="-1" strike="noStrike">
                <a:latin typeface="Courier New"/>
              </a:rPr>
              <a:t>token number + 19               = $E1</a:t>
            </a:r>
            <a:br/>
            <a:r>
              <a:rPr b="0" lang="en-US" sz="3200" spc="-1" strike="noStrike">
                <a:latin typeface="Courier New"/>
              </a:rPr>
              <a:t>0345 </a:t>
            </a:r>
            <a:br/>
            <a:r>
              <a:rPr b="0" lang="en-US" sz="3200" spc="-1" strike="noStrike">
                <a:latin typeface="Courier New"/>
              </a:rPr>
              <a:t>0362  013E         RMB 10  USER (SPARE) COMMAND INTERPRETATION TABLE SPACE </a:t>
            </a:r>
            <a:br/>
            <a:r>
              <a:rPr b="0" lang="en-US" sz="3200" spc="-1" strike="noStrike">
                <a:latin typeface="Courier New"/>
              </a:rPr>
              <a:t>0363  0148         FCB  0  END OF COMM INTERP TABLE FLAG</a:t>
            </a:r>
            <a:endParaRPr b="0" lang="en-US" sz="3200" spc="-1" strike="noStrike">
              <a:latin typeface="Arial"/>
            </a:endParaRPr>
          </a:p>
          <a:p>
            <a:pPr>
              <a:lnSpc>
                <a:spcPct val="100000"/>
              </a:lnSpc>
            </a:pPr>
            <a:endParaRPr b="0" lang="en-US" sz="3200" spc="-1" strike="noStrike">
              <a:latin typeface="Arial"/>
            </a:endParaRPr>
          </a:p>
          <a:p>
            <a:pPr algn="ctr">
              <a:lnSpc>
                <a:spcPct val="100000"/>
              </a:lnSpc>
              <a:spcBef>
                <a:spcPts val="1417"/>
              </a:spcBef>
            </a:pPr>
            <a:r>
              <a:rPr b="0" lang="en-US" sz="4400" spc="-1" strike="noStrike">
                <a:latin typeface="Calibri"/>
              </a:rPr>
              <a:t>(Taken and heavily edited from the Color/Extended/Disk BASIC Unravelled II books)</a:t>
            </a:r>
            <a:endParaRPr b="0" lang="en-US" sz="4400" spc="-1" strike="noStrike">
              <a:latin typeface="Arial"/>
            </a:endParaRPr>
          </a:p>
        </p:txBody>
      </p:sp>
      <p:sp>
        <p:nvSpPr>
          <p:cNvPr id="140"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21D32551-F7D4-4070-8546-D6D50DBB0F48}" type="datetime1">
              <a:rPr b="0" lang="en-US" sz="1200" spc="-1" strike="noStrike">
                <a:solidFill>
                  <a:srgbClr val="ffffff"/>
                </a:solidFill>
                <a:latin typeface="Calibri"/>
              </a:rPr>
              <a:t>09/30/2022</a:t>
            </a:fld>
            <a:endParaRPr b="0" lang="en-US" sz="1200" spc="-1" strike="noStrike">
              <a:latin typeface="Times New Roman"/>
            </a:endParaRPr>
          </a:p>
        </p:txBody>
      </p:sp>
      <p:sp>
        <p:nvSpPr>
          <p:cNvPr id="141"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42"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FE667AE4-9F94-429D-942C-A7B64E8C8D4A}" type="slidenum">
              <a:rPr b="0" lang="en-US" sz="1200" spc="-1" strike="noStrike">
                <a:solidFill>
                  <a:srgbClr val="ffffff"/>
                </a:solidFill>
                <a:latin typeface="Calibri"/>
              </a:rPr>
              <a:t>4</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457200"/>
            <a:ext cx="8227800" cy="1370160"/>
          </a:xfrm>
          <a:prstGeom prst="rect">
            <a:avLst/>
          </a:prstGeom>
          <a:noFill/>
          <a:ln w="0">
            <a:noFill/>
          </a:ln>
        </p:spPr>
        <p:txBody>
          <a:bodyPr lIns="90000" rIns="90000" tIns="45000" bIns="45000" anchor="ctr">
            <a:normAutofit/>
          </a:bodyPr>
          <a:p>
            <a:pPr algn="ctr">
              <a:lnSpc>
                <a:spcPct val="100000"/>
              </a:lnSpc>
            </a:pPr>
            <a:r>
              <a:rPr b="0" lang="en-US" sz="4400" spc="-1" strike="noStrike">
                <a:latin typeface="Calibri"/>
              </a:rPr>
              <a:t>Why Two Tables?</a:t>
            </a:r>
            <a:endParaRPr b="0" lang="en-US" sz="4400" spc="-1" strike="noStrike">
              <a:latin typeface="Arial"/>
            </a:endParaRPr>
          </a:p>
        </p:txBody>
      </p:sp>
      <p:sp>
        <p:nvSpPr>
          <p:cNvPr id="144" name="PlaceHolder 2"/>
          <p:cNvSpPr>
            <a:spLocks noGrp="1"/>
          </p:cNvSpPr>
          <p:nvPr>
            <p:ph/>
          </p:nvPr>
        </p:nvSpPr>
        <p:spPr>
          <a:xfrm>
            <a:off x="457200" y="2057400"/>
            <a:ext cx="8227800" cy="3884760"/>
          </a:xfrm>
          <a:prstGeom prst="rect">
            <a:avLst/>
          </a:prstGeom>
          <a:noFill/>
          <a:ln w="0">
            <a:noFill/>
          </a:ln>
        </p:spPr>
        <p:txBody>
          <a:bodyPr lIns="90000" rIns="90000" tIns="45000" bIns="45000" anchor="t">
            <a:normAutofit fontScale="80000"/>
          </a:bodyPr>
          <a:p>
            <a:pPr marL="343080" indent="-343080">
              <a:lnSpc>
                <a:spcPct val="100000"/>
              </a:lnSpc>
              <a:spcBef>
                <a:spcPts val="641"/>
              </a:spcBef>
              <a:buClr>
                <a:srgbClr val="ffffff"/>
              </a:buClr>
              <a:buFont typeface="Arial"/>
              <a:buChar char="•"/>
            </a:pPr>
            <a:r>
              <a:rPr b="0" lang="en-US" sz="3200" spc="-1" strike="noStrike">
                <a:solidFill>
                  <a:srgbClr val="ffffff"/>
                </a:solidFill>
                <a:latin typeface="Calibri"/>
              </a:rPr>
              <a:t>BASIC tokenizer uses first table to convert BASIC command and function strings to single-byte token numbers in RAM</a:t>
            </a:r>
            <a:endParaRPr b="0" lang="en-US" sz="3200" spc="-1" strike="noStrike">
              <a:latin typeface="Arial"/>
            </a:endParaRPr>
          </a:p>
          <a:p>
            <a:pPr lvl="1" marL="864000" indent="-324000">
              <a:lnSpc>
                <a:spcPct val="100000"/>
              </a:lnSpc>
              <a:spcBef>
                <a:spcPts val="1134"/>
              </a:spcBef>
              <a:buClr>
                <a:srgbClr val="ffffff"/>
              </a:buClr>
              <a:buSzPct val="75000"/>
              <a:buFont typeface="Symbol"/>
              <a:buChar char=""/>
            </a:pPr>
            <a:r>
              <a:rPr b="0" lang="en-US" sz="3200" spc="-1" strike="noStrike">
                <a:solidFill>
                  <a:srgbClr val="ffffff"/>
                </a:solidFill>
                <a:latin typeface="Calibri"/>
              </a:rPr>
              <a:t>Saves memory</a:t>
            </a:r>
            <a:endParaRPr b="0" lang="en-US" sz="3200" spc="-1" strike="noStrike">
              <a:latin typeface="Arial"/>
            </a:endParaRPr>
          </a:p>
          <a:p>
            <a:pPr lvl="1" marL="864000" indent="-324000">
              <a:lnSpc>
                <a:spcPct val="100000"/>
              </a:lnSpc>
              <a:spcBef>
                <a:spcPts val="1134"/>
              </a:spcBef>
              <a:buClr>
                <a:srgbClr val="ffffff"/>
              </a:buClr>
              <a:buSzPct val="75000"/>
              <a:buFont typeface="Symbol"/>
              <a:buChar char=""/>
            </a:pPr>
            <a:r>
              <a:rPr b="0" lang="en-US" sz="3200" spc="-1" strike="noStrike">
                <a:solidFill>
                  <a:srgbClr val="ffffff"/>
                </a:solidFill>
                <a:latin typeface="Calibri"/>
              </a:rPr>
              <a:t>Reduces runtime – string compares for commands no longer needed</a:t>
            </a:r>
            <a:endParaRPr b="0" lang="en-US" sz="3200" spc="-1" strike="noStrike">
              <a:latin typeface="Arial"/>
            </a:endParaRPr>
          </a:p>
          <a:p>
            <a:pPr marL="343080" indent="-343080">
              <a:lnSpc>
                <a:spcPct val="100000"/>
              </a:lnSpc>
              <a:spcBef>
                <a:spcPts val="1417"/>
              </a:spcBef>
              <a:buClr>
                <a:srgbClr val="ffffff"/>
              </a:buClr>
              <a:buFont typeface="Arial"/>
              <a:buChar char="•"/>
            </a:pPr>
            <a:r>
              <a:rPr b="0" lang="en-US" sz="3200" spc="-1" strike="noStrike">
                <a:solidFill>
                  <a:srgbClr val="ffffff"/>
                </a:solidFill>
                <a:latin typeface="Calibri"/>
              </a:rPr>
              <a:t>During program execution, BASIC able to use token as an index through the second (jump) table to execute appropriate routine</a:t>
            </a:r>
            <a:endParaRPr b="0" lang="en-US" sz="3200" spc="-1" strike="noStrike">
              <a:latin typeface="Arial"/>
            </a:endParaRPr>
          </a:p>
          <a:p>
            <a:pPr>
              <a:lnSpc>
                <a:spcPct val="100000"/>
              </a:lnSpc>
              <a:spcBef>
                <a:spcPts val="641"/>
              </a:spcBef>
            </a:pPr>
            <a:endParaRPr b="0" lang="en-US" sz="3200" spc="-1" strike="noStrike">
              <a:latin typeface="Arial"/>
            </a:endParaRPr>
          </a:p>
        </p:txBody>
      </p:sp>
      <p:sp>
        <p:nvSpPr>
          <p:cNvPr id="145"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E2623D94-F92D-423D-8D8C-99D0CADF19DE}" type="datetime1">
              <a:rPr b="0" lang="en-US" sz="1200" spc="-1" strike="noStrike">
                <a:solidFill>
                  <a:srgbClr val="ffffff"/>
                </a:solidFill>
                <a:latin typeface="Calibri"/>
              </a:rPr>
              <a:t>09/30/2022</a:t>
            </a:fld>
            <a:endParaRPr b="0" lang="en-US" sz="1200" spc="-1" strike="noStrike">
              <a:latin typeface="Times New Roman"/>
            </a:endParaRPr>
          </a:p>
        </p:txBody>
      </p:sp>
      <p:sp>
        <p:nvSpPr>
          <p:cNvPr id="146"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47"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537EF106-FADD-49FD-966B-41F6B832FF4B}" type="slidenum">
              <a:rPr b="0" lang="en-US" sz="1200" spc="-1" strike="noStrike">
                <a:solidFill>
                  <a:srgbClr val="ffffff"/>
                </a:solidFill>
                <a:latin typeface="Calibri"/>
              </a:rPr>
              <a:t>5</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fontScale="83000"/>
          </a:bodyPr>
          <a:p>
            <a:pPr algn="ctr">
              <a:lnSpc>
                <a:spcPct val="100000"/>
              </a:lnSpc>
            </a:pPr>
            <a:r>
              <a:rPr b="0" lang="en-US" sz="4400" spc="-1" strike="noStrike">
                <a:solidFill>
                  <a:srgbClr val="ffffff"/>
                </a:solidFill>
                <a:latin typeface="Calibri"/>
              </a:rPr>
              <a:t>CoCoVGA BASIC Extension 0.2 Commands</a:t>
            </a:r>
            <a:endParaRPr b="0" lang="en-US" sz="4400" spc="-1" strike="noStrike">
              <a:latin typeface="Arial"/>
            </a:endParaRPr>
          </a:p>
        </p:txBody>
      </p:sp>
      <p:sp>
        <p:nvSpPr>
          <p:cNvPr id="149" name="PlaceHolder 2"/>
          <p:cNvSpPr>
            <a:spLocks noGrp="1"/>
          </p:cNvSpPr>
          <p:nvPr>
            <p:ph/>
          </p:nvPr>
        </p:nvSpPr>
        <p:spPr>
          <a:xfrm>
            <a:off x="457200" y="1417680"/>
            <a:ext cx="8227800" cy="4829040"/>
          </a:xfrm>
          <a:prstGeom prst="rect">
            <a:avLst/>
          </a:prstGeom>
          <a:noFill/>
          <a:ln w="0">
            <a:noFill/>
          </a:ln>
        </p:spPr>
        <p:txBody>
          <a:bodyPr lIns="90000" rIns="90000" tIns="45000" bIns="45000" anchor="t">
            <a:normAutofit/>
          </a:bodyPr>
          <a:p>
            <a:pPr>
              <a:lnSpc>
                <a:spcPct val="100000"/>
              </a:lnSpc>
              <a:spcBef>
                <a:spcPts val="283"/>
              </a:spcBef>
              <a:spcAft>
                <a:spcPts val="283"/>
              </a:spcAft>
            </a:pPr>
            <a:r>
              <a:rPr b="0" lang="en-US" sz="2800" spc="-1" strike="noStrike">
                <a:latin typeface="Courier New"/>
              </a:rPr>
              <a:t>VRESET</a:t>
            </a:r>
            <a:endParaRPr b="0" lang="en-US" sz="2800" spc="-1" strike="noStrike">
              <a:latin typeface="Arial"/>
            </a:endParaRPr>
          </a:p>
          <a:p>
            <a:pPr>
              <a:lnSpc>
                <a:spcPct val="100000"/>
              </a:lnSpc>
              <a:spcBef>
                <a:spcPts val="1148"/>
              </a:spcBef>
              <a:spcAft>
                <a:spcPts val="283"/>
              </a:spcAft>
            </a:pPr>
            <a:r>
              <a:rPr b="0" lang="en-US" sz="2800" spc="-1" strike="noStrike">
                <a:latin typeface="Courier New"/>
              </a:rPr>
              <a:t>VPALETTE </a:t>
            </a:r>
            <a:r>
              <a:rPr b="0" i="1" lang="en-US" sz="2800" spc="-1" strike="noStrike">
                <a:latin typeface="Courier New"/>
              </a:rPr>
              <a:t>slot, red, green, blue, now</a:t>
            </a:r>
            <a:endParaRPr b="0" lang="en-US" sz="2800" spc="-1" strike="noStrike">
              <a:latin typeface="Arial"/>
            </a:endParaRPr>
          </a:p>
          <a:p>
            <a:pPr>
              <a:lnSpc>
                <a:spcPct val="100000"/>
              </a:lnSpc>
              <a:spcBef>
                <a:spcPts val="1148"/>
              </a:spcBef>
              <a:spcAft>
                <a:spcPts val="283"/>
              </a:spcAft>
            </a:pPr>
            <a:r>
              <a:rPr b="0" lang="en-US" sz="2800" spc="-1" strike="noStrike">
                <a:latin typeface="Courier New"/>
              </a:rPr>
              <a:t>VFONT </a:t>
            </a:r>
            <a:r>
              <a:rPr b="0" i="1" lang="en-US" sz="2800" spc="-1" strike="noStrike">
                <a:latin typeface="Courier New"/>
              </a:rPr>
              <a:t>font, lowercase, inversevideo</a:t>
            </a:r>
            <a:endParaRPr b="0" lang="en-US" sz="2800" spc="-1" strike="noStrike">
              <a:latin typeface="Arial"/>
            </a:endParaRPr>
          </a:p>
          <a:p>
            <a:pPr>
              <a:lnSpc>
                <a:spcPct val="100000"/>
              </a:lnSpc>
              <a:spcBef>
                <a:spcPts val="1148"/>
              </a:spcBef>
              <a:spcAft>
                <a:spcPts val="283"/>
              </a:spcAft>
            </a:pPr>
            <a:r>
              <a:rPr b="0" lang="en-US" sz="2800" spc="-1" strike="noStrike">
                <a:latin typeface="Courier New"/>
              </a:rPr>
              <a:t>VARTIFACT </a:t>
            </a:r>
            <a:r>
              <a:rPr b="0" i="1" lang="en-US" sz="2800" spc="-1" strike="noStrike">
                <a:latin typeface="Courier New"/>
              </a:rPr>
              <a:t>coloron, swap, mode</a:t>
            </a:r>
            <a:endParaRPr b="0" lang="en-US" sz="2800" spc="-1" strike="noStrike">
              <a:latin typeface="Arial"/>
            </a:endParaRPr>
          </a:p>
          <a:p>
            <a:pPr>
              <a:lnSpc>
                <a:spcPct val="100000"/>
              </a:lnSpc>
              <a:spcBef>
                <a:spcPts val="1148"/>
              </a:spcBef>
              <a:spcAft>
                <a:spcPts val="283"/>
              </a:spcAft>
            </a:pPr>
            <a:r>
              <a:rPr b="0" lang="en-US" sz="2800" spc="-1" strike="noStrike">
                <a:latin typeface="Courier New"/>
              </a:rPr>
              <a:t>VBORDER </a:t>
            </a:r>
            <a:r>
              <a:rPr b="0" i="1" lang="en-US" sz="2800" spc="-1" strike="noStrike">
                <a:latin typeface="Courier New"/>
              </a:rPr>
              <a:t>mode, quiet</a:t>
            </a:r>
            <a:endParaRPr b="0" lang="en-US" sz="2800" spc="-1" strike="noStrike">
              <a:latin typeface="Arial"/>
            </a:endParaRPr>
          </a:p>
          <a:p>
            <a:pPr>
              <a:lnSpc>
                <a:spcPct val="100000"/>
              </a:lnSpc>
              <a:spcBef>
                <a:spcPts val="1148"/>
              </a:spcBef>
              <a:spcAft>
                <a:spcPts val="283"/>
              </a:spcAft>
            </a:pPr>
            <a:r>
              <a:rPr b="0" lang="en-US" sz="2800" spc="-1" strike="noStrike">
                <a:latin typeface="Courier New"/>
              </a:rPr>
              <a:t>VLOADCHARS </a:t>
            </a:r>
            <a:r>
              <a:rPr b="0" i="1" lang="en-US" sz="2800" spc="-1" strike="noStrike">
                <a:latin typeface="Courier New"/>
              </a:rPr>
              <a:t>[address]</a:t>
            </a:r>
            <a:endParaRPr b="0" lang="en-US" sz="2800" spc="-1" strike="noStrike">
              <a:latin typeface="Arial"/>
            </a:endParaRPr>
          </a:p>
          <a:p>
            <a:pPr>
              <a:lnSpc>
                <a:spcPct val="100000"/>
              </a:lnSpc>
              <a:spcBef>
                <a:spcPts val="1148"/>
              </a:spcBef>
              <a:spcAft>
                <a:spcPts val="283"/>
              </a:spcAft>
            </a:pPr>
            <a:r>
              <a:rPr b="0" lang="en-US" sz="2800" spc="-1" strike="noStrike">
                <a:latin typeface="Courier New"/>
              </a:rPr>
              <a:t>VSCANLINES </a:t>
            </a:r>
            <a:r>
              <a:rPr b="0" i="1" lang="en-US" sz="2800" spc="-1" strike="noStrike">
                <a:latin typeface="Courier New"/>
              </a:rPr>
              <a:t>on</a:t>
            </a:r>
            <a:endParaRPr b="0" lang="en-US" sz="2800" spc="-1" strike="noStrike">
              <a:latin typeface="Arial"/>
            </a:endParaRPr>
          </a:p>
          <a:p>
            <a:pPr>
              <a:lnSpc>
                <a:spcPct val="100000"/>
              </a:lnSpc>
              <a:spcBef>
                <a:spcPts val="1148"/>
              </a:spcBef>
              <a:spcAft>
                <a:spcPts val="283"/>
              </a:spcAft>
            </a:pPr>
            <a:r>
              <a:rPr b="0" lang="en-US" sz="2800" spc="-1" strike="noStrike">
                <a:latin typeface="Courier New"/>
              </a:rPr>
              <a:t>VWIDTH </a:t>
            </a:r>
            <a:r>
              <a:rPr b="0" i="1" lang="en-US" sz="2800" spc="-1" strike="noStrike">
                <a:latin typeface="Courier New"/>
              </a:rPr>
              <a:t>width</a:t>
            </a:r>
            <a:endParaRPr b="0" lang="en-US" sz="2800" spc="-1" strike="noStrike">
              <a:latin typeface="Arial"/>
            </a:endParaRPr>
          </a:p>
        </p:txBody>
      </p:sp>
      <p:sp>
        <p:nvSpPr>
          <p:cNvPr id="150"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080090BA-1B7F-423F-AB93-282A725AD68B}" type="datetime1">
              <a:rPr b="0" lang="en-US" sz="1200" spc="-1" strike="noStrike">
                <a:solidFill>
                  <a:srgbClr val="ffffff"/>
                </a:solidFill>
                <a:latin typeface="Calibri"/>
              </a:rPr>
              <a:t>09/30/2022</a:t>
            </a:fld>
            <a:endParaRPr b="0" lang="en-US" sz="1200" spc="-1" strike="noStrike">
              <a:latin typeface="Times New Roman"/>
            </a:endParaRPr>
          </a:p>
        </p:txBody>
      </p:sp>
      <p:sp>
        <p:nvSpPr>
          <p:cNvPr id="151"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52"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DDE4DC3A-6284-4CDC-AE8E-D76A399A394A}" type="slidenum">
              <a:rPr b="0" lang="en-US" sz="1200" spc="-1" strike="noStrike">
                <a:solidFill>
                  <a:srgbClr val="ffffff"/>
                </a:solidFill>
                <a:latin typeface="Calibri"/>
              </a:rPr>
              <a:t>6</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Table Construction</a:t>
            </a:r>
            <a:endParaRPr b="0" lang="en-US" sz="4400" spc="-1" strike="noStrike">
              <a:latin typeface="Arial"/>
            </a:endParaRPr>
          </a:p>
        </p:txBody>
      </p:sp>
      <p:sp>
        <p:nvSpPr>
          <p:cNvPr id="154" name="PlaceHolder 2"/>
          <p:cNvSpPr>
            <a:spLocks noGrp="1"/>
          </p:cNvSpPr>
          <p:nvPr>
            <p:ph/>
          </p:nvPr>
        </p:nvSpPr>
        <p:spPr>
          <a:xfrm>
            <a:off x="685800" y="1372680"/>
            <a:ext cx="3657240" cy="4982760"/>
          </a:xfrm>
          <a:prstGeom prst="rect">
            <a:avLst/>
          </a:prstGeom>
          <a:noFill/>
          <a:ln w="0">
            <a:noFill/>
          </a:ln>
        </p:spPr>
        <p:txBody>
          <a:bodyPr lIns="90000" rIns="90000" tIns="45000" bIns="45000" anchor="t">
            <a:normAutofit/>
          </a:bodyPr>
          <a:p>
            <a:pPr>
              <a:lnSpc>
                <a:spcPct val="100000"/>
              </a:lnSpc>
              <a:spcBef>
                <a:spcPts val="567"/>
              </a:spcBef>
              <a:spcAft>
                <a:spcPts val="567"/>
              </a:spcAft>
            </a:pPr>
            <a:r>
              <a:rPr b="0" lang="en-US" sz="1800" spc="-1" strike="noStrike">
                <a:latin typeface="Arial"/>
              </a:rPr>
              <a:t>String table (“LOOKUP TABLE OF RESERVED WORDS”)</a:t>
            </a:r>
            <a:endParaRPr b="0" lang="en-US" sz="1800" spc="-1" strike="noStrike">
              <a:latin typeface="Arial"/>
            </a:endParaRPr>
          </a:p>
          <a:p>
            <a:pPr>
              <a:lnSpc>
                <a:spcPct val="100000"/>
              </a:lnSpc>
              <a:spcBef>
                <a:spcPts val="567"/>
              </a:spcBef>
              <a:spcAft>
                <a:spcPts val="567"/>
              </a:spcAft>
            </a:pPr>
            <a:endParaRPr b="0" lang="en-US" sz="1800" spc="-1" strike="noStrike">
              <a:latin typeface="Arial"/>
            </a:endParaRPr>
          </a:p>
          <a:p>
            <a:pPr>
              <a:lnSpc>
                <a:spcPct val="100000"/>
              </a:lnSpc>
              <a:spcBef>
                <a:spcPts val="567"/>
              </a:spcBef>
              <a:spcAft>
                <a:spcPts val="567"/>
              </a:spcAft>
            </a:pPr>
            <a:r>
              <a:rPr b="0" lang="en-US" sz="1800" spc="-1" strike="noStrike">
                <a:latin typeface="Courier New"/>
              </a:rPr>
              <a:t>comtbl</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"VRESET"</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"VPALETTE"</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"VFONT"</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"VARTIFACT"</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"VBORDER"</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"VLOADCHARS"</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"VSCANLINES"</a:t>
            </a:r>
            <a:endParaRPr b="0" lang="en-US" sz="1800" spc="-1" strike="noStrike">
              <a:latin typeface="Arial"/>
            </a:endParaRPr>
          </a:p>
          <a:p>
            <a:pPr marL="360000">
              <a:lnSpc>
                <a:spcPct val="100000"/>
              </a:lnSpc>
              <a:spcBef>
                <a:spcPts val="567"/>
              </a:spcBef>
              <a:spcAft>
                <a:spcPts val="567"/>
              </a:spcAft>
            </a:pPr>
            <a:r>
              <a:rPr b="0" lang="en-US" sz="1800" spc="-1" strike="noStrike">
                <a:latin typeface="Courier New"/>
              </a:rPr>
              <a:t>FCS "VWIDTH"</a:t>
            </a:r>
            <a:endParaRPr b="0" lang="en-US" sz="1800" spc="-1" strike="noStrike">
              <a:latin typeface="Arial"/>
            </a:endParaRPr>
          </a:p>
        </p:txBody>
      </p:sp>
      <p:sp>
        <p:nvSpPr>
          <p:cNvPr id="155"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E756BA28-0A68-4C61-B476-034FB21398B8}" type="datetime1">
              <a:rPr b="0" lang="en-US" sz="1200" spc="-1" strike="noStrike">
                <a:solidFill>
                  <a:srgbClr val="ffffff"/>
                </a:solidFill>
                <a:latin typeface="Calibri"/>
              </a:rPr>
              <a:t>09/30/2022</a:t>
            </a:fld>
            <a:endParaRPr b="0" lang="en-US" sz="1200" spc="-1" strike="noStrike">
              <a:latin typeface="Times New Roman"/>
            </a:endParaRPr>
          </a:p>
        </p:txBody>
      </p:sp>
      <p:sp>
        <p:nvSpPr>
          <p:cNvPr id="156"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57"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12DFD7F4-A591-430A-99A4-CCC95EAB7937}" type="slidenum">
              <a:rPr b="0" lang="en-US" sz="1200" spc="-1" strike="noStrike">
                <a:solidFill>
                  <a:srgbClr val="ffffff"/>
                </a:solidFill>
                <a:latin typeface="Calibri"/>
              </a:rPr>
              <a:t>7</a:t>
            </a:fld>
            <a:endParaRPr b="0" lang="en-US" sz="1200" spc="-1" strike="noStrike">
              <a:latin typeface="Times New Roman"/>
            </a:endParaRPr>
          </a:p>
        </p:txBody>
      </p:sp>
      <p:sp>
        <p:nvSpPr>
          <p:cNvPr id="158" name="PlaceHolder 15"/>
          <p:cNvSpPr/>
          <p:nvPr/>
        </p:nvSpPr>
        <p:spPr>
          <a:xfrm>
            <a:off x="4572000" y="1371600"/>
            <a:ext cx="4113720" cy="4983840"/>
          </a:xfrm>
          <a:prstGeom prst="rect">
            <a:avLst/>
          </a:prstGeom>
          <a:noFill/>
          <a:ln w="0">
            <a:noFill/>
          </a:ln>
        </p:spPr>
        <p:style>
          <a:lnRef idx="0"/>
          <a:fillRef idx="0"/>
          <a:effectRef idx="0"/>
          <a:fontRef idx="minor"/>
        </p:style>
        <p:txBody>
          <a:bodyPr lIns="90000" rIns="90000" tIns="45000" bIns="45000" anchor="t">
            <a:normAutofit/>
          </a:bodyPr>
          <a:p>
            <a:pPr>
              <a:lnSpc>
                <a:spcPct val="100000"/>
              </a:lnSpc>
              <a:spcBef>
                <a:spcPts val="567"/>
              </a:spcBef>
              <a:spcAft>
                <a:spcPts val="567"/>
              </a:spcAft>
            </a:pPr>
            <a:r>
              <a:rPr b="0" lang="en-US" sz="1800" spc="-1" strike="noStrike">
                <a:solidFill>
                  <a:srgbClr val="ffffff"/>
                </a:solidFill>
                <a:latin typeface="Arial"/>
                <a:ea typeface="DejaVu Sans"/>
              </a:rPr>
              <a:t>Jump table (“JUMP TABLE FOR COMMANDS”)</a:t>
            </a:r>
            <a:endParaRPr b="0" lang="en-US" sz="1800" spc="-1" strike="noStrike">
              <a:latin typeface="Arial"/>
            </a:endParaRPr>
          </a:p>
          <a:p>
            <a:pPr>
              <a:lnSpc>
                <a:spcPct val="100000"/>
              </a:lnSpc>
              <a:spcBef>
                <a:spcPts val="567"/>
              </a:spcBef>
              <a:spcAft>
                <a:spcPts val="567"/>
              </a:spcAft>
            </a:pP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jumptbl</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vreset</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vpalette</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vfont</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vartifact</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vborder</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vloadchars</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vscanlines</a:t>
            </a:r>
            <a:endParaRPr b="0" lang="en-US" sz="1800" spc="-1" strike="noStrike">
              <a:latin typeface="Arial"/>
            </a:endParaRPr>
          </a:p>
          <a:p>
            <a:pPr>
              <a:lnSpc>
                <a:spcPct val="100000"/>
              </a:lnSpc>
              <a:spcBef>
                <a:spcPts val="567"/>
              </a:spcBef>
              <a:spcAft>
                <a:spcPts val="567"/>
              </a:spcAft>
            </a:pPr>
            <a:r>
              <a:rPr b="0" lang="en-US" sz="1800" spc="-1" strike="noStrike">
                <a:solidFill>
                  <a:srgbClr val="ffffff"/>
                </a:solidFill>
                <a:latin typeface="Courier New"/>
                <a:ea typeface="DejaVu Sans"/>
              </a:rPr>
              <a:t>   </a:t>
            </a:r>
            <a:r>
              <a:rPr b="0" lang="en-US" sz="1800" spc="-1" strike="noStrike">
                <a:solidFill>
                  <a:srgbClr val="ffffff"/>
                </a:solidFill>
                <a:latin typeface="Courier New"/>
                <a:ea typeface="DejaVu Sans"/>
              </a:rPr>
              <a:t>FDB vwidth</a:t>
            </a:r>
            <a:endParaRPr b="0" lang="en-US" sz="18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Tokenized Instruction Dispatch</a:t>
            </a:r>
            <a:endParaRPr b="0" lang="en-US" sz="4400" spc="-1" strike="noStrike">
              <a:latin typeface="Arial"/>
            </a:endParaRPr>
          </a:p>
        </p:txBody>
      </p:sp>
      <p:sp>
        <p:nvSpPr>
          <p:cNvPr id="160" name="PlaceHolder 2"/>
          <p:cNvSpPr>
            <a:spLocks noGrp="1"/>
          </p:cNvSpPr>
          <p:nvPr>
            <p:ph/>
          </p:nvPr>
        </p:nvSpPr>
        <p:spPr>
          <a:xfrm>
            <a:off x="457200" y="1417680"/>
            <a:ext cx="8227800" cy="4829040"/>
          </a:xfrm>
          <a:prstGeom prst="rect">
            <a:avLst/>
          </a:prstGeom>
          <a:noFill/>
          <a:ln w="0">
            <a:noFill/>
          </a:ln>
        </p:spPr>
        <p:txBody>
          <a:bodyPr lIns="90000" rIns="90000" tIns="45000" bIns="45000" anchor="t">
            <a:normAutofit fontScale="75000"/>
          </a:bodyPr>
          <a:p>
            <a:pPr>
              <a:lnSpc>
                <a:spcPct val="100000"/>
              </a:lnSpc>
            </a:pPr>
            <a:r>
              <a:rPr b="0" lang="en-US" sz="2400" spc="-1" strike="noStrike">
                <a:latin typeface="Courier New"/>
              </a:rPr>
              <a:t>* Number of commands</a:t>
            </a:r>
            <a:endParaRPr b="0" lang="en-US" sz="2400" spc="-1" strike="noStrike">
              <a:latin typeface="Arial"/>
            </a:endParaRPr>
          </a:p>
          <a:p>
            <a:pPr>
              <a:lnSpc>
                <a:spcPct val="100000"/>
              </a:lnSpc>
            </a:pPr>
            <a:r>
              <a:rPr b="0" lang="en-US" sz="2400" spc="-1" strike="noStrike">
                <a:latin typeface="Courier New"/>
              </a:rPr>
              <a:t>numcmd  </a:t>
            </a:r>
            <a:r>
              <a:rPr b="0" lang="en-US" sz="2400" spc="-1" strike="noStrike">
                <a:latin typeface="Courier New"/>
              </a:rPr>
              <a:t>	</a:t>
            </a:r>
            <a:r>
              <a:rPr b="0" lang="en-US" sz="2400" spc="-1" strike="noStrike">
                <a:latin typeface="Courier New"/>
              </a:rPr>
              <a:t>EQU 8</a:t>
            </a:r>
            <a:endParaRPr b="0" lang="en-US" sz="2400" spc="-1" strike="noStrike">
              <a:latin typeface="Arial"/>
            </a:endParaRPr>
          </a:p>
          <a:p>
            <a:pPr>
              <a:lnSpc>
                <a:spcPct val="100000"/>
              </a:lnSpc>
            </a:pPr>
            <a:endParaRPr b="0" lang="en-US" sz="2400" spc="-1" strike="noStrike">
              <a:latin typeface="Arial"/>
            </a:endParaRPr>
          </a:p>
          <a:p>
            <a:pPr>
              <a:lnSpc>
                <a:spcPct val="100000"/>
              </a:lnSpc>
            </a:pPr>
            <a:r>
              <a:rPr b="0" lang="en-US" sz="2400" spc="-1" strike="noStrike">
                <a:latin typeface="Courier New"/>
              </a:rPr>
              <a:t>* Biggest token number from DECB</a:t>
            </a:r>
            <a:endParaRPr b="0" lang="en-US" sz="2400" spc="-1" strike="noStrike">
              <a:latin typeface="Arial"/>
            </a:endParaRPr>
          </a:p>
          <a:p>
            <a:pPr>
              <a:lnSpc>
                <a:spcPct val="100000"/>
              </a:lnSpc>
            </a:pPr>
            <a:r>
              <a:rPr b="0" lang="en-US" sz="2400" spc="-1" strike="noStrike">
                <a:latin typeface="Courier New"/>
              </a:rPr>
              <a:t>hitoken </a:t>
            </a:r>
            <a:r>
              <a:rPr b="0" lang="en-US" sz="2400" spc="-1" strike="noStrike">
                <a:latin typeface="Courier New"/>
              </a:rPr>
              <a:t>	</a:t>
            </a:r>
            <a:r>
              <a:rPr b="0" lang="en-US" sz="2400" spc="-1" strike="noStrike">
                <a:latin typeface="Courier New"/>
              </a:rPr>
              <a:t>EQU 0xE1</a:t>
            </a:r>
            <a:endParaRPr b="0" lang="en-US" sz="2400" spc="-1" strike="noStrike">
              <a:latin typeface="Arial"/>
            </a:endParaRPr>
          </a:p>
          <a:p>
            <a:pPr>
              <a:lnSpc>
                <a:spcPct val="100000"/>
              </a:lnSpc>
            </a:pPr>
            <a:endParaRPr b="0" lang="en-US" sz="2400" spc="-1" strike="noStrike">
              <a:latin typeface="Arial"/>
            </a:endParaRPr>
          </a:p>
          <a:p>
            <a:pPr>
              <a:lnSpc>
                <a:spcPct val="100000"/>
              </a:lnSpc>
            </a:pPr>
            <a:r>
              <a:rPr b="0" lang="en-US" sz="2400" spc="-1" strike="noStrike">
                <a:latin typeface="Courier New"/>
              </a:rPr>
              <a:t>comcod</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CMPA #hitoken+numcmd</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BLS  goodcmd</a:t>
            </a:r>
            <a:endParaRPr b="0" lang="en-US" sz="2400" spc="-1" strike="noStrike">
              <a:latin typeface="Arial"/>
            </a:endParaRPr>
          </a:p>
          <a:p>
            <a:pPr>
              <a:lnSpc>
                <a:spcPct val="100000"/>
              </a:lnSpc>
            </a:pPr>
            <a:r>
              <a:rPr b="0" lang="en-US" sz="2400" spc="-1" strike="noStrike">
                <a:latin typeface="Courier New"/>
              </a:rPr>
              <a:t>synerr</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JMP  $B277      ; Unrecognized token - jump into BASIC </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 syntax error routine</a:t>
            </a:r>
            <a:endParaRPr b="0" lang="en-US" sz="2400" spc="-1" strike="noStrike">
              <a:latin typeface="Arial"/>
            </a:endParaRPr>
          </a:p>
          <a:p>
            <a:pPr>
              <a:lnSpc>
                <a:spcPct val="100000"/>
              </a:lnSpc>
            </a:pPr>
            <a:r>
              <a:rPr b="0" lang="en-US" sz="2400" spc="-1" strike="noStrike">
                <a:latin typeface="Courier New"/>
              </a:rPr>
              <a:t>goodcmd</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LDX  #jumptbl</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SUBA #hitoken+1</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JMP  $ADD4      ; Jump back into BASIC with index into </a:t>
            </a:r>
            <a:endParaRPr b="0" lang="en-US" sz="2400" spc="-1" strike="noStrike">
              <a:latin typeface="Arial"/>
            </a:endParaRPr>
          </a:p>
          <a:p>
            <a:pPr>
              <a:lnSpc>
                <a:spcPct val="100000"/>
              </a:lnSpc>
            </a:pPr>
            <a:r>
              <a:rPr b="0" lang="en-US" sz="2400" spc="-1" strike="noStrike">
                <a:latin typeface="Courier New"/>
              </a:rPr>
              <a:t>                   </a:t>
            </a:r>
            <a:r>
              <a:rPr b="0" lang="en-US" sz="2400" spc="-1" strike="noStrike">
                <a:latin typeface="Courier New"/>
              </a:rPr>
              <a:t>; jump table</a:t>
            </a:r>
            <a:endParaRPr b="0" lang="en-US" sz="2400" spc="-1" strike="noStrike">
              <a:latin typeface="Arial"/>
            </a:endParaRPr>
          </a:p>
          <a:p>
            <a:pPr>
              <a:lnSpc>
                <a:spcPct val="100000"/>
              </a:lnSpc>
            </a:pPr>
            <a:endParaRPr b="0" lang="en-US" sz="2400" spc="-1" strike="noStrike">
              <a:latin typeface="Arial"/>
            </a:endParaRPr>
          </a:p>
          <a:p>
            <a:pPr>
              <a:lnSpc>
                <a:spcPct val="100000"/>
              </a:lnSpc>
            </a:pPr>
            <a:endParaRPr b="0" lang="en-US" sz="2400" spc="-1" strike="noStrike">
              <a:latin typeface="Arial"/>
            </a:endParaRPr>
          </a:p>
          <a:p>
            <a:pPr>
              <a:lnSpc>
                <a:spcPct val="100000"/>
              </a:lnSpc>
            </a:pPr>
            <a:endParaRPr b="0" lang="en-US" sz="2400" spc="-1" strike="noStrike">
              <a:latin typeface="Arial"/>
            </a:endParaRPr>
          </a:p>
          <a:p>
            <a:pPr>
              <a:lnSpc>
                <a:spcPct val="100000"/>
              </a:lnSpc>
            </a:pPr>
            <a:endParaRPr b="0" lang="en-US" sz="2400" spc="-1" strike="noStrike">
              <a:latin typeface="Arial"/>
            </a:endParaRPr>
          </a:p>
        </p:txBody>
      </p:sp>
      <p:sp>
        <p:nvSpPr>
          <p:cNvPr id="161"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8CA3BF9D-BE73-4D7D-8E9C-4162044DEC3B}" type="datetime1">
              <a:rPr b="0" lang="en-US" sz="1200" spc="-1" strike="noStrike">
                <a:solidFill>
                  <a:srgbClr val="ffffff"/>
                </a:solidFill>
                <a:latin typeface="Calibri"/>
              </a:rPr>
              <a:t>09/30/2022</a:t>
            </a:fld>
            <a:endParaRPr b="0" lang="en-US" sz="1200" spc="-1" strike="noStrike">
              <a:latin typeface="Times New Roman"/>
            </a:endParaRPr>
          </a:p>
        </p:txBody>
      </p:sp>
      <p:sp>
        <p:nvSpPr>
          <p:cNvPr id="162"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63"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699838BB-8872-48D8-8564-96E2494975AE}" type="slidenum">
              <a:rPr b="0" lang="en-US" sz="1200" spc="-1" strike="noStrike">
                <a:solidFill>
                  <a:srgbClr val="ffffff"/>
                </a:solidFill>
                <a:latin typeface="Calibri"/>
              </a:rPr>
              <a:t>8</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457200" y="274680"/>
            <a:ext cx="8227800" cy="1141200"/>
          </a:xfrm>
          <a:prstGeom prst="rect">
            <a:avLst/>
          </a:prstGeom>
          <a:noFill/>
          <a:ln w="0">
            <a:noFill/>
          </a:ln>
        </p:spPr>
        <p:txBody>
          <a:bodyPr lIns="90000" rIns="90000" tIns="45000" bIns="45000" anchor="ctr">
            <a:normAutofit/>
          </a:bodyPr>
          <a:p>
            <a:pPr algn="ctr">
              <a:lnSpc>
                <a:spcPct val="100000"/>
              </a:lnSpc>
            </a:pPr>
            <a:r>
              <a:rPr b="0" lang="en-US" sz="4400" spc="-1" strike="noStrike">
                <a:solidFill>
                  <a:srgbClr val="ffffff"/>
                </a:solidFill>
                <a:latin typeface="Calibri"/>
              </a:rPr>
              <a:t>C Loader</a:t>
            </a:r>
            <a:endParaRPr b="0" lang="en-US" sz="4400" spc="-1" strike="noStrike">
              <a:latin typeface="Arial"/>
            </a:endParaRPr>
          </a:p>
        </p:txBody>
      </p:sp>
      <p:sp>
        <p:nvSpPr>
          <p:cNvPr id="165" name="PlaceHolder 2"/>
          <p:cNvSpPr>
            <a:spLocks noGrp="1"/>
          </p:cNvSpPr>
          <p:nvPr>
            <p:ph/>
          </p:nvPr>
        </p:nvSpPr>
        <p:spPr>
          <a:xfrm>
            <a:off x="457200" y="1371600"/>
            <a:ext cx="8227800" cy="4829040"/>
          </a:xfrm>
          <a:prstGeom prst="rect">
            <a:avLst/>
          </a:prstGeom>
          <a:noFill/>
          <a:ln w="0">
            <a:noFill/>
          </a:ln>
        </p:spPr>
        <p:txBody>
          <a:bodyPr lIns="90000" rIns="90000" tIns="45000" bIns="45000" anchor="t">
            <a:normAutofit/>
          </a:bodyPr>
          <a:p>
            <a:pPr>
              <a:lnSpc>
                <a:spcPct val="100000"/>
              </a:lnSpc>
              <a:spcBef>
                <a:spcPts val="283"/>
              </a:spcBef>
              <a:spcAft>
                <a:spcPts val="283"/>
              </a:spcAft>
            </a:pPr>
            <a:r>
              <a:rPr b="0" lang="en-US" sz="1500" spc="-1" strike="noStrike">
                <a:latin typeface="Courier New"/>
              </a:rPr>
              <a:t>#define CCVB_NUMCMD 8       // Number of new commands "numcmd"</a:t>
            </a:r>
            <a:endParaRPr b="0" lang="en-US" sz="1500" spc="-1" strike="noStrike">
              <a:latin typeface="Arial"/>
            </a:endParaRPr>
          </a:p>
          <a:p>
            <a:pPr>
              <a:lnSpc>
                <a:spcPct val="100000"/>
              </a:lnSpc>
              <a:spcBef>
                <a:spcPts val="283"/>
              </a:spcBef>
              <a:spcAft>
                <a:spcPts val="283"/>
              </a:spcAft>
            </a:pPr>
            <a:r>
              <a:rPr b="0" lang="en-US" sz="1500" spc="-1" strike="noStrike">
                <a:latin typeface="Courier New"/>
              </a:rPr>
              <a:t>#define CCVB_COMTBL 0xEE00  // Lookup table of reserved words "comtbl"</a:t>
            </a:r>
            <a:endParaRPr b="0" lang="en-US" sz="1500" spc="-1" strike="noStrike">
              <a:latin typeface="Arial"/>
            </a:endParaRPr>
          </a:p>
          <a:p>
            <a:pPr>
              <a:lnSpc>
                <a:spcPct val="100000"/>
              </a:lnSpc>
              <a:spcBef>
                <a:spcPts val="283"/>
              </a:spcBef>
              <a:spcAft>
                <a:spcPts val="283"/>
              </a:spcAft>
            </a:pPr>
            <a:r>
              <a:rPr b="0" lang="en-US" sz="1500" spc="-1" strike="noStrike">
                <a:latin typeface="Courier New"/>
              </a:rPr>
              <a:t>#define CCVB_INTERP 0xEE86  // Command interpreter "comcod"</a:t>
            </a:r>
            <a:endParaRPr b="0" lang="en-US" sz="1500" spc="-1" strike="noStrike">
              <a:latin typeface="Arial"/>
            </a:endParaRPr>
          </a:p>
          <a:p>
            <a:pPr>
              <a:lnSpc>
                <a:spcPct val="100000"/>
              </a:lnSpc>
              <a:spcBef>
                <a:spcPts val="283"/>
              </a:spcBef>
              <a:spcAft>
                <a:spcPts val="283"/>
              </a:spcAft>
            </a:pP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#define CCV_BASIC_TABLE_START 0x13e</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unsigned char *ccv_basic_table_hook = </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(unsigned char *)CCV_BASIC_TABLE_START;</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ccv_basic_table_hook[ 0] = (unsigned char)(CCVB_NUMCMD);</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ccv_basic_table_hook[ 1] = (unsigned char)(CCVB_COMTBL &gt;&gt; 8);</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ccv_basic_table_hook[ 2] = (unsigned char)(CCVB_COMTBL &amp; 0xFF);</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ccv_basic_table_hook[ 3] = (unsigned char)(CCVB_INTERP &gt;&gt; 8);</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ccv_basic_table_hook[ 4] = (unsigned char)(CCVB_INTERP &amp; 0xFF);</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ccv_basic_table_hook[ 5] = (unsigned char)0;  // No functions</a:t>
            </a:r>
            <a:endParaRPr b="0" lang="en-US" sz="1500" spc="-1" strike="noStrike">
              <a:latin typeface="Arial"/>
            </a:endParaRPr>
          </a:p>
          <a:p>
            <a:pPr>
              <a:lnSpc>
                <a:spcPct val="100000"/>
              </a:lnSpc>
              <a:spcBef>
                <a:spcPts val="283"/>
              </a:spcBef>
              <a:spcAft>
                <a:spcPts val="283"/>
              </a:spcAft>
            </a:pPr>
            <a:r>
              <a:rPr b="0" lang="en-US" sz="1500" spc="-1" strike="noStrike">
                <a:latin typeface="Courier New"/>
                <a:ea typeface="Microsoft YaHei"/>
              </a:rPr>
              <a:t>  </a:t>
            </a:r>
            <a:r>
              <a:rPr b="0" lang="en-US" sz="1500" spc="-1" strike="noStrike">
                <a:latin typeface="Courier New"/>
                <a:ea typeface="Microsoft YaHei"/>
              </a:rPr>
              <a:t>ccv_basic_table_hook[10] = (unsigned char)0;  // No more tablesiu</a:t>
            </a:r>
            <a:endParaRPr b="0" lang="en-US" sz="1500" spc="-1" strike="noStrike">
              <a:latin typeface="Arial"/>
            </a:endParaRPr>
          </a:p>
        </p:txBody>
      </p:sp>
      <p:sp>
        <p:nvSpPr>
          <p:cNvPr id="166" name="PlaceHolder 3"/>
          <p:cNvSpPr>
            <a:spLocks noGrp="1"/>
          </p:cNvSpPr>
          <p:nvPr>
            <p:ph type="dt"/>
          </p:nvPr>
        </p:nvSpPr>
        <p:spPr>
          <a:xfrm>
            <a:off x="457200" y="6356520"/>
            <a:ext cx="2131920" cy="363240"/>
          </a:xfrm>
          <a:prstGeom prst="rect">
            <a:avLst/>
          </a:prstGeom>
          <a:noFill/>
          <a:ln w="0">
            <a:noFill/>
          </a:ln>
        </p:spPr>
        <p:txBody>
          <a:bodyPr lIns="90000" rIns="90000" tIns="45000" bIns="45000" anchor="ctr">
            <a:noAutofit/>
          </a:bodyPr>
          <a:p>
            <a:pPr>
              <a:lnSpc>
                <a:spcPct val="100000"/>
              </a:lnSpc>
            </a:pPr>
            <a:fld id="{813EC8FD-0AF7-41D7-A50D-8A08A3E5E819}" type="datetime1">
              <a:rPr b="0" lang="en-US" sz="1200" spc="-1" strike="noStrike">
                <a:solidFill>
                  <a:srgbClr val="ffffff"/>
                </a:solidFill>
                <a:latin typeface="Calibri"/>
              </a:rPr>
              <a:t>09/30/2022</a:t>
            </a:fld>
            <a:endParaRPr b="0" lang="en-US" sz="1200" spc="-1" strike="noStrike">
              <a:latin typeface="Times New Roman"/>
            </a:endParaRPr>
          </a:p>
        </p:txBody>
      </p:sp>
      <p:sp>
        <p:nvSpPr>
          <p:cNvPr id="167" name="PlaceHolder 4"/>
          <p:cNvSpPr>
            <a:spLocks noGrp="1"/>
          </p:cNvSpPr>
          <p:nvPr>
            <p:ph type="ftr"/>
          </p:nvPr>
        </p:nvSpPr>
        <p:spPr>
          <a:xfrm>
            <a:off x="3124080" y="6356520"/>
            <a:ext cx="2893680" cy="363240"/>
          </a:xfrm>
          <a:prstGeom prst="rect">
            <a:avLst/>
          </a:prstGeom>
          <a:noFill/>
          <a:ln w="0">
            <a:noFill/>
          </a:ln>
        </p:spPr>
        <p:txBody>
          <a:bodyPr lIns="90000" rIns="90000" tIns="45000" bIns="45000" anchor="ctr">
            <a:noAutofit/>
          </a:bodyPr>
          <a:p>
            <a:pPr algn="ctr">
              <a:lnSpc>
                <a:spcPct val="100000"/>
              </a:lnSpc>
              <a:spcAft>
                <a:spcPts val="601"/>
              </a:spcAft>
            </a:pPr>
            <a:r>
              <a:rPr b="0" lang="en-US" sz="1200" spc="-1" strike="noStrike">
                <a:solidFill>
                  <a:srgbClr val="ffffff"/>
                </a:solidFill>
                <a:latin typeface="Calibri"/>
              </a:rPr>
              <a:t>Tandy Assembly 2022</a:t>
            </a:r>
            <a:endParaRPr b="0" lang="en-US" sz="1200" spc="-1" strike="noStrike">
              <a:latin typeface="Times New Roman"/>
            </a:endParaRPr>
          </a:p>
        </p:txBody>
      </p:sp>
      <p:sp>
        <p:nvSpPr>
          <p:cNvPr id="168" name="PlaceHolder 5"/>
          <p:cNvSpPr>
            <a:spLocks noGrp="1"/>
          </p:cNvSpPr>
          <p:nvPr>
            <p:ph type="sldNum"/>
          </p:nvPr>
        </p:nvSpPr>
        <p:spPr>
          <a:xfrm>
            <a:off x="6553080" y="6356520"/>
            <a:ext cx="2131920" cy="363240"/>
          </a:xfrm>
          <a:prstGeom prst="rect">
            <a:avLst/>
          </a:prstGeom>
          <a:noFill/>
          <a:ln w="0">
            <a:noFill/>
          </a:ln>
        </p:spPr>
        <p:txBody>
          <a:bodyPr lIns="90000" rIns="90000" tIns="45000" bIns="45000" anchor="ctr">
            <a:noAutofit/>
          </a:bodyPr>
          <a:p>
            <a:pPr algn="r">
              <a:lnSpc>
                <a:spcPct val="100000"/>
              </a:lnSpc>
            </a:pPr>
            <a:fld id="{3671A968-6DED-470D-88E3-452025439FEC}" type="slidenum">
              <a:rPr b="0" lang="en-US" sz="1200" spc="-1" strike="noStrike">
                <a:solidFill>
                  <a:srgbClr val="ffffff"/>
                </a:solidFill>
                <a:latin typeface="Calibri"/>
              </a:rPr>
              <a:t>9</a:t>
            </a:fld>
            <a:endParaRPr b="0" lang="en-US" sz="1200" spc="-1" strike="noStrike">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CoCoVGA_CoCoFEST2016</Template>
  <TotalTime>27116</TotalTime>
  <Application>LibreOffice/7.2.2.2$Windows_X86_64 LibreOffice_project/02b2acce88a210515b4a5bb2e46cbfb63fe97d56</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2016-04-22T05:20:08Z</dcterms:created>
  <dc:creator>BDonahe</dc:creator>
  <dc:description/>
  <dc:language>en-US</dc:language>
  <cp:lastModifiedBy/>
  <dcterms:modified xsi:type="dcterms:W3CDTF">2022-09-30T15:26:30Z</dcterms:modified>
  <cp:revision>241</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19</vt:r8>
  </property>
  <property fmtid="{D5CDD505-2E9C-101B-9397-08002B2CF9AE}" pid="3" name="PresentationFormat">
    <vt:lpwstr>On-screen Show (4:3)</vt:lpwstr>
  </property>
  <property fmtid="{D5CDD505-2E9C-101B-9397-08002B2CF9AE}" pid="4" name="Slides">
    <vt:r8>19</vt:r8>
  </property>
</Properties>
</file>