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6"/>
  </p:notesMasterIdLst>
  <p:sldIdLst>
    <p:sldId id="257" r:id="rId2"/>
    <p:sldId id="258" r:id="rId3"/>
    <p:sldId id="259" r:id="rId4"/>
    <p:sldId id="260" r:id="rId5"/>
    <p:sldId id="271" r:id="rId6"/>
    <p:sldId id="261" r:id="rId7"/>
    <p:sldId id="262" r:id="rId8"/>
    <p:sldId id="263" r:id="rId9"/>
    <p:sldId id="265" r:id="rId10"/>
    <p:sldId id="264" r:id="rId11"/>
    <p:sldId id="266" r:id="rId12"/>
    <p:sldId id="267" r:id="rId13"/>
    <p:sldId id="268"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30" autoAdjust="0"/>
    <p:restoredTop sz="84551" autoAdjust="0"/>
  </p:normalViewPr>
  <p:slideViewPr>
    <p:cSldViewPr>
      <p:cViewPr varScale="1">
        <p:scale>
          <a:sx n="66" d="100"/>
          <a:sy n="66" d="100"/>
        </p:scale>
        <p:origin x="-1434" y="-108"/>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notesViewPr>
    <p:cSldViewPr>
      <p:cViewPr varScale="1">
        <p:scale>
          <a:sx n="60" d="100"/>
          <a:sy n="60" d="100"/>
        </p:scale>
        <p:origin x="-274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4060E6-1174-4671-9603-03C303D5D770}" type="datetimeFigureOut">
              <a:rPr lang="en-US" smtClean="0"/>
              <a:t>4/23/2016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3FA6AB-F40C-4D27-B239-246D118D8EDC}" type="slidenum">
              <a:rPr lang="en-US" smtClean="0"/>
              <a:t>‹#›</a:t>
            </a:fld>
            <a:endParaRPr lang="en-US"/>
          </a:p>
        </p:txBody>
      </p:sp>
    </p:spTree>
    <p:extLst>
      <p:ext uri="{BB962C8B-B14F-4D97-AF65-F5344CB8AC3E}">
        <p14:creationId xmlns:p14="http://schemas.microsoft.com/office/powerpoint/2010/main" val="208419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Austin,</a:t>
            </a:r>
            <a:r>
              <a:rPr lang="en-US" baseline="0" dirty="0" smtClean="0"/>
              <a:t> TX</a:t>
            </a:r>
          </a:p>
          <a:p>
            <a:r>
              <a:rPr lang="en-US" baseline="0" dirty="0" smtClean="0"/>
              <a:t>Initially had an Apple ][+ </a:t>
            </a:r>
          </a:p>
          <a:p>
            <a:r>
              <a:rPr lang="en-US" baseline="0" dirty="0" smtClean="0"/>
              <a:t>Error of my ways...and needed a machine in my bedroom</a:t>
            </a:r>
          </a:p>
          <a:p>
            <a:r>
              <a:rPr lang="en-US" baseline="0" dirty="0" smtClean="0"/>
              <a:t>Dad was my mentor</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1</a:t>
            </a:fld>
            <a:endParaRPr lang="en-US"/>
          </a:p>
        </p:txBody>
      </p:sp>
    </p:spTree>
    <p:extLst>
      <p:ext uri="{BB962C8B-B14F-4D97-AF65-F5344CB8AC3E}">
        <p14:creationId xmlns:p14="http://schemas.microsoft.com/office/powerpoint/2010/main" val="1534299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CoCo</a:t>
            </a:r>
            <a:r>
              <a:rPr lang="en-US" dirty="0" smtClean="0"/>
              <a:t>, </a:t>
            </a:r>
            <a:r>
              <a:rPr lang="en-US" baseline="0" dirty="0" smtClean="0"/>
              <a:t>pins DD[6] also connected to INV and DD[7] also connected to A/S.</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12</a:t>
            </a:fld>
            <a:endParaRPr lang="en-US"/>
          </a:p>
        </p:txBody>
      </p:sp>
    </p:spTree>
    <p:extLst>
      <p:ext uri="{BB962C8B-B14F-4D97-AF65-F5344CB8AC3E}">
        <p14:creationId xmlns:p14="http://schemas.microsoft.com/office/powerpoint/2010/main" val="67749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smtClean="0"/>
              <a:t>clockGen</a:t>
            </a:r>
            <a:r>
              <a:rPr lang="en-US" dirty="0" smtClean="0"/>
              <a:t> divides down 50MHz XTAL to 25MHz for pixel clock and samples/synchronizes the 6847 clock to </a:t>
            </a:r>
            <a:r>
              <a:rPr lang="en-US" dirty="0" err="1" smtClean="0"/>
              <a:t>pixelClk</a:t>
            </a:r>
            <a:r>
              <a:rPr lang="en-US" dirty="0" smtClean="0"/>
              <a:t> so</a:t>
            </a:r>
            <a:r>
              <a:rPr lang="en-US" baseline="0" dirty="0" smtClean="0"/>
              <a:t> that it pulses on both edges</a:t>
            </a:r>
          </a:p>
          <a:p>
            <a:pPr marL="171450" indent="-171450">
              <a:buFont typeface="Arial" panose="020B0604020202020204" pitchFamily="34" charset="0"/>
              <a:buChar char="•"/>
            </a:pPr>
            <a:r>
              <a:rPr lang="en-US" baseline="0" dirty="0" err="1" smtClean="0"/>
              <a:t>syncGen</a:t>
            </a:r>
            <a:r>
              <a:rPr lang="en-US" baseline="0" dirty="0" smtClean="0"/>
              <a:t> samples FS (field sync) and HS (horizontal sync) to synchronize sampling in </a:t>
            </a:r>
            <a:r>
              <a:rPr lang="en-US" baseline="0" dirty="0" err="1" smtClean="0"/>
              <a:t>addrDataCapture</a:t>
            </a:r>
            <a:r>
              <a:rPr lang="en-US" baseline="0" dirty="0" smtClean="0"/>
              <a:t> as well as provide VGA VSYNC and HSYNC</a:t>
            </a:r>
          </a:p>
          <a:p>
            <a:pPr marL="171450" indent="-171450">
              <a:buFont typeface="Arial" panose="020B0604020202020204" pitchFamily="34" charset="0"/>
              <a:buChar char="•"/>
            </a:pPr>
            <a:r>
              <a:rPr lang="en-US" baseline="0" dirty="0" err="1" smtClean="0"/>
              <a:t>addrDataCapture</a:t>
            </a:r>
            <a:r>
              <a:rPr lang="en-US" baseline="0" dirty="0" smtClean="0"/>
              <a:t> samples address and data on 6847 pins at the correct time, writes data and mode bits in </a:t>
            </a:r>
            <a:r>
              <a:rPr lang="en-US" baseline="0" dirty="0" err="1" smtClean="0"/>
              <a:t>frameBuffer</a:t>
            </a:r>
            <a:r>
              <a:rPr lang="en-US" baseline="0" dirty="0" smtClean="0"/>
              <a:t> as well as providing address to </a:t>
            </a:r>
            <a:r>
              <a:rPr lang="en-US" baseline="0" dirty="0" err="1" smtClean="0"/>
              <a:t>frameBuffer</a:t>
            </a:r>
            <a:r>
              <a:rPr lang="en-US" baseline="0" dirty="0" smtClean="0"/>
              <a:t> for reading</a:t>
            </a:r>
          </a:p>
          <a:p>
            <a:pPr marL="171450" indent="-171450">
              <a:buFont typeface="Arial" panose="020B0604020202020204" pitchFamily="34" charset="0"/>
              <a:buChar char="•"/>
            </a:pPr>
            <a:r>
              <a:rPr lang="en-US" baseline="0" dirty="0" err="1" smtClean="0"/>
              <a:t>frameBuffers</a:t>
            </a:r>
            <a:r>
              <a:rPr lang="en-US" baseline="0" dirty="0" smtClean="0"/>
              <a:t> alternate reading/writing so that screen tearing doesn’t occur.  This means that there are situations in which the displayed video may be 1/60</a:t>
            </a:r>
            <a:r>
              <a:rPr lang="en-US" baseline="30000" dirty="0" smtClean="0"/>
              <a:t>th</a:t>
            </a:r>
            <a:r>
              <a:rPr lang="en-US" baseline="0" dirty="0" smtClean="0"/>
              <a:t> of a second behind a TV.  Will have to see if gamers such as Neil or Stevie can notice it.</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13</a:t>
            </a:fld>
            <a:endParaRPr lang="en-US"/>
          </a:p>
        </p:txBody>
      </p:sp>
    </p:spTree>
    <p:extLst>
      <p:ext uri="{BB962C8B-B14F-4D97-AF65-F5344CB8AC3E}">
        <p14:creationId xmlns:p14="http://schemas.microsoft.com/office/powerpoint/2010/main" val="1014237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attending.</a:t>
            </a:r>
            <a:r>
              <a:rPr lang="en-US" baseline="0" dirty="0" smtClean="0"/>
              <a:t>  </a:t>
            </a:r>
            <a:r>
              <a:rPr lang="en-US" dirty="0" smtClean="0"/>
              <a:t>This has</a:t>
            </a:r>
            <a:r>
              <a:rPr lang="en-US" baseline="0" dirty="0" smtClean="0"/>
              <a:t> been a only a shallow dive into this project.  There is plenty more I could talk about, but I don’t care to take everyone’s time with tons of details.  If there are some short/simple questions, then I’d be happy to answer them now, otherwise, we can talk 1:1 later – just stop by.</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14</a:t>
            </a:fld>
            <a:endParaRPr lang="en-US"/>
          </a:p>
        </p:txBody>
      </p:sp>
    </p:spTree>
    <p:extLst>
      <p:ext uri="{BB962C8B-B14F-4D97-AF65-F5344CB8AC3E}">
        <p14:creationId xmlns:p14="http://schemas.microsoft.com/office/powerpoint/2010/main" val="99543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touch</a:t>
            </a:r>
            <a:r>
              <a:rPr lang="en-US" baseline="0" dirty="0" smtClean="0"/>
              <a:t> with Matthew Haggarty, provided recommendations as to what level shifters to use</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3</a:t>
            </a:fld>
            <a:endParaRPr lang="en-US"/>
          </a:p>
        </p:txBody>
      </p:sp>
    </p:spTree>
    <p:extLst>
      <p:ext uri="{BB962C8B-B14F-4D97-AF65-F5344CB8AC3E}">
        <p14:creationId xmlns:p14="http://schemas.microsoft.com/office/powerpoint/2010/main" val="3186998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benefits</a:t>
            </a:r>
            <a:r>
              <a:rPr lang="en-US" baseline="0" dirty="0" smtClean="0"/>
              <a:t> to snooping include the ability for the 6847 to continue to drive analog video to TV (otherwise, this was going to be lost or I’d have to mimic it in the FPGA).</a:t>
            </a:r>
          </a:p>
          <a:p>
            <a:endParaRPr lang="en-US" baseline="0" dirty="0" smtClean="0"/>
          </a:p>
          <a:p>
            <a:r>
              <a:rPr lang="en-US" baseline="0" dirty="0" smtClean="0"/>
              <a:t>Design in Verilog</a:t>
            </a:r>
          </a:p>
          <a:p>
            <a:endParaRPr lang="en-US" baseline="0" dirty="0" smtClean="0"/>
          </a:p>
          <a:p>
            <a:r>
              <a:rPr lang="en-US" baseline="0" dirty="0" smtClean="0"/>
              <a:t>Fairly obvious why we had signal quality issues given segments of ribbon cable, large </a:t>
            </a:r>
            <a:r>
              <a:rPr lang="en-US" baseline="0" dirty="0" err="1" smtClean="0"/>
              <a:t>perfboard</a:t>
            </a:r>
            <a:r>
              <a:rPr lang="en-US" baseline="0" dirty="0" smtClean="0"/>
              <a:t> with </a:t>
            </a:r>
            <a:r>
              <a:rPr lang="en-US" baseline="0" smtClean="0"/>
              <a:t>level shifters, etc.</a:t>
            </a:r>
            <a:endParaRPr lang="en-US" baseline="0" dirty="0" smtClean="0"/>
          </a:p>
        </p:txBody>
      </p:sp>
      <p:sp>
        <p:nvSpPr>
          <p:cNvPr id="4" name="Slide Number Placeholder 3"/>
          <p:cNvSpPr>
            <a:spLocks noGrp="1"/>
          </p:cNvSpPr>
          <p:nvPr>
            <p:ph type="sldNum" sz="quarter" idx="10"/>
          </p:nvPr>
        </p:nvSpPr>
        <p:spPr/>
        <p:txBody>
          <a:bodyPr/>
          <a:lstStyle/>
          <a:p>
            <a:fld id="{643FA6AB-F40C-4D27-B239-246D118D8EDC}" type="slidenum">
              <a:rPr lang="en-US" smtClean="0"/>
              <a:t>4</a:t>
            </a:fld>
            <a:endParaRPr lang="en-US"/>
          </a:p>
        </p:txBody>
      </p:sp>
    </p:spTree>
    <p:extLst>
      <p:ext uri="{BB962C8B-B14F-4D97-AF65-F5344CB8AC3E}">
        <p14:creationId xmlns:p14="http://schemas.microsoft.com/office/powerpoint/2010/main" val="59242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which edge of the clock is used by 6847, artifacts will be red/blue or blue/red.</a:t>
            </a:r>
            <a:r>
              <a:rPr lang="en-US" baseline="0" dirty="0" smtClean="0"/>
              <a:t>  </a:t>
            </a:r>
            <a:r>
              <a:rPr lang="en-US" baseline="0" dirty="0" err="1" smtClean="0"/>
              <a:t>CoCoVGA</a:t>
            </a:r>
            <a:r>
              <a:rPr lang="en-US" baseline="0" dirty="0" smtClean="0"/>
              <a:t> resolves this by letting the user pick the artifact color mode.</a:t>
            </a:r>
          </a:p>
          <a:p>
            <a:endParaRPr lang="en-US" baseline="0" dirty="0" smtClean="0"/>
          </a:p>
          <a:p>
            <a:r>
              <a:rPr lang="en-US" baseline="0" dirty="0" smtClean="0"/>
              <a:t>Another enhancement that I didn’t list here is scanline emulation (per Ed’s request)</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6</a:t>
            </a:fld>
            <a:endParaRPr lang="en-US"/>
          </a:p>
        </p:txBody>
      </p:sp>
    </p:spTree>
    <p:extLst>
      <p:ext uri="{BB962C8B-B14F-4D97-AF65-F5344CB8AC3E}">
        <p14:creationId xmlns:p14="http://schemas.microsoft.com/office/powerpoint/2010/main" val="97421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a:t>
            </a:r>
            <a:r>
              <a:rPr lang="en-US" baseline="0" dirty="0" smtClean="0"/>
              <a:t> to variations in which edge the 6847 uses, now sample this clock, synchronize it with the VGA pixel clock and produce a pulse on each rising and falling edge, for a double-speed clock.</a:t>
            </a:r>
            <a:endParaRPr lang="en-US" dirty="0" smtClean="0"/>
          </a:p>
          <a:p>
            <a:endParaRPr lang="en-US" dirty="0" smtClean="0"/>
          </a:p>
          <a:p>
            <a:r>
              <a:rPr lang="en-US" dirty="0" smtClean="0"/>
              <a:t>Signal timing clock</a:t>
            </a:r>
            <a:r>
              <a:rPr lang="en-US" baseline="0" dirty="0" smtClean="0"/>
              <a:t> variation cause of artifact color red/blue vs. blue/red.</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7</a:t>
            </a:fld>
            <a:endParaRPr lang="en-US"/>
          </a:p>
        </p:txBody>
      </p:sp>
    </p:spTree>
    <p:extLst>
      <p:ext uri="{BB962C8B-B14F-4D97-AF65-F5344CB8AC3E}">
        <p14:creationId xmlns:p14="http://schemas.microsoft.com/office/powerpoint/2010/main" val="217879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start of the technical details section</a:t>
            </a:r>
          </a:p>
          <a:p>
            <a:endParaRPr lang="en-US" dirty="0" smtClean="0"/>
          </a:p>
          <a:p>
            <a:r>
              <a:rPr lang="en-US" dirty="0" smtClean="0"/>
              <a:t>The</a:t>
            </a:r>
            <a:r>
              <a:rPr lang="en-US" baseline="0" dirty="0" smtClean="0"/>
              <a:t> adapted </a:t>
            </a:r>
            <a:r>
              <a:rPr lang="en-US" baseline="0" dirty="0" err="1" smtClean="0"/>
              <a:t>CoCo</a:t>
            </a:r>
            <a:r>
              <a:rPr lang="en-US" baseline="0" dirty="0" smtClean="0"/>
              <a:t> resolution provides ~50 VGA pixels on each side of the usable video region for the 6847 border.</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8</a:t>
            </a:fld>
            <a:endParaRPr lang="en-US"/>
          </a:p>
        </p:txBody>
      </p:sp>
    </p:spTree>
    <p:extLst>
      <p:ext uri="{BB962C8B-B14F-4D97-AF65-F5344CB8AC3E}">
        <p14:creationId xmlns:p14="http://schemas.microsoft.com/office/powerpoint/2010/main" val="373440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Connected to a 16k Color</a:t>
            </a:r>
            <a:r>
              <a:rPr lang="en-US" baseline="0" dirty="0" smtClean="0"/>
              <a:t> Basic </a:t>
            </a:r>
            <a:r>
              <a:rPr lang="en-US" dirty="0" err="1" smtClean="0"/>
              <a:t>CoCo</a:t>
            </a:r>
            <a:r>
              <a:rPr lang="en-US" dirty="0" smtClean="0"/>
              <a:t> 2 </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9</a:t>
            </a:fld>
            <a:endParaRPr lang="en-US"/>
          </a:p>
        </p:txBody>
      </p:sp>
    </p:spTree>
    <p:extLst>
      <p:ext uri="{BB962C8B-B14F-4D97-AF65-F5344CB8AC3E}">
        <p14:creationId xmlns:p14="http://schemas.microsoft.com/office/powerpoint/2010/main" val="2628664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up logic analyzer to display 8-bit</a:t>
            </a:r>
            <a:r>
              <a:rPr lang="en-US" baseline="0" dirty="0" smtClean="0"/>
              <a:t> ASCII data from D[7:0]</a:t>
            </a:r>
            <a:endParaRPr lang="en-US" dirty="0" smtClean="0"/>
          </a:p>
          <a:p>
            <a:endParaRPr lang="en-US" dirty="0" smtClean="0"/>
          </a:p>
          <a:p>
            <a:r>
              <a:rPr lang="en-US" dirty="0" smtClean="0"/>
              <a:t>In this situation:</a:t>
            </a:r>
          </a:p>
          <a:p>
            <a:pPr marL="171450" indent="-171450">
              <a:buFont typeface="Arial" panose="020B0604020202020204" pitchFamily="34" charset="0"/>
              <a:buChar char="•"/>
            </a:pPr>
            <a:r>
              <a:rPr lang="en-US" dirty="0" smtClean="0"/>
              <a:t>short</a:t>
            </a:r>
            <a:r>
              <a:rPr lang="en-US" baseline="0" dirty="0" smtClean="0"/>
              <a:t> cycle timing, the same as our favorite PMODE 3 and 4 (a.k.a. CG6 and RG6 modes)</a:t>
            </a:r>
          </a:p>
          <a:p>
            <a:pPr marL="171450" indent="-171450">
              <a:buFont typeface="Arial" panose="020B0604020202020204" pitchFamily="34" charset="0"/>
              <a:buChar char="•"/>
            </a:pPr>
            <a:r>
              <a:rPr lang="en-US" baseline="0" dirty="0" smtClean="0"/>
              <a:t>address in followed by 4 clocks and then data</a:t>
            </a:r>
          </a:p>
          <a:p>
            <a:pPr marL="171450" indent="-171450">
              <a:buFont typeface="Arial" panose="020B0604020202020204" pitchFamily="34" charset="0"/>
              <a:buChar char="•"/>
            </a:pPr>
            <a:r>
              <a:rPr lang="en-US" baseline="0" dirty="0" smtClean="0"/>
              <a:t>character (and </a:t>
            </a:r>
            <a:r>
              <a:rPr lang="en-US" baseline="0" dirty="0" err="1" smtClean="0"/>
              <a:t>semigraphics</a:t>
            </a:r>
            <a:r>
              <a:rPr lang="en-US" baseline="0" dirty="0" smtClean="0"/>
              <a:t>) ROM is within 6847</a:t>
            </a:r>
          </a:p>
          <a:p>
            <a:pPr marL="171450" indent="-171450">
              <a:buFont typeface="Arial" panose="020B0604020202020204" pitchFamily="34" charset="0"/>
              <a:buChar char="•"/>
            </a:pPr>
            <a:r>
              <a:rPr lang="en-US" baseline="0" dirty="0" smtClean="0"/>
              <a:t>same data will be read 12 times, once for each row of pixels within a text line</a:t>
            </a:r>
          </a:p>
          <a:p>
            <a:endParaRPr lang="en-US" baseline="0" dirty="0" smtClean="0"/>
          </a:p>
          <a:p>
            <a:r>
              <a:rPr lang="en-US" baseline="0" dirty="0" smtClean="0"/>
              <a:t>Graphics data is generally simpler, binary data representing color or set/unset info</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10</a:t>
            </a:fld>
            <a:endParaRPr lang="en-US"/>
          </a:p>
        </p:txBody>
      </p:sp>
    </p:spTree>
    <p:extLst>
      <p:ext uri="{BB962C8B-B14F-4D97-AF65-F5344CB8AC3E}">
        <p14:creationId xmlns:p14="http://schemas.microsoft.com/office/powerpoint/2010/main" val="129077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 only pays attention to DA[0].</a:t>
            </a:r>
            <a:r>
              <a:rPr lang="en-US" baseline="0" dirty="0" smtClean="0"/>
              <a:t>  When DA[0] toggles enough times, then it increments its own upper bits of DA used for RAM access.  </a:t>
            </a:r>
            <a:br>
              <a:rPr lang="en-US" baseline="0" dirty="0" smtClean="0"/>
            </a:br>
            <a:endParaRPr lang="en-US" baseline="0" dirty="0" smtClean="0"/>
          </a:p>
          <a:p>
            <a:r>
              <a:rPr lang="en-US" baseline="0" dirty="0" smtClean="0"/>
              <a:t>In other words, </a:t>
            </a:r>
            <a:r>
              <a:rPr lang="en-US" baseline="0" dirty="0" err="1" smtClean="0"/>
              <a:t>CoCoVGA</a:t>
            </a:r>
            <a:r>
              <a:rPr lang="en-US" baseline="0" dirty="0" smtClean="0"/>
              <a:t> cannot rely on all of the address signals output by the 6847 because the SAM ignores most of them.  </a:t>
            </a:r>
          </a:p>
          <a:p>
            <a:endParaRPr lang="en-US" baseline="0" dirty="0" smtClean="0"/>
          </a:p>
          <a:p>
            <a:r>
              <a:rPr lang="en-US" baseline="0" dirty="0" smtClean="0"/>
              <a:t>Have to stop storage of data after rollover of DA[4:0], otherwise, 1 row of pixels is shifted down.  Not too obvious in text mode, but very obvious in graphics modes.</a:t>
            </a:r>
          </a:p>
          <a:p>
            <a:endParaRPr lang="en-US" baseline="0" dirty="0" smtClean="0"/>
          </a:p>
          <a:p>
            <a:r>
              <a:rPr lang="en-US" baseline="0" dirty="0" smtClean="0"/>
              <a:t>If 6847 did not put up a border “mask” we might see these characters repeated in this “</a:t>
            </a:r>
            <a:r>
              <a:rPr lang="en-US" baseline="0" dirty="0" err="1" smtClean="0"/>
              <a:t>overscan</a:t>
            </a:r>
            <a:r>
              <a:rPr lang="en-US" baseline="0" dirty="0" smtClean="0"/>
              <a:t>” region.</a:t>
            </a:r>
            <a:endParaRPr lang="en-US" dirty="0"/>
          </a:p>
        </p:txBody>
      </p:sp>
      <p:sp>
        <p:nvSpPr>
          <p:cNvPr id="4" name="Slide Number Placeholder 3"/>
          <p:cNvSpPr>
            <a:spLocks noGrp="1"/>
          </p:cNvSpPr>
          <p:nvPr>
            <p:ph type="sldNum" sz="quarter" idx="10"/>
          </p:nvPr>
        </p:nvSpPr>
        <p:spPr/>
        <p:txBody>
          <a:bodyPr/>
          <a:lstStyle/>
          <a:p>
            <a:fld id="{643FA6AB-F40C-4D27-B239-246D118D8EDC}" type="slidenum">
              <a:rPr lang="en-US" smtClean="0"/>
              <a:t>11</a:t>
            </a:fld>
            <a:endParaRPr lang="en-US"/>
          </a:p>
        </p:txBody>
      </p:sp>
    </p:spTree>
    <p:extLst>
      <p:ext uri="{BB962C8B-B14F-4D97-AF65-F5344CB8AC3E}">
        <p14:creationId xmlns:p14="http://schemas.microsoft.com/office/powerpoint/2010/main" val="163102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5CDEDD-28B6-4F05-BA85-9A2C58853951}" type="datetime1">
              <a:rPr lang="en-US" smtClean="0"/>
              <a:t>4/23/2016</a:t>
            </a:fld>
            <a:endParaRPr lang="en-US"/>
          </a:p>
        </p:txBody>
      </p:sp>
      <p:sp>
        <p:nvSpPr>
          <p:cNvPr id="5" name="Footer Placeholder 4"/>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p>
        </p:txBody>
      </p:sp>
      <p:sp>
        <p:nvSpPr>
          <p:cNvPr id="6" name="Slide Number Placeholder 5"/>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40487983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75842-D460-4454-91A8-25D8882FFC0C}" type="datetime1">
              <a:rPr lang="en-US" smtClean="0"/>
              <a:t>4/23/2016</a:t>
            </a:fld>
            <a:endParaRPr lang="en-US"/>
          </a:p>
        </p:txBody>
      </p:sp>
      <p:sp>
        <p:nvSpPr>
          <p:cNvPr id="5" name="Footer Placeholder 4"/>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p>
        </p:txBody>
      </p:sp>
      <p:sp>
        <p:nvSpPr>
          <p:cNvPr id="6" name="Slide Number Placeholder 5"/>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36584721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A487E8-F0D0-419E-85FC-CA0D778A485C}" type="datetime1">
              <a:rPr lang="en-US" smtClean="0"/>
              <a:t>4/23/2016</a:t>
            </a:fld>
            <a:endParaRPr lang="en-US"/>
          </a:p>
        </p:txBody>
      </p:sp>
      <p:sp>
        <p:nvSpPr>
          <p:cNvPr id="5" name="Footer Placeholder 4"/>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p>
        </p:txBody>
      </p:sp>
      <p:sp>
        <p:nvSpPr>
          <p:cNvPr id="6" name="Slide Number Placeholder 5"/>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13609062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F2421-FC7E-4DF7-8458-2FD8F45A776B}" type="datetime1">
              <a:rPr lang="en-US" smtClean="0"/>
              <a:t>4/23/2016</a:t>
            </a:fld>
            <a:endParaRPr lang="en-US"/>
          </a:p>
        </p:txBody>
      </p:sp>
      <p:sp>
        <p:nvSpPr>
          <p:cNvPr id="5" name="Footer Placeholder 4"/>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7537994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BA7F06-A242-4920-BFFA-1CBCD042FE41}" type="datetime1">
              <a:rPr lang="en-US" smtClean="0"/>
              <a:t>4/23/2016</a:t>
            </a:fld>
            <a:endParaRPr lang="en-US"/>
          </a:p>
        </p:txBody>
      </p:sp>
      <p:sp>
        <p:nvSpPr>
          <p:cNvPr id="5" name="Footer Placeholder 4"/>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p>
        </p:txBody>
      </p:sp>
      <p:sp>
        <p:nvSpPr>
          <p:cNvPr id="6" name="Slide Number Placeholder 5"/>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42387350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C8DA13-8478-4C9E-93D5-1E75E65A438B}" type="datetime1">
              <a:rPr lang="en-US" smtClean="0"/>
              <a:t>4/23/2016</a:t>
            </a:fld>
            <a:endParaRPr lang="en-US"/>
          </a:p>
        </p:txBody>
      </p:sp>
      <p:sp>
        <p:nvSpPr>
          <p:cNvPr id="6" name="Footer Placeholder 5"/>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p>
        </p:txBody>
      </p:sp>
      <p:sp>
        <p:nvSpPr>
          <p:cNvPr id="7" name="Slide Number Placeholder 6"/>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41927548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0150B0-D80C-45B1-BC71-49AB9F3079BA}" type="datetime1">
              <a:rPr lang="en-US" smtClean="0"/>
              <a:t>4/23/2016</a:t>
            </a:fld>
            <a:endParaRPr lang="en-US"/>
          </a:p>
        </p:txBody>
      </p:sp>
      <p:sp>
        <p:nvSpPr>
          <p:cNvPr id="8" name="Footer Placeholder 7"/>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p>
        </p:txBody>
      </p:sp>
      <p:sp>
        <p:nvSpPr>
          <p:cNvPr id="9" name="Slide Number Placeholder 8"/>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39042773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4AC08E-2072-465F-AFE3-69CBCED4994D}" type="datetime1">
              <a:rPr lang="en-US" smtClean="0"/>
              <a:t>4/23/2016</a:t>
            </a:fld>
            <a:endParaRPr lang="en-US"/>
          </a:p>
        </p:txBody>
      </p:sp>
      <p:sp>
        <p:nvSpPr>
          <p:cNvPr id="4" name="Footer Placeholder 3"/>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p>
        </p:txBody>
      </p:sp>
      <p:sp>
        <p:nvSpPr>
          <p:cNvPr id="5" name="Slide Number Placeholder 4"/>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6917928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3231B-57FD-46C2-A514-D2CB87439148}" type="datetime1">
              <a:rPr lang="en-US" smtClean="0"/>
              <a:t>4/23/2016</a:t>
            </a:fld>
            <a:endParaRPr lang="en-US"/>
          </a:p>
        </p:txBody>
      </p:sp>
      <p:sp>
        <p:nvSpPr>
          <p:cNvPr id="3" name="Footer Placeholder 2"/>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p>
        </p:txBody>
      </p:sp>
      <p:sp>
        <p:nvSpPr>
          <p:cNvPr id="4" name="Slide Number Placeholder 3"/>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9343338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145F7-F4CE-4C25-A51C-DDE8F4658946}" type="datetime1">
              <a:rPr lang="en-US" smtClean="0"/>
              <a:t>4/23/2016</a:t>
            </a:fld>
            <a:endParaRPr lang="en-US"/>
          </a:p>
        </p:txBody>
      </p:sp>
      <p:sp>
        <p:nvSpPr>
          <p:cNvPr id="6" name="Footer Placeholder 5"/>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p>
        </p:txBody>
      </p:sp>
      <p:sp>
        <p:nvSpPr>
          <p:cNvPr id="7" name="Slide Number Placeholder 6"/>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40480390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3FCEA-7689-40CB-959C-0D5C7F490673}" type="datetime1">
              <a:rPr lang="en-US" smtClean="0"/>
              <a:t>4/23/2016</a:t>
            </a:fld>
            <a:endParaRPr lang="en-US"/>
          </a:p>
        </p:txBody>
      </p:sp>
      <p:sp>
        <p:nvSpPr>
          <p:cNvPr id="6" name="Footer Placeholder 5"/>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p>
        </p:txBody>
      </p:sp>
      <p:sp>
        <p:nvSpPr>
          <p:cNvPr id="7" name="Slide Number Placeholder 6"/>
          <p:cNvSpPr>
            <a:spLocks noGrp="1"/>
          </p:cNvSpPr>
          <p:nvPr>
            <p:ph type="sldNum" sz="quarter" idx="12"/>
          </p:nvPr>
        </p:nvSpPr>
        <p:spPr/>
        <p:txBody>
          <a:bodyPr/>
          <a:lstStyle/>
          <a:p>
            <a:fld id="{5BD11713-41CB-4092-BA16-04109412DE38}" type="slidenum">
              <a:rPr lang="en-US" smtClean="0"/>
              <a:t>‹#›</a:t>
            </a:fld>
            <a:endParaRPr lang="en-US"/>
          </a:p>
        </p:txBody>
      </p:sp>
    </p:spTree>
    <p:extLst>
      <p:ext uri="{BB962C8B-B14F-4D97-AF65-F5344CB8AC3E}">
        <p14:creationId xmlns:p14="http://schemas.microsoft.com/office/powerpoint/2010/main" val="12811415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7A702-0B54-446D-B02A-F05B8750C690}" type="datetime1">
              <a:rPr lang="en-US" smtClean="0"/>
              <a:t>4/23/2016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smtClean="0"/>
              <a:t>CoCoVGA</a:t>
            </a:r>
            <a:r>
              <a:rPr lang="en-US" dirty="0" smtClean="0"/>
              <a:t> @ </a:t>
            </a:r>
            <a:r>
              <a:rPr lang="en-US" dirty="0" err="1" smtClean="0"/>
              <a:t>CoCoFEST</a:t>
            </a:r>
            <a:r>
              <a:rPr lang="en-US" dirty="0" smtClean="0"/>
              <a:t>! 2016</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11713-41CB-4092-BA16-04109412DE38}" type="slidenum">
              <a:rPr lang="en-US" smtClean="0"/>
              <a:t>‹#›</a:t>
            </a:fld>
            <a:endParaRPr lang="en-US"/>
          </a:p>
        </p:txBody>
      </p:sp>
    </p:spTree>
    <p:extLst>
      <p:ext uri="{BB962C8B-B14F-4D97-AF65-F5344CB8AC3E}">
        <p14:creationId xmlns:p14="http://schemas.microsoft.com/office/powerpoint/2010/main" val="235708516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1490" y="1066800"/>
            <a:ext cx="5721020" cy="4525963"/>
          </a:xfrm>
        </p:spPr>
      </p:pic>
    </p:spTree>
    <p:extLst>
      <p:ext uri="{BB962C8B-B14F-4D97-AF65-F5344CB8AC3E}">
        <p14:creationId xmlns:p14="http://schemas.microsoft.com/office/powerpoint/2010/main" val="1572683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Mode Capture (Short Cycle)</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6317" y="1142521"/>
            <a:ext cx="4582165" cy="3429479"/>
          </a:xfrm>
        </p:spPr>
      </p:pic>
      <p:sp>
        <p:nvSpPr>
          <p:cNvPr id="4" name="Date Placeholder 3"/>
          <p:cNvSpPr>
            <a:spLocks noGrp="1"/>
          </p:cNvSpPr>
          <p:nvPr>
            <p:ph type="dt" sz="half" idx="10"/>
          </p:nvPr>
        </p:nvSpPr>
        <p:spPr/>
        <p:txBody>
          <a:bodyPr/>
          <a:lstStyle/>
          <a:p>
            <a:fld id="{06DF2421-FC7E-4DF7-8458-2FD8F45A776B}" type="datetime1">
              <a:rPr lang="en-US" smtClean="0"/>
              <a:t>4/23/2016</a:t>
            </a:fld>
            <a:endParaRPr lang="en-US"/>
          </a:p>
        </p:txBody>
      </p:sp>
      <p:sp>
        <p:nvSpPr>
          <p:cNvPr id="5" name="Footer Placeholder 4"/>
          <p:cNvSpPr>
            <a:spLocks noGrp="1"/>
          </p:cNvSpPr>
          <p:nvPr>
            <p:ph type="ftr" sz="quarter" idx="11"/>
          </p:nvPr>
        </p:nvSpPr>
        <p:spPr/>
        <p:txBody>
          <a:bodyPr/>
          <a:lstStyle/>
          <a:p>
            <a:r>
              <a:rPr lang="en-US" smtClean="0"/>
              <a:t>CoCoVGA @ CoCoFEST!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10</a:t>
            </a:fld>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904" y="4315848"/>
            <a:ext cx="8298992" cy="1856352"/>
          </a:xfrm>
          <a:prstGeom prst="rect">
            <a:avLst/>
          </a:prstGeom>
        </p:spPr>
      </p:pic>
      <p:cxnSp>
        <p:nvCxnSpPr>
          <p:cNvPr id="10" name="Straight Arrow Connector 9"/>
          <p:cNvCxnSpPr/>
          <p:nvPr/>
        </p:nvCxnSpPr>
        <p:spPr>
          <a:xfrm>
            <a:off x="1905000" y="1600200"/>
            <a:ext cx="8382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812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Overscan</a:t>
            </a:r>
            <a:r>
              <a:rPr lang="en-US" dirty="0" smtClean="0"/>
              <a:t>” Region</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203" y="1752600"/>
            <a:ext cx="8781704" cy="1673234"/>
          </a:xfrm>
        </p:spPr>
      </p:pic>
      <p:sp>
        <p:nvSpPr>
          <p:cNvPr id="4" name="Date Placeholder 3"/>
          <p:cNvSpPr>
            <a:spLocks noGrp="1"/>
          </p:cNvSpPr>
          <p:nvPr>
            <p:ph type="dt" sz="half" idx="10"/>
          </p:nvPr>
        </p:nvSpPr>
        <p:spPr/>
        <p:txBody>
          <a:bodyPr/>
          <a:lstStyle/>
          <a:p>
            <a:fld id="{06DF2421-FC7E-4DF7-8458-2FD8F45A776B}" type="datetime1">
              <a:rPr lang="en-US" smtClean="0"/>
              <a:t>4/23/2016</a:t>
            </a:fld>
            <a:endParaRPr lang="en-US"/>
          </a:p>
        </p:txBody>
      </p:sp>
      <p:sp>
        <p:nvSpPr>
          <p:cNvPr id="5" name="Footer Placeholder 4"/>
          <p:cNvSpPr>
            <a:spLocks noGrp="1"/>
          </p:cNvSpPr>
          <p:nvPr>
            <p:ph type="ftr" sz="quarter" idx="11"/>
          </p:nvPr>
        </p:nvSpPr>
        <p:spPr/>
        <p:txBody>
          <a:bodyPr/>
          <a:lstStyle/>
          <a:p>
            <a:r>
              <a:rPr lang="en-US" smtClean="0"/>
              <a:t>CoCoVGA @ CoCoFEST!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11</a:t>
            </a:fld>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83" y="4419600"/>
            <a:ext cx="8902432" cy="1667136"/>
          </a:xfrm>
          <a:prstGeom prst="rect">
            <a:avLst/>
          </a:prstGeom>
        </p:spPr>
      </p:pic>
      <p:cxnSp>
        <p:nvCxnSpPr>
          <p:cNvPr id="10" name="Straight Connector 9"/>
          <p:cNvCxnSpPr/>
          <p:nvPr/>
        </p:nvCxnSpPr>
        <p:spPr>
          <a:xfrm flipH="1">
            <a:off x="2986314" y="3505200"/>
            <a:ext cx="3185886"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43800" y="3505200"/>
            <a:ext cx="11430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72200" y="1676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543800" y="1658257"/>
            <a:ext cx="0" cy="1865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971800" y="42672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686800" y="4267200"/>
            <a:ext cx="0" cy="1981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264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CoCoVGA</a:t>
            </a:r>
            <a:r>
              <a:rPr lang="en-US" dirty="0" smtClean="0"/>
              <a:t> Snooping 6847</a:t>
            </a:r>
            <a:endParaRPr lang="en-US" dirty="0"/>
          </a:p>
        </p:txBody>
      </p:sp>
      <p:sp>
        <p:nvSpPr>
          <p:cNvPr id="4" name="Date Placeholder 3"/>
          <p:cNvSpPr>
            <a:spLocks noGrp="1"/>
          </p:cNvSpPr>
          <p:nvPr>
            <p:ph type="dt" sz="half" idx="10"/>
          </p:nvPr>
        </p:nvSpPr>
        <p:spPr/>
        <p:txBody>
          <a:bodyPr/>
          <a:lstStyle/>
          <a:p>
            <a:fld id="{06DF2421-FC7E-4DF7-8458-2FD8F45A776B}" type="datetime1">
              <a:rPr lang="en-US" smtClean="0"/>
              <a:t>4/23/2016</a:t>
            </a:fld>
            <a:endParaRPr lang="en-US"/>
          </a:p>
        </p:txBody>
      </p:sp>
      <p:sp>
        <p:nvSpPr>
          <p:cNvPr id="5" name="Footer Placeholder 4"/>
          <p:cNvSpPr>
            <a:spLocks noGrp="1"/>
          </p:cNvSpPr>
          <p:nvPr>
            <p:ph type="ftr" sz="quarter" idx="11"/>
          </p:nvPr>
        </p:nvSpPr>
        <p:spPr/>
        <p:txBody>
          <a:bodyPr/>
          <a:lstStyle/>
          <a:p>
            <a:r>
              <a:rPr lang="en-US" smtClean="0"/>
              <a:t>CoCoVGA @ CoCoFEST!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12</a:t>
            </a:fld>
            <a:endParaRPr lang="en-US"/>
          </a:p>
        </p:txBody>
      </p:sp>
      <p:sp>
        <p:nvSpPr>
          <p:cNvPr id="7" name="TextBox 6"/>
          <p:cNvSpPr txBox="1"/>
          <p:nvPr/>
        </p:nvSpPr>
        <p:spPr>
          <a:xfrm>
            <a:off x="3994061" y="4565246"/>
            <a:ext cx="838200" cy="1477328"/>
          </a:xfrm>
          <a:prstGeom prst="rect">
            <a:avLst/>
          </a:prstGeom>
          <a:noFill/>
          <a:ln w="12700">
            <a:solidFill>
              <a:schemeClr val="tx1"/>
            </a:solidFill>
          </a:ln>
        </p:spPr>
        <p:txBody>
          <a:bodyPr wrap="square" rtlCol="0">
            <a:spAutoFit/>
          </a:bodyPr>
          <a:lstStyle/>
          <a:p>
            <a:endParaRPr lang="en-US" dirty="0" smtClean="0"/>
          </a:p>
          <a:p>
            <a:endParaRPr lang="en-US" dirty="0" smtClean="0"/>
          </a:p>
          <a:p>
            <a:pPr algn="ctr"/>
            <a:r>
              <a:rPr lang="en-US" dirty="0" smtClean="0"/>
              <a:t>6847</a:t>
            </a:r>
          </a:p>
          <a:p>
            <a:pPr algn="ctr"/>
            <a:r>
              <a:rPr lang="en-US" dirty="0" smtClean="0"/>
              <a:t>VDG</a:t>
            </a:r>
          </a:p>
          <a:p>
            <a:endParaRPr lang="en-US" dirty="0"/>
          </a:p>
        </p:txBody>
      </p:sp>
      <p:sp>
        <p:nvSpPr>
          <p:cNvPr id="8" name="TextBox 7"/>
          <p:cNvSpPr txBox="1"/>
          <p:nvPr/>
        </p:nvSpPr>
        <p:spPr>
          <a:xfrm>
            <a:off x="7055508" y="4829684"/>
            <a:ext cx="1371600" cy="1200329"/>
          </a:xfrm>
          <a:prstGeom prst="rect">
            <a:avLst/>
          </a:prstGeom>
          <a:noFill/>
          <a:ln w="12700">
            <a:solidFill>
              <a:schemeClr val="tx1"/>
            </a:solidFill>
          </a:ln>
        </p:spPr>
        <p:txBody>
          <a:bodyPr wrap="square" rtlCol="0">
            <a:spAutoFit/>
          </a:bodyPr>
          <a:lstStyle/>
          <a:p>
            <a:endParaRPr lang="en-US" dirty="0"/>
          </a:p>
          <a:p>
            <a:pPr algn="ctr"/>
            <a:r>
              <a:rPr lang="en-US" dirty="0" smtClean="0"/>
              <a:t>TV</a:t>
            </a:r>
          </a:p>
          <a:p>
            <a:pPr algn="ctr"/>
            <a:r>
              <a:rPr lang="en-US" dirty="0" smtClean="0"/>
              <a:t>Modulator</a:t>
            </a:r>
          </a:p>
          <a:p>
            <a:endParaRPr lang="en-US" dirty="0"/>
          </a:p>
        </p:txBody>
      </p:sp>
      <p:sp>
        <p:nvSpPr>
          <p:cNvPr id="9" name="TextBox 8"/>
          <p:cNvSpPr txBox="1"/>
          <p:nvPr/>
        </p:nvSpPr>
        <p:spPr>
          <a:xfrm>
            <a:off x="685800" y="3546197"/>
            <a:ext cx="838200" cy="1477328"/>
          </a:xfrm>
          <a:prstGeom prst="rect">
            <a:avLst/>
          </a:prstGeom>
          <a:noFill/>
          <a:ln w="12700">
            <a:solidFill>
              <a:schemeClr val="tx1"/>
            </a:solidFill>
          </a:ln>
        </p:spPr>
        <p:txBody>
          <a:bodyPr wrap="square" rtlCol="0">
            <a:spAutoFit/>
          </a:bodyPr>
          <a:lstStyle/>
          <a:p>
            <a:endParaRPr lang="en-US" dirty="0" smtClean="0"/>
          </a:p>
          <a:p>
            <a:endParaRPr lang="en-US" dirty="0" smtClean="0"/>
          </a:p>
          <a:p>
            <a:pPr algn="ctr"/>
            <a:r>
              <a:rPr lang="en-US" dirty="0" smtClean="0"/>
              <a:t>6821</a:t>
            </a:r>
          </a:p>
          <a:p>
            <a:pPr algn="ctr"/>
            <a:r>
              <a:rPr lang="en-US" dirty="0" smtClean="0"/>
              <a:t>PIA</a:t>
            </a:r>
          </a:p>
          <a:p>
            <a:endParaRPr lang="en-US" dirty="0"/>
          </a:p>
        </p:txBody>
      </p:sp>
      <p:sp>
        <p:nvSpPr>
          <p:cNvPr id="10" name="TextBox 9"/>
          <p:cNvSpPr txBox="1"/>
          <p:nvPr/>
        </p:nvSpPr>
        <p:spPr>
          <a:xfrm>
            <a:off x="5607708" y="3518992"/>
            <a:ext cx="838200" cy="1477328"/>
          </a:xfrm>
          <a:prstGeom prst="rect">
            <a:avLst/>
          </a:prstGeom>
          <a:noFill/>
          <a:ln w="12700">
            <a:solidFill>
              <a:schemeClr val="tx1"/>
            </a:solidFill>
          </a:ln>
        </p:spPr>
        <p:txBody>
          <a:bodyPr wrap="square" rtlCol="0">
            <a:spAutoFit/>
          </a:bodyPr>
          <a:lstStyle/>
          <a:p>
            <a:endParaRPr lang="en-US" dirty="0" smtClean="0"/>
          </a:p>
          <a:p>
            <a:endParaRPr lang="en-US" dirty="0" smtClean="0"/>
          </a:p>
          <a:p>
            <a:pPr algn="ctr"/>
            <a:r>
              <a:rPr lang="en-US" dirty="0" smtClean="0"/>
              <a:t>6883</a:t>
            </a:r>
          </a:p>
          <a:p>
            <a:pPr algn="ctr"/>
            <a:r>
              <a:rPr lang="en-US" dirty="0" smtClean="0"/>
              <a:t>SAM</a:t>
            </a:r>
          </a:p>
          <a:p>
            <a:endParaRPr lang="en-US" dirty="0"/>
          </a:p>
        </p:txBody>
      </p:sp>
      <p:sp>
        <p:nvSpPr>
          <p:cNvPr id="11" name="TextBox 10"/>
          <p:cNvSpPr txBox="1"/>
          <p:nvPr/>
        </p:nvSpPr>
        <p:spPr>
          <a:xfrm>
            <a:off x="2407308" y="3549600"/>
            <a:ext cx="838200" cy="1477328"/>
          </a:xfrm>
          <a:prstGeom prst="rect">
            <a:avLst/>
          </a:prstGeom>
          <a:noFill/>
          <a:ln w="12700">
            <a:solidFill>
              <a:schemeClr val="tx1"/>
            </a:solidFill>
          </a:ln>
        </p:spPr>
        <p:txBody>
          <a:bodyPr wrap="square" rtlCol="0">
            <a:spAutoFit/>
          </a:bodyPr>
          <a:lstStyle/>
          <a:p>
            <a:endParaRPr lang="en-US" dirty="0" smtClean="0"/>
          </a:p>
          <a:p>
            <a:endParaRPr lang="en-US" dirty="0" smtClean="0"/>
          </a:p>
          <a:p>
            <a:pPr algn="ctr"/>
            <a:r>
              <a:rPr lang="en-US" dirty="0" smtClean="0"/>
              <a:t>DRAM</a:t>
            </a:r>
          </a:p>
          <a:p>
            <a:endParaRPr lang="en-US" dirty="0" smtClean="0"/>
          </a:p>
          <a:p>
            <a:endParaRPr lang="en-US" dirty="0"/>
          </a:p>
        </p:txBody>
      </p:sp>
      <p:sp>
        <p:nvSpPr>
          <p:cNvPr id="12" name="TextBox 11"/>
          <p:cNvSpPr txBox="1"/>
          <p:nvPr/>
        </p:nvSpPr>
        <p:spPr>
          <a:xfrm>
            <a:off x="3828214" y="1651278"/>
            <a:ext cx="1169894" cy="1477328"/>
          </a:xfrm>
          <a:prstGeom prst="rect">
            <a:avLst/>
          </a:prstGeom>
          <a:noFill/>
          <a:ln w="12700">
            <a:solidFill>
              <a:schemeClr val="tx1"/>
            </a:solidFill>
          </a:ln>
        </p:spPr>
        <p:txBody>
          <a:bodyPr wrap="square" rtlCol="0">
            <a:spAutoFit/>
          </a:bodyPr>
          <a:lstStyle/>
          <a:p>
            <a:endParaRPr lang="en-US" dirty="0" smtClean="0"/>
          </a:p>
          <a:p>
            <a:endParaRPr lang="en-US" dirty="0" smtClean="0"/>
          </a:p>
          <a:p>
            <a:pPr algn="ctr"/>
            <a:r>
              <a:rPr lang="en-US" dirty="0" err="1" smtClean="0"/>
              <a:t>CoCoVGA</a:t>
            </a:r>
            <a:endParaRPr lang="en-US" dirty="0" smtClean="0"/>
          </a:p>
          <a:p>
            <a:endParaRPr lang="en-US" dirty="0" smtClean="0"/>
          </a:p>
          <a:p>
            <a:endParaRPr lang="en-US" dirty="0"/>
          </a:p>
        </p:txBody>
      </p:sp>
      <p:cxnSp>
        <p:nvCxnSpPr>
          <p:cNvPr id="15" name="Straight Arrow Connector 14"/>
          <p:cNvCxnSpPr/>
          <p:nvPr/>
        </p:nvCxnSpPr>
        <p:spPr>
          <a:xfrm flipH="1">
            <a:off x="3245508" y="3879446"/>
            <a:ext cx="2362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32261" y="4809588"/>
            <a:ext cx="77544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45508" y="4809588"/>
            <a:ext cx="7485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24000" y="4288264"/>
            <a:ext cx="4261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50108" y="1822046"/>
            <a:ext cx="0" cy="403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50108" y="1822046"/>
            <a:ext cx="187810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950108" y="5860646"/>
            <a:ext cx="20439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32261" y="5860646"/>
            <a:ext cx="222324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8198508" y="4257656"/>
            <a:ext cx="0" cy="5519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998108" y="1822046"/>
            <a:ext cx="2057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832261" y="5303910"/>
            <a:ext cx="19184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750708" y="2879525"/>
            <a:ext cx="0" cy="2415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998108" y="2879525"/>
            <a:ext cx="1752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11" idx="0"/>
          </p:cNvCxnSpPr>
          <p:nvPr/>
        </p:nvCxnSpPr>
        <p:spPr>
          <a:xfrm flipV="1">
            <a:off x="2826408" y="2881702"/>
            <a:ext cx="0" cy="667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826408" y="2881702"/>
            <a:ext cx="100180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131708" y="1651278"/>
            <a:ext cx="1402692" cy="369332"/>
          </a:xfrm>
          <a:prstGeom prst="rect">
            <a:avLst/>
          </a:prstGeom>
          <a:noFill/>
        </p:spPr>
        <p:txBody>
          <a:bodyPr wrap="none" rtlCol="0">
            <a:spAutoFit/>
          </a:bodyPr>
          <a:lstStyle/>
          <a:p>
            <a:r>
              <a:rPr lang="en-US" dirty="0" smtClean="0"/>
              <a:t>VGA monitor</a:t>
            </a:r>
          </a:p>
        </p:txBody>
      </p:sp>
      <p:sp>
        <p:nvSpPr>
          <p:cNvPr id="66" name="TextBox 65"/>
          <p:cNvSpPr txBox="1"/>
          <p:nvPr/>
        </p:nvSpPr>
        <p:spPr>
          <a:xfrm>
            <a:off x="7984347" y="3788482"/>
            <a:ext cx="428322" cy="369332"/>
          </a:xfrm>
          <a:prstGeom prst="rect">
            <a:avLst/>
          </a:prstGeom>
          <a:noFill/>
        </p:spPr>
        <p:txBody>
          <a:bodyPr wrap="none" rtlCol="0">
            <a:spAutoFit/>
          </a:bodyPr>
          <a:lstStyle/>
          <a:p>
            <a:r>
              <a:rPr lang="en-US" dirty="0" smtClean="0"/>
              <a:t>TV</a:t>
            </a:r>
          </a:p>
        </p:txBody>
      </p:sp>
      <p:sp>
        <p:nvSpPr>
          <p:cNvPr id="70" name="TextBox 69"/>
          <p:cNvSpPr txBox="1"/>
          <p:nvPr/>
        </p:nvSpPr>
        <p:spPr>
          <a:xfrm>
            <a:off x="2675856" y="2475580"/>
            <a:ext cx="907621" cy="369332"/>
          </a:xfrm>
          <a:prstGeom prst="rect">
            <a:avLst/>
          </a:prstGeom>
          <a:noFill/>
        </p:spPr>
        <p:txBody>
          <a:bodyPr wrap="none" rtlCol="0">
            <a:spAutoFit/>
          </a:bodyPr>
          <a:lstStyle/>
          <a:p>
            <a:r>
              <a:rPr lang="en-US" dirty="0" smtClean="0"/>
              <a:t>DD[7:0]</a:t>
            </a:r>
          </a:p>
        </p:txBody>
      </p:sp>
      <p:sp>
        <p:nvSpPr>
          <p:cNvPr id="71" name="TextBox 70"/>
          <p:cNvSpPr txBox="1"/>
          <p:nvPr/>
        </p:nvSpPr>
        <p:spPr>
          <a:xfrm>
            <a:off x="3075361" y="4996320"/>
            <a:ext cx="907621" cy="369332"/>
          </a:xfrm>
          <a:prstGeom prst="rect">
            <a:avLst/>
          </a:prstGeom>
          <a:noFill/>
        </p:spPr>
        <p:txBody>
          <a:bodyPr wrap="none" rtlCol="0">
            <a:spAutoFit/>
          </a:bodyPr>
          <a:lstStyle/>
          <a:p>
            <a:r>
              <a:rPr lang="en-US" dirty="0" smtClean="0"/>
              <a:t>DD[7:0]</a:t>
            </a:r>
          </a:p>
        </p:txBody>
      </p:sp>
      <p:sp>
        <p:nvSpPr>
          <p:cNvPr id="72" name="TextBox 71"/>
          <p:cNvSpPr txBox="1"/>
          <p:nvPr/>
        </p:nvSpPr>
        <p:spPr>
          <a:xfrm>
            <a:off x="4832261" y="4380580"/>
            <a:ext cx="715068" cy="369332"/>
          </a:xfrm>
          <a:prstGeom prst="rect">
            <a:avLst/>
          </a:prstGeom>
          <a:noFill/>
        </p:spPr>
        <p:txBody>
          <a:bodyPr wrap="none" rtlCol="0">
            <a:spAutoFit/>
          </a:bodyPr>
          <a:lstStyle/>
          <a:p>
            <a:r>
              <a:rPr lang="en-US" dirty="0" smtClean="0"/>
              <a:t>DA[0]</a:t>
            </a:r>
          </a:p>
        </p:txBody>
      </p:sp>
      <p:sp>
        <p:nvSpPr>
          <p:cNvPr id="73" name="TextBox 72"/>
          <p:cNvSpPr txBox="1"/>
          <p:nvPr/>
        </p:nvSpPr>
        <p:spPr>
          <a:xfrm>
            <a:off x="3959350" y="3472014"/>
            <a:ext cx="1011624" cy="369332"/>
          </a:xfrm>
          <a:prstGeom prst="rect">
            <a:avLst/>
          </a:prstGeom>
          <a:noFill/>
        </p:spPr>
        <p:txBody>
          <a:bodyPr wrap="none" rtlCol="0">
            <a:spAutoFit/>
          </a:bodyPr>
          <a:lstStyle/>
          <a:p>
            <a:r>
              <a:rPr lang="en-US" dirty="0" smtClean="0"/>
              <a:t>DA[15:0]</a:t>
            </a:r>
          </a:p>
        </p:txBody>
      </p:sp>
      <p:sp>
        <p:nvSpPr>
          <p:cNvPr id="74" name="TextBox 73"/>
          <p:cNvSpPr txBox="1"/>
          <p:nvPr/>
        </p:nvSpPr>
        <p:spPr>
          <a:xfrm>
            <a:off x="1658371" y="1452714"/>
            <a:ext cx="1890261" cy="369332"/>
          </a:xfrm>
          <a:prstGeom prst="rect">
            <a:avLst/>
          </a:prstGeom>
          <a:noFill/>
        </p:spPr>
        <p:txBody>
          <a:bodyPr wrap="none" rtlCol="0">
            <a:spAutoFit/>
          </a:bodyPr>
          <a:lstStyle/>
          <a:p>
            <a:r>
              <a:rPr lang="en-US" dirty="0" smtClean="0"/>
              <a:t>CSS, GM[2:0], A/G</a:t>
            </a:r>
            <a:endParaRPr lang="en-US" dirty="0"/>
          </a:p>
        </p:txBody>
      </p:sp>
      <p:sp>
        <p:nvSpPr>
          <p:cNvPr id="75" name="TextBox 74"/>
          <p:cNvSpPr txBox="1"/>
          <p:nvPr/>
        </p:nvSpPr>
        <p:spPr>
          <a:xfrm>
            <a:off x="1636066" y="5863349"/>
            <a:ext cx="1890261" cy="369332"/>
          </a:xfrm>
          <a:prstGeom prst="rect">
            <a:avLst/>
          </a:prstGeom>
          <a:noFill/>
        </p:spPr>
        <p:txBody>
          <a:bodyPr wrap="none" rtlCol="0">
            <a:spAutoFit/>
          </a:bodyPr>
          <a:lstStyle/>
          <a:p>
            <a:r>
              <a:rPr lang="en-US" dirty="0" smtClean="0"/>
              <a:t>CSS, GM[2:0], A/G</a:t>
            </a:r>
            <a:endParaRPr lang="en-US" dirty="0"/>
          </a:p>
        </p:txBody>
      </p:sp>
      <p:sp>
        <p:nvSpPr>
          <p:cNvPr id="76" name="TextBox 75"/>
          <p:cNvSpPr txBox="1"/>
          <p:nvPr/>
        </p:nvSpPr>
        <p:spPr>
          <a:xfrm>
            <a:off x="5285672" y="2475580"/>
            <a:ext cx="1011624" cy="369332"/>
          </a:xfrm>
          <a:prstGeom prst="rect">
            <a:avLst/>
          </a:prstGeom>
          <a:noFill/>
        </p:spPr>
        <p:txBody>
          <a:bodyPr wrap="none" rtlCol="0">
            <a:spAutoFit/>
          </a:bodyPr>
          <a:lstStyle/>
          <a:p>
            <a:r>
              <a:rPr lang="en-US" dirty="0" smtClean="0"/>
              <a:t>DA[12:0]</a:t>
            </a:r>
          </a:p>
        </p:txBody>
      </p:sp>
      <p:sp>
        <p:nvSpPr>
          <p:cNvPr id="77" name="TextBox 76"/>
          <p:cNvSpPr txBox="1"/>
          <p:nvPr/>
        </p:nvSpPr>
        <p:spPr>
          <a:xfrm>
            <a:off x="5446168" y="1447800"/>
            <a:ext cx="1161280" cy="369332"/>
          </a:xfrm>
          <a:prstGeom prst="rect">
            <a:avLst/>
          </a:prstGeom>
          <a:noFill/>
        </p:spPr>
        <p:txBody>
          <a:bodyPr wrap="none" rtlCol="0">
            <a:spAutoFit/>
          </a:bodyPr>
          <a:lstStyle/>
          <a:p>
            <a:r>
              <a:rPr lang="en-US" dirty="0" smtClean="0"/>
              <a:t>VGA video</a:t>
            </a:r>
            <a:endParaRPr lang="en-US" dirty="0"/>
          </a:p>
        </p:txBody>
      </p:sp>
      <p:sp>
        <p:nvSpPr>
          <p:cNvPr id="79" name="TextBox 78"/>
          <p:cNvSpPr txBox="1"/>
          <p:nvPr/>
        </p:nvSpPr>
        <p:spPr>
          <a:xfrm>
            <a:off x="6955411" y="4371119"/>
            <a:ext cx="1243097" cy="369332"/>
          </a:xfrm>
          <a:prstGeom prst="rect">
            <a:avLst/>
          </a:prstGeom>
          <a:noFill/>
        </p:spPr>
        <p:txBody>
          <a:bodyPr wrap="none" rtlCol="0">
            <a:spAutoFit/>
          </a:bodyPr>
          <a:lstStyle/>
          <a:p>
            <a:r>
              <a:rPr lang="en-US" dirty="0" smtClean="0"/>
              <a:t>NTSC video</a:t>
            </a:r>
            <a:endParaRPr lang="en-US" dirty="0"/>
          </a:p>
        </p:txBody>
      </p:sp>
      <p:sp>
        <p:nvSpPr>
          <p:cNvPr id="80" name="TextBox 79"/>
          <p:cNvSpPr txBox="1"/>
          <p:nvPr/>
        </p:nvSpPr>
        <p:spPr>
          <a:xfrm>
            <a:off x="5257800" y="5875659"/>
            <a:ext cx="1380506" cy="369332"/>
          </a:xfrm>
          <a:prstGeom prst="rect">
            <a:avLst/>
          </a:prstGeom>
          <a:noFill/>
        </p:spPr>
        <p:txBody>
          <a:bodyPr wrap="none" rtlCol="0">
            <a:spAutoFit/>
          </a:bodyPr>
          <a:lstStyle/>
          <a:p>
            <a:r>
              <a:rPr lang="en-US" dirty="0" smtClean="0"/>
              <a:t>analog video</a:t>
            </a:r>
            <a:endParaRPr lang="en-US" dirty="0"/>
          </a:p>
        </p:txBody>
      </p:sp>
    </p:spTree>
    <p:extLst>
      <p:ext uri="{BB962C8B-B14F-4D97-AF65-F5344CB8AC3E}">
        <p14:creationId xmlns:p14="http://schemas.microsoft.com/office/powerpoint/2010/main" val="1221172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CoCoVGA</a:t>
            </a:r>
            <a:r>
              <a:rPr lang="en-US" dirty="0" smtClean="0"/>
              <a:t> Internal Architecture</a:t>
            </a:r>
            <a:endParaRPr lang="en-US" dirty="0"/>
          </a:p>
        </p:txBody>
      </p:sp>
      <p:sp>
        <p:nvSpPr>
          <p:cNvPr id="4" name="Date Placeholder 3"/>
          <p:cNvSpPr>
            <a:spLocks noGrp="1"/>
          </p:cNvSpPr>
          <p:nvPr>
            <p:ph type="dt" sz="half" idx="10"/>
          </p:nvPr>
        </p:nvSpPr>
        <p:spPr/>
        <p:txBody>
          <a:bodyPr/>
          <a:lstStyle/>
          <a:p>
            <a:fld id="{06DF2421-FC7E-4DF7-8458-2FD8F45A776B}" type="datetime1">
              <a:rPr lang="en-US" smtClean="0"/>
              <a:t>4/23/2016</a:t>
            </a:fld>
            <a:endParaRPr lang="en-US"/>
          </a:p>
        </p:txBody>
      </p:sp>
      <p:sp>
        <p:nvSpPr>
          <p:cNvPr id="5" name="Footer Placeholder 4"/>
          <p:cNvSpPr>
            <a:spLocks noGrp="1"/>
          </p:cNvSpPr>
          <p:nvPr>
            <p:ph type="ftr" sz="quarter" idx="11"/>
          </p:nvPr>
        </p:nvSpPr>
        <p:spPr/>
        <p:txBody>
          <a:bodyPr/>
          <a:lstStyle/>
          <a:p>
            <a:r>
              <a:rPr lang="en-US" smtClean="0"/>
              <a:t>CoCoVGA @ CoCoFEST!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13</a:t>
            </a:fld>
            <a:endParaRPr lang="en-US"/>
          </a:p>
        </p:txBody>
      </p:sp>
      <p:sp>
        <p:nvSpPr>
          <p:cNvPr id="8" name="TextBox 7"/>
          <p:cNvSpPr txBox="1"/>
          <p:nvPr/>
        </p:nvSpPr>
        <p:spPr>
          <a:xfrm>
            <a:off x="7647861" y="3810000"/>
            <a:ext cx="1169894" cy="1477328"/>
          </a:xfrm>
          <a:prstGeom prst="rect">
            <a:avLst/>
          </a:prstGeom>
          <a:noFill/>
          <a:ln w="12700">
            <a:solidFill>
              <a:schemeClr val="tx1"/>
            </a:solidFill>
          </a:ln>
        </p:spPr>
        <p:txBody>
          <a:bodyPr wrap="square" rtlCol="0">
            <a:spAutoFit/>
          </a:bodyPr>
          <a:lstStyle/>
          <a:p>
            <a:endParaRPr lang="en-US" dirty="0" smtClean="0"/>
          </a:p>
          <a:p>
            <a:endParaRPr lang="en-US" dirty="0" smtClean="0"/>
          </a:p>
          <a:p>
            <a:pPr algn="ctr"/>
            <a:r>
              <a:rPr lang="en-US" dirty="0" err="1" smtClean="0"/>
              <a:t>PixelGen</a:t>
            </a:r>
            <a:endParaRPr lang="en-US" dirty="0" smtClean="0"/>
          </a:p>
          <a:p>
            <a:endParaRPr lang="en-US" dirty="0" smtClean="0"/>
          </a:p>
          <a:p>
            <a:endParaRPr lang="en-US" dirty="0"/>
          </a:p>
        </p:txBody>
      </p:sp>
      <p:sp>
        <p:nvSpPr>
          <p:cNvPr id="9" name="TextBox 8"/>
          <p:cNvSpPr txBox="1"/>
          <p:nvPr/>
        </p:nvSpPr>
        <p:spPr>
          <a:xfrm>
            <a:off x="5209461" y="2942272"/>
            <a:ext cx="1524000" cy="1477328"/>
          </a:xfrm>
          <a:prstGeom prst="rect">
            <a:avLst/>
          </a:prstGeom>
          <a:noFill/>
          <a:ln w="12700">
            <a:solidFill>
              <a:schemeClr val="tx1"/>
            </a:solidFill>
          </a:ln>
        </p:spPr>
        <p:txBody>
          <a:bodyPr wrap="square" rtlCol="0">
            <a:spAutoFit/>
          </a:bodyPr>
          <a:lstStyle/>
          <a:p>
            <a:endParaRPr lang="en-US" dirty="0" smtClean="0"/>
          </a:p>
          <a:p>
            <a:endParaRPr lang="en-US" dirty="0" smtClean="0"/>
          </a:p>
          <a:p>
            <a:pPr algn="ctr"/>
            <a:r>
              <a:rPr lang="en-US" dirty="0" smtClean="0"/>
              <a:t>frameBuffer0</a:t>
            </a:r>
          </a:p>
          <a:p>
            <a:endParaRPr lang="en-US" dirty="0" smtClean="0"/>
          </a:p>
          <a:p>
            <a:endParaRPr lang="en-US" dirty="0"/>
          </a:p>
        </p:txBody>
      </p:sp>
      <p:sp>
        <p:nvSpPr>
          <p:cNvPr id="10" name="TextBox 9"/>
          <p:cNvSpPr txBox="1"/>
          <p:nvPr/>
        </p:nvSpPr>
        <p:spPr>
          <a:xfrm>
            <a:off x="5209461" y="4771072"/>
            <a:ext cx="1524000" cy="1477328"/>
          </a:xfrm>
          <a:prstGeom prst="rect">
            <a:avLst/>
          </a:prstGeom>
          <a:noFill/>
          <a:ln w="12700">
            <a:solidFill>
              <a:schemeClr val="tx1"/>
            </a:solidFill>
          </a:ln>
        </p:spPr>
        <p:txBody>
          <a:bodyPr wrap="square" rtlCol="0">
            <a:spAutoFit/>
          </a:bodyPr>
          <a:lstStyle/>
          <a:p>
            <a:endParaRPr lang="en-US" dirty="0" smtClean="0"/>
          </a:p>
          <a:p>
            <a:endParaRPr lang="en-US" dirty="0" smtClean="0"/>
          </a:p>
          <a:p>
            <a:pPr algn="ctr"/>
            <a:r>
              <a:rPr lang="en-US" dirty="0" smtClean="0"/>
              <a:t>frameBuffer1</a:t>
            </a:r>
          </a:p>
          <a:p>
            <a:endParaRPr lang="en-US" dirty="0" smtClean="0"/>
          </a:p>
          <a:p>
            <a:endParaRPr lang="en-US" dirty="0"/>
          </a:p>
        </p:txBody>
      </p:sp>
      <p:sp>
        <p:nvSpPr>
          <p:cNvPr id="11" name="TextBox 10"/>
          <p:cNvSpPr txBox="1"/>
          <p:nvPr/>
        </p:nvSpPr>
        <p:spPr>
          <a:xfrm>
            <a:off x="713661" y="5029200"/>
            <a:ext cx="1169894" cy="1200329"/>
          </a:xfrm>
          <a:prstGeom prst="rect">
            <a:avLst/>
          </a:prstGeom>
          <a:noFill/>
          <a:ln w="12700">
            <a:solidFill>
              <a:schemeClr val="tx1"/>
            </a:solidFill>
          </a:ln>
        </p:spPr>
        <p:txBody>
          <a:bodyPr wrap="square" rtlCol="0">
            <a:spAutoFit/>
          </a:bodyPr>
          <a:lstStyle/>
          <a:p>
            <a:endParaRPr lang="en-US" dirty="0" smtClean="0"/>
          </a:p>
          <a:p>
            <a:pPr algn="ctr"/>
            <a:r>
              <a:rPr lang="en-US" dirty="0" err="1" smtClean="0"/>
              <a:t>clockGen</a:t>
            </a:r>
            <a:r>
              <a:rPr lang="en-US" dirty="0" smtClean="0"/>
              <a:t>/</a:t>
            </a:r>
          </a:p>
          <a:p>
            <a:pPr algn="ctr"/>
            <a:r>
              <a:rPr lang="en-US" dirty="0" err="1" smtClean="0"/>
              <a:t>resetGen</a:t>
            </a:r>
            <a:endParaRPr lang="en-US" dirty="0" smtClean="0"/>
          </a:p>
          <a:p>
            <a:endParaRPr lang="en-US" dirty="0"/>
          </a:p>
        </p:txBody>
      </p:sp>
      <p:sp>
        <p:nvSpPr>
          <p:cNvPr id="12" name="TextBox 11"/>
          <p:cNvSpPr txBox="1"/>
          <p:nvPr/>
        </p:nvSpPr>
        <p:spPr>
          <a:xfrm>
            <a:off x="2453966" y="3200400"/>
            <a:ext cx="1853453" cy="2862322"/>
          </a:xfrm>
          <a:prstGeom prst="rect">
            <a:avLst/>
          </a:prstGeom>
          <a:noFill/>
          <a:ln w="12700">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pPr algn="ctr"/>
            <a:r>
              <a:rPr lang="en-US" dirty="0" err="1" smtClean="0"/>
              <a:t>addrDataCapture</a:t>
            </a:r>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3" name="TextBox 12"/>
          <p:cNvSpPr txBox="1"/>
          <p:nvPr/>
        </p:nvSpPr>
        <p:spPr>
          <a:xfrm>
            <a:off x="942261" y="1523062"/>
            <a:ext cx="1169894" cy="1477328"/>
          </a:xfrm>
          <a:prstGeom prst="rect">
            <a:avLst/>
          </a:prstGeom>
          <a:noFill/>
          <a:ln w="12700">
            <a:solidFill>
              <a:schemeClr val="tx1"/>
            </a:solidFill>
          </a:ln>
        </p:spPr>
        <p:txBody>
          <a:bodyPr wrap="square" rtlCol="0">
            <a:spAutoFit/>
          </a:bodyPr>
          <a:lstStyle/>
          <a:p>
            <a:endParaRPr lang="en-US" dirty="0" smtClean="0"/>
          </a:p>
          <a:p>
            <a:endParaRPr lang="en-US" dirty="0" smtClean="0"/>
          </a:p>
          <a:p>
            <a:pPr algn="ctr"/>
            <a:r>
              <a:rPr lang="en-US" dirty="0" err="1" smtClean="0"/>
              <a:t>syncGen</a:t>
            </a:r>
            <a:endParaRPr lang="en-US" dirty="0" smtClean="0"/>
          </a:p>
          <a:p>
            <a:endParaRPr lang="en-US" dirty="0" smtClean="0"/>
          </a:p>
          <a:p>
            <a:endParaRPr lang="en-US" dirty="0"/>
          </a:p>
        </p:txBody>
      </p:sp>
      <p:cxnSp>
        <p:nvCxnSpPr>
          <p:cNvPr id="15" name="Straight Arrow Connector 14"/>
          <p:cNvCxnSpPr/>
          <p:nvPr/>
        </p:nvCxnSpPr>
        <p:spPr>
          <a:xfrm>
            <a:off x="2112155" y="1676400"/>
            <a:ext cx="6602506" cy="2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71061" y="2002597"/>
            <a:ext cx="0" cy="11978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14461" y="1678594"/>
            <a:ext cx="1623586" cy="369332"/>
          </a:xfrm>
          <a:prstGeom prst="rect">
            <a:avLst/>
          </a:prstGeom>
          <a:noFill/>
        </p:spPr>
        <p:txBody>
          <a:bodyPr wrap="none" rtlCol="0">
            <a:spAutoFit/>
          </a:bodyPr>
          <a:lstStyle/>
          <a:p>
            <a:r>
              <a:rPr lang="en-US" dirty="0" smtClean="0"/>
              <a:t>VGA video sync</a:t>
            </a:r>
          </a:p>
        </p:txBody>
      </p:sp>
      <p:cxnSp>
        <p:nvCxnSpPr>
          <p:cNvPr id="22" name="Straight Connector 21"/>
          <p:cNvCxnSpPr/>
          <p:nvPr/>
        </p:nvCxnSpPr>
        <p:spPr>
          <a:xfrm>
            <a:off x="2112155" y="2002597"/>
            <a:ext cx="65890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33809" y="2179966"/>
            <a:ext cx="1684115" cy="369332"/>
          </a:xfrm>
          <a:prstGeom prst="rect">
            <a:avLst/>
          </a:prstGeom>
          <a:noFill/>
        </p:spPr>
        <p:txBody>
          <a:bodyPr wrap="none" rtlCol="0">
            <a:spAutoFit/>
          </a:bodyPr>
          <a:lstStyle/>
          <a:p>
            <a:r>
              <a:rPr lang="en-US" dirty="0" smtClean="0"/>
              <a:t>6847 video sync</a:t>
            </a:r>
          </a:p>
        </p:txBody>
      </p:sp>
      <p:cxnSp>
        <p:nvCxnSpPr>
          <p:cNvPr id="25" name="Straight Arrow Connector 24"/>
          <p:cNvCxnSpPr/>
          <p:nvPr/>
        </p:nvCxnSpPr>
        <p:spPr>
          <a:xfrm>
            <a:off x="332661" y="3722132"/>
            <a:ext cx="212130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32661" y="3352800"/>
            <a:ext cx="907621" cy="369332"/>
          </a:xfrm>
          <a:prstGeom prst="rect">
            <a:avLst/>
          </a:prstGeom>
          <a:noFill/>
        </p:spPr>
        <p:txBody>
          <a:bodyPr wrap="none" rtlCol="0">
            <a:spAutoFit/>
          </a:bodyPr>
          <a:lstStyle/>
          <a:p>
            <a:r>
              <a:rPr lang="en-US" dirty="0" smtClean="0"/>
              <a:t>DD[7:0]</a:t>
            </a:r>
          </a:p>
        </p:txBody>
      </p:sp>
      <p:cxnSp>
        <p:nvCxnSpPr>
          <p:cNvPr id="27" name="Straight Arrow Connector 26"/>
          <p:cNvCxnSpPr/>
          <p:nvPr/>
        </p:nvCxnSpPr>
        <p:spPr>
          <a:xfrm>
            <a:off x="332661" y="4149804"/>
            <a:ext cx="212130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32661" y="3780472"/>
            <a:ext cx="1011624" cy="369332"/>
          </a:xfrm>
          <a:prstGeom prst="rect">
            <a:avLst/>
          </a:prstGeom>
          <a:noFill/>
        </p:spPr>
        <p:txBody>
          <a:bodyPr wrap="none" rtlCol="0">
            <a:spAutoFit/>
          </a:bodyPr>
          <a:lstStyle/>
          <a:p>
            <a:r>
              <a:rPr lang="en-US" dirty="0" smtClean="0"/>
              <a:t>DA[12:0]</a:t>
            </a:r>
          </a:p>
        </p:txBody>
      </p:sp>
      <p:cxnSp>
        <p:nvCxnSpPr>
          <p:cNvPr id="29" name="Straight Arrow Connector 28"/>
          <p:cNvCxnSpPr/>
          <p:nvPr/>
        </p:nvCxnSpPr>
        <p:spPr>
          <a:xfrm>
            <a:off x="343547" y="4533933"/>
            <a:ext cx="212130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32661" y="4164601"/>
            <a:ext cx="1957587" cy="369332"/>
          </a:xfrm>
          <a:prstGeom prst="rect">
            <a:avLst/>
          </a:prstGeom>
          <a:noFill/>
        </p:spPr>
        <p:txBody>
          <a:bodyPr wrap="none" rtlCol="0">
            <a:spAutoFit/>
          </a:bodyPr>
          <a:lstStyle/>
          <a:p>
            <a:r>
              <a:rPr lang="en-US" dirty="0" smtClean="0"/>
              <a:t>A/G, A/S, CSS, INV</a:t>
            </a:r>
          </a:p>
        </p:txBody>
      </p:sp>
      <p:cxnSp>
        <p:nvCxnSpPr>
          <p:cNvPr id="31" name="Straight Arrow Connector 30"/>
          <p:cNvCxnSpPr/>
          <p:nvPr/>
        </p:nvCxnSpPr>
        <p:spPr>
          <a:xfrm>
            <a:off x="7800261" y="2062842"/>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307419" y="3276600"/>
            <a:ext cx="902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301840" y="2895600"/>
            <a:ext cx="881973" cy="369332"/>
          </a:xfrm>
          <a:prstGeom prst="rect">
            <a:avLst/>
          </a:prstGeom>
          <a:noFill/>
        </p:spPr>
        <p:txBody>
          <a:bodyPr wrap="none" rtlCol="0">
            <a:spAutoFit/>
          </a:bodyPr>
          <a:lstStyle/>
          <a:p>
            <a:r>
              <a:rPr lang="en-US" dirty="0" smtClean="0"/>
              <a:t>D[12:0]</a:t>
            </a:r>
          </a:p>
        </p:txBody>
      </p:sp>
      <p:cxnSp>
        <p:nvCxnSpPr>
          <p:cNvPr id="35" name="Straight Arrow Connector 34"/>
          <p:cNvCxnSpPr/>
          <p:nvPr/>
        </p:nvCxnSpPr>
        <p:spPr>
          <a:xfrm>
            <a:off x="4300640" y="3733800"/>
            <a:ext cx="902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295061" y="3352800"/>
            <a:ext cx="886781" cy="369332"/>
          </a:xfrm>
          <a:prstGeom prst="rect">
            <a:avLst/>
          </a:prstGeom>
          <a:noFill/>
        </p:spPr>
        <p:txBody>
          <a:bodyPr wrap="none" rtlCol="0">
            <a:spAutoFit/>
          </a:bodyPr>
          <a:lstStyle/>
          <a:p>
            <a:r>
              <a:rPr lang="en-US" dirty="0" err="1" smtClean="0"/>
              <a:t>wrAddr</a:t>
            </a:r>
            <a:endParaRPr lang="en-US" dirty="0" smtClean="0"/>
          </a:p>
        </p:txBody>
      </p:sp>
      <p:cxnSp>
        <p:nvCxnSpPr>
          <p:cNvPr id="37" name="Straight Arrow Connector 36"/>
          <p:cNvCxnSpPr/>
          <p:nvPr/>
        </p:nvCxnSpPr>
        <p:spPr>
          <a:xfrm>
            <a:off x="4300640" y="4267200"/>
            <a:ext cx="902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295061" y="3886200"/>
            <a:ext cx="840358" cy="369332"/>
          </a:xfrm>
          <a:prstGeom prst="rect">
            <a:avLst/>
          </a:prstGeom>
          <a:noFill/>
        </p:spPr>
        <p:txBody>
          <a:bodyPr wrap="none" rtlCol="0">
            <a:spAutoFit/>
          </a:bodyPr>
          <a:lstStyle/>
          <a:p>
            <a:r>
              <a:rPr lang="en-US" dirty="0" err="1" smtClean="0"/>
              <a:t>rdAddr</a:t>
            </a:r>
            <a:endParaRPr lang="en-US" dirty="0" smtClean="0"/>
          </a:p>
        </p:txBody>
      </p:sp>
      <p:cxnSp>
        <p:nvCxnSpPr>
          <p:cNvPr id="45" name="Straight Arrow Connector 44"/>
          <p:cNvCxnSpPr/>
          <p:nvPr/>
        </p:nvCxnSpPr>
        <p:spPr>
          <a:xfrm>
            <a:off x="4307419" y="4953000"/>
            <a:ext cx="902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301840" y="4583668"/>
            <a:ext cx="881973" cy="369332"/>
          </a:xfrm>
          <a:prstGeom prst="rect">
            <a:avLst/>
          </a:prstGeom>
          <a:noFill/>
        </p:spPr>
        <p:txBody>
          <a:bodyPr wrap="none" rtlCol="0">
            <a:spAutoFit/>
          </a:bodyPr>
          <a:lstStyle/>
          <a:p>
            <a:r>
              <a:rPr lang="en-US" dirty="0" smtClean="0"/>
              <a:t>D[12:0]</a:t>
            </a:r>
          </a:p>
        </p:txBody>
      </p:sp>
      <p:cxnSp>
        <p:nvCxnSpPr>
          <p:cNvPr id="47" name="Straight Arrow Connector 46"/>
          <p:cNvCxnSpPr/>
          <p:nvPr/>
        </p:nvCxnSpPr>
        <p:spPr>
          <a:xfrm>
            <a:off x="4300640" y="5410200"/>
            <a:ext cx="902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295061" y="5029200"/>
            <a:ext cx="886781" cy="369332"/>
          </a:xfrm>
          <a:prstGeom prst="rect">
            <a:avLst/>
          </a:prstGeom>
          <a:noFill/>
        </p:spPr>
        <p:txBody>
          <a:bodyPr wrap="none" rtlCol="0">
            <a:spAutoFit/>
          </a:bodyPr>
          <a:lstStyle/>
          <a:p>
            <a:r>
              <a:rPr lang="en-US" dirty="0" err="1" smtClean="0"/>
              <a:t>wrAddr</a:t>
            </a:r>
            <a:endParaRPr lang="en-US" dirty="0" smtClean="0"/>
          </a:p>
        </p:txBody>
      </p:sp>
      <p:cxnSp>
        <p:nvCxnSpPr>
          <p:cNvPr id="49" name="Straight Arrow Connector 48"/>
          <p:cNvCxnSpPr/>
          <p:nvPr/>
        </p:nvCxnSpPr>
        <p:spPr>
          <a:xfrm>
            <a:off x="4300640" y="5943600"/>
            <a:ext cx="902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295061" y="5562600"/>
            <a:ext cx="840358" cy="369332"/>
          </a:xfrm>
          <a:prstGeom prst="rect">
            <a:avLst/>
          </a:prstGeom>
          <a:noFill/>
        </p:spPr>
        <p:txBody>
          <a:bodyPr wrap="none" rtlCol="0">
            <a:spAutoFit/>
          </a:bodyPr>
          <a:lstStyle/>
          <a:p>
            <a:r>
              <a:rPr lang="en-US" dirty="0" err="1" smtClean="0"/>
              <a:t>rdAddr</a:t>
            </a:r>
            <a:endParaRPr lang="en-US" dirty="0" smtClean="0"/>
          </a:p>
        </p:txBody>
      </p:sp>
      <p:cxnSp>
        <p:nvCxnSpPr>
          <p:cNvPr id="52" name="Straight Arrow Connector 51"/>
          <p:cNvCxnSpPr/>
          <p:nvPr/>
        </p:nvCxnSpPr>
        <p:spPr>
          <a:xfrm>
            <a:off x="6739040" y="4191000"/>
            <a:ext cx="902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733461" y="3810000"/>
            <a:ext cx="881973" cy="369332"/>
          </a:xfrm>
          <a:prstGeom prst="rect">
            <a:avLst/>
          </a:prstGeom>
          <a:noFill/>
        </p:spPr>
        <p:txBody>
          <a:bodyPr wrap="none" rtlCol="0">
            <a:spAutoFit/>
          </a:bodyPr>
          <a:lstStyle/>
          <a:p>
            <a:r>
              <a:rPr lang="en-US" dirty="0" smtClean="0"/>
              <a:t>D[12:0]</a:t>
            </a:r>
          </a:p>
        </p:txBody>
      </p:sp>
      <p:cxnSp>
        <p:nvCxnSpPr>
          <p:cNvPr id="55" name="Straight Arrow Connector 54"/>
          <p:cNvCxnSpPr/>
          <p:nvPr/>
        </p:nvCxnSpPr>
        <p:spPr>
          <a:xfrm>
            <a:off x="6739040" y="5029200"/>
            <a:ext cx="902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733461" y="4648200"/>
            <a:ext cx="881973" cy="369332"/>
          </a:xfrm>
          <a:prstGeom prst="rect">
            <a:avLst/>
          </a:prstGeom>
          <a:noFill/>
        </p:spPr>
        <p:txBody>
          <a:bodyPr wrap="none" rtlCol="0">
            <a:spAutoFit/>
          </a:bodyPr>
          <a:lstStyle/>
          <a:p>
            <a:r>
              <a:rPr lang="en-US" dirty="0" smtClean="0"/>
              <a:t>D[12:0]</a:t>
            </a:r>
          </a:p>
        </p:txBody>
      </p:sp>
      <p:cxnSp>
        <p:nvCxnSpPr>
          <p:cNvPr id="59" name="Straight Arrow Connector 58"/>
          <p:cNvCxnSpPr/>
          <p:nvPr/>
        </p:nvCxnSpPr>
        <p:spPr>
          <a:xfrm>
            <a:off x="343547" y="2011561"/>
            <a:ext cx="59871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32661" y="1630560"/>
            <a:ext cx="392993" cy="369332"/>
          </a:xfrm>
          <a:prstGeom prst="rect">
            <a:avLst/>
          </a:prstGeom>
          <a:noFill/>
        </p:spPr>
        <p:txBody>
          <a:bodyPr wrap="none" rtlCol="0">
            <a:spAutoFit/>
          </a:bodyPr>
          <a:lstStyle/>
          <a:p>
            <a:r>
              <a:rPr lang="en-US" dirty="0" smtClean="0"/>
              <a:t>FS</a:t>
            </a:r>
          </a:p>
        </p:txBody>
      </p:sp>
      <p:cxnSp>
        <p:nvCxnSpPr>
          <p:cNvPr id="61" name="Straight Arrow Connector 60"/>
          <p:cNvCxnSpPr/>
          <p:nvPr/>
        </p:nvCxnSpPr>
        <p:spPr>
          <a:xfrm>
            <a:off x="343547" y="2438400"/>
            <a:ext cx="59871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32661" y="2041071"/>
            <a:ext cx="434734" cy="369332"/>
          </a:xfrm>
          <a:prstGeom prst="rect">
            <a:avLst/>
          </a:prstGeom>
          <a:noFill/>
        </p:spPr>
        <p:txBody>
          <a:bodyPr wrap="none" rtlCol="0">
            <a:spAutoFit/>
          </a:bodyPr>
          <a:lstStyle/>
          <a:p>
            <a:r>
              <a:rPr lang="en-US" dirty="0" smtClean="0"/>
              <a:t>HS</a:t>
            </a:r>
          </a:p>
        </p:txBody>
      </p:sp>
      <p:cxnSp>
        <p:nvCxnSpPr>
          <p:cNvPr id="84" name="Straight Connector 83"/>
          <p:cNvCxnSpPr/>
          <p:nvPr/>
        </p:nvCxnSpPr>
        <p:spPr>
          <a:xfrm>
            <a:off x="7800261" y="2062842"/>
            <a:ext cx="0" cy="1747158"/>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800261" y="2077060"/>
            <a:ext cx="1038939" cy="369332"/>
          </a:xfrm>
          <a:prstGeom prst="rect">
            <a:avLst/>
          </a:prstGeom>
          <a:noFill/>
        </p:spPr>
        <p:txBody>
          <a:bodyPr wrap="none" rtlCol="0">
            <a:spAutoFit/>
          </a:bodyPr>
          <a:lstStyle/>
          <a:p>
            <a:r>
              <a:rPr lang="en-US" dirty="0" smtClean="0"/>
              <a:t>VGA RGB</a:t>
            </a:r>
          </a:p>
        </p:txBody>
      </p:sp>
    </p:spTree>
    <p:extLst>
      <p:ext uri="{BB962C8B-B14F-4D97-AF65-F5344CB8AC3E}">
        <p14:creationId xmlns:p14="http://schemas.microsoft.com/office/powerpoint/2010/main" val="452826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dirty="0" smtClean="0"/>
          </a:p>
          <a:p>
            <a:pPr marL="0" indent="0" algn="ctr">
              <a:buNone/>
            </a:pPr>
            <a:endParaRPr lang="en-US" dirty="0"/>
          </a:p>
          <a:p>
            <a:pPr marL="0" indent="0" algn="ctr">
              <a:buNone/>
            </a:pPr>
            <a:r>
              <a:rPr lang="en-US" dirty="0" smtClean="0"/>
              <a:t>Any questions?</a:t>
            </a:r>
          </a:p>
          <a:p>
            <a:pPr marL="0" indent="0" algn="ctr">
              <a:buNone/>
            </a:pPr>
            <a:endParaRPr lang="en-US" dirty="0" smtClean="0"/>
          </a:p>
          <a:p>
            <a:pPr marL="0" indent="0" algn="ctr">
              <a:buNone/>
            </a:pPr>
            <a:r>
              <a:rPr lang="en-US" dirty="0" smtClean="0"/>
              <a:t>For a demo (or deep technical or philosophical discussions) please come by my table.</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490" y="76200"/>
            <a:ext cx="5721020" cy="1611874"/>
          </a:xfrm>
          <a:prstGeom prst="rect">
            <a:avLst/>
          </a:prstGeom>
        </p:spPr>
      </p:pic>
      <p:sp>
        <p:nvSpPr>
          <p:cNvPr id="5" name="Date Placeholder 4"/>
          <p:cNvSpPr>
            <a:spLocks noGrp="1"/>
          </p:cNvSpPr>
          <p:nvPr>
            <p:ph type="dt" sz="half" idx="10"/>
          </p:nvPr>
        </p:nvSpPr>
        <p:spPr/>
        <p:txBody>
          <a:bodyPr/>
          <a:lstStyle/>
          <a:p>
            <a:fld id="{7154F069-8CC4-4BE6-89BB-3778A7E27FC7}" type="datetime1">
              <a:rPr lang="en-US" smtClean="0"/>
              <a:t>4/23/2016</a:t>
            </a:fld>
            <a:endParaRPr lang="en-US"/>
          </a:p>
        </p:txBody>
      </p:sp>
      <p:sp>
        <p:nvSpPr>
          <p:cNvPr id="6" name="Footer Placeholder 5"/>
          <p:cNvSpPr>
            <a:spLocks noGrp="1"/>
          </p:cNvSpPr>
          <p:nvPr>
            <p:ph type="ftr" sz="quarter" idx="11"/>
          </p:nvPr>
        </p:nvSpPr>
        <p:spPr/>
        <p:txBody>
          <a:bodyPr/>
          <a:lstStyle/>
          <a:p>
            <a:r>
              <a:rPr lang="en-US" smtClean="0"/>
              <a:t>CoCoVGA @ CoCoFEST! 2016</a:t>
            </a:r>
            <a:endParaRPr lang="en-US" dirty="0"/>
          </a:p>
        </p:txBody>
      </p:sp>
      <p:sp>
        <p:nvSpPr>
          <p:cNvPr id="7" name="Slide Number Placeholder 6"/>
          <p:cNvSpPr>
            <a:spLocks noGrp="1"/>
          </p:cNvSpPr>
          <p:nvPr>
            <p:ph type="sldNum" sz="quarter" idx="12"/>
          </p:nvPr>
        </p:nvSpPr>
        <p:spPr/>
        <p:txBody>
          <a:bodyPr/>
          <a:lstStyle/>
          <a:p>
            <a:fld id="{5BD11713-41CB-4092-BA16-04109412DE38}" type="slidenum">
              <a:rPr lang="en-US" smtClean="0"/>
              <a:t>14</a:t>
            </a:fld>
            <a:endParaRPr lang="en-US"/>
          </a:p>
        </p:txBody>
      </p:sp>
    </p:spTree>
    <p:extLst>
      <p:ext uri="{BB962C8B-B14F-4D97-AF65-F5344CB8AC3E}">
        <p14:creationId xmlns:p14="http://schemas.microsoft.com/office/powerpoint/2010/main" val="3235688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Introduction</a:t>
            </a:r>
          </a:p>
          <a:p>
            <a:r>
              <a:rPr lang="en-US" dirty="0" smtClean="0"/>
              <a:t>History</a:t>
            </a:r>
          </a:p>
          <a:p>
            <a:r>
              <a:rPr lang="en-US" dirty="0" smtClean="0"/>
              <a:t>Status</a:t>
            </a:r>
          </a:p>
          <a:p>
            <a:r>
              <a:rPr lang="en-US" dirty="0" smtClean="0"/>
              <a:t>Some technical details</a:t>
            </a:r>
          </a:p>
          <a:p>
            <a:pPr lvl="1"/>
            <a:r>
              <a:rPr lang="en-US" dirty="0" smtClean="0"/>
              <a:t>Learnings from reverse-engineering and debug</a:t>
            </a:r>
          </a:p>
          <a:p>
            <a:pPr lvl="1"/>
            <a:r>
              <a:rPr lang="en-US" dirty="0" smtClean="0"/>
              <a:t>Architecture</a:t>
            </a:r>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490" y="76200"/>
            <a:ext cx="5721020" cy="1611874"/>
          </a:xfrm>
          <a:prstGeom prst="rect">
            <a:avLst/>
          </a:prstGeom>
        </p:spPr>
      </p:pic>
      <p:sp>
        <p:nvSpPr>
          <p:cNvPr id="5" name="Date Placeholder 4"/>
          <p:cNvSpPr>
            <a:spLocks noGrp="1"/>
          </p:cNvSpPr>
          <p:nvPr>
            <p:ph type="dt" sz="half" idx="10"/>
          </p:nvPr>
        </p:nvSpPr>
        <p:spPr/>
        <p:txBody>
          <a:bodyPr/>
          <a:lstStyle/>
          <a:p>
            <a:fld id="{7154F069-8CC4-4BE6-89BB-3778A7E27FC7}" type="datetime1">
              <a:rPr lang="en-US" smtClean="0"/>
              <a:t>4/23/2016</a:t>
            </a:fld>
            <a:endParaRPr lang="en-US"/>
          </a:p>
        </p:txBody>
      </p:sp>
      <p:sp>
        <p:nvSpPr>
          <p:cNvPr id="6" name="Footer Placeholder 5"/>
          <p:cNvSpPr>
            <a:spLocks noGrp="1"/>
          </p:cNvSpPr>
          <p:nvPr>
            <p:ph type="ftr" sz="quarter" idx="11"/>
          </p:nvPr>
        </p:nvSpPr>
        <p:spPr/>
        <p:txBody>
          <a:bodyPr/>
          <a:lstStyle/>
          <a:p>
            <a:r>
              <a:rPr lang="en-US" smtClean="0"/>
              <a:t>CoCoVGA @ CoCoFEST! 2016</a:t>
            </a:r>
            <a:endParaRPr lang="en-US" dirty="0"/>
          </a:p>
        </p:txBody>
      </p:sp>
      <p:sp>
        <p:nvSpPr>
          <p:cNvPr id="7" name="Slide Number Placeholder 6"/>
          <p:cNvSpPr>
            <a:spLocks noGrp="1"/>
          </p:cNvSpPr>
          <p:nvPr>
            <p:ph type="sldNum" sz="quarter" idx="12"/>
          </p:nvPr>
        </p:nvSpPr>
        <p:spPr/>
        <p:txBody>
          <a:bodyPr/>
          <a:lstStyle/>
          <a:p>
            <a:fld id="{5BD11713-41CB-4092-BA16-04109412DE38}" type="slidenum">
              <a:rPr lang="en-US" smtClean="0"/>
              <a:t>2</a:t>
            </a:fld>
            <a:endParaRPr lang="en-US"/>
          </a:p>
        </p:txBody>
      </p:sp>
    </p:spTree>
    <p:extLst>
      <p:ext uri="{BB962C8B-B14F-4D97-AF65-F5344CB8AC3E}">
        <p14:creationId xmlns:p14="http://schemas.microsoft.com/office/powerpoint/2010/main" val="1716006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Inspired by Matthew Haggarty’s F18A (TMS 9918A VDP replacement in FPGA) for TI-99/4A</a:t>
            </a:r>
            <a:endParaRPr lang="en-US" dirty="0"/>
          </a:p>
          <a:p>
            <a:endParaRPr lang="en-US" dirty="0" smtClean="0"/>
          </a:p>
          <a:p>
            <a:r>
              <a:rPr lang="en-US" dirty="0" smtClean="0"/>
              <a:t>Goal: Enable 6847-based systems (including Color Computers 1 and 2, MC-10, and </a:t>
            </a:r>
            <a:r>
              <a:rPr lang="en-US" dirty="0" err="1" smtClean="0"/>
              <a:t>Tano</a:t>
            </a:r>
            <a:r>
              <a:rPr lang="en-US" dirty="0" smtClean="0"/>
              <a:t> Dragon) to output VGA</a:t>
            </a:r>
            <a:endParaRPr lang="en-US" dirty="0"/>
          </a:p>
        </p:txBody>
      </p:sp>
      <p:sp>
        <p:nvSpPr>
          <p:cNvPr id="4" name="Date Placeholder 3"/>
          <p:cNvSpPr>
            <a:spLocks noGrp="1"/>
          </p:cNvSpPr>
          <p:nvPr>
            <p:ph type="dt" sz="half" idx="10"/>
          </p:nvPr>
        </p:nvSpPr>
        <p:spPr/>
        <p:txBody>
          <a:bodyPr/>
          <a:lstStyle/>
          <a:p>
            <a:fld id="{CE15D68A-2500-41F4-9358-9AC33A646497}" type="datetime1">
              <a:rPr lang="en-US" smtClean="0"/>
              <a:t>4/23/2016</a:t>
            </a:fld>
            <a:endParaRPr lang="en-US"/>
          </a:p>
        </p:txBody>
      </p:sp>
      <p:sp>
        <p:nvSpPr>
          <p:cNvPr id="5" name="Footer Placeholder 4"/>
          <p:cNvSpPr>
            <a:spLocks noGrp="1"/>
          </p:cNvSpPr>
          <p:nvPr>
            <p:ph type="ftr" sz="quarter" idx="11"/>
          </p:nvPr>
        </p:nvSpPr>
        <p:spPr/>
        <p:txBody>
          <a:bodyPr/>
          <a:lstStyle/>
          <a:p>
            <a:r>
              <a:rPr lang="en-US" smtClean="0"/>
              <a:t>CoCoVGA @ CoCoFEST!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3</a:t>
            </a:fld>
            <a:endParaRPr lang="en-US"/>
          </a:p>
        </p:txBody>
      </p:sp>
    </p:spTree>
    <p:extLst>
      <p:ext uri="{BB962C8B-B14F-4D97-AF65-F5344CB8AC3E}">
        <p14:creationId xmlns:p14="http://schemas.microsoft.com/office/powerpoint/2010/main" val="3168380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2011 – Early Prototype</a:t>
            </a:r>
            <a:endParaRPr lang="en-US" dirty="0"/>
          </a:p>
        </p:txBody>
      </p:sp>
      <p:sp>
        <p:nvSpPr>
          <p:cNvPr id="3" name="Content Placeholder 2"/>
          <p:cNvSpPr>
            <a:spLocks noGrp="1"/>
          </p:cNvSpPr>
          <p:nvPr>
            <p:ph idx="1"/>
          </p:nvPr>
        </p:nvSpPr>
        <p:spPr>
          <a:xfrm>
            <a:off x="457200" y="1524000"/>
            <a:ext cx="6096000" cy="4419599"/>
          </a:xfrm>
        </p:spPr>
        <p:txBody>
          <a:bodyPr>
            <a:normAutofit lnSpcReduction="10000"/>
          </a:bodyPr>
          <a:lstStyle/>
          <a:p>
            <a:r>
              <a:rPr lang="en-US" dirty="0" smtClean="0"/>
              <a:t>Brendan Donahe &amp; Steve Spiller</a:t>
            </a:r>
          </a:p>
          <a:p>
            <a:r>
              <a:rPr lang="en-US" dirty="0" smtClean="0"/>
              <a:t>Initially planned to be a 6847 replacement</a:t>
            </a:r>
          </a:p>
          <a:p>
            <a:r>
              <a:rPr lang="en-US" dirty="0" smtClean="0"/>
              <a:t>Migrated to “snooping” configuration due to signal timing difficulties</a:t>
            </a:r>
            <a:r>
              <a:rPr lang="en-US" dirty="0"/>
              <a:t> </a:t>
            </a:r>
            <a:r>
              <a:rPr lang="en-US" dirty="0" smtClean="0"/>
              <a:t>– causing crashes</a:t>
            </a:r>
          </a:p>
          <a:p>
            <a:r>
              <a:rPr lang="en-US" dirty="0" smtClean="0"/>
              <a:t>Xilinx Spartan 3E on </a:t>
            </a:r>
            <a:r>
              <a:rPr lang="en-US" dirty="0" err="1" smtClean="0"/>
              <a:t>Digilent</a:t>
            </a:r>
            <a:r>
              <a:rPr lang="en-US" dirty="0" smtClean="0"/>
              <a:t> board + </a:t>
            </a:r>
            <a:r>
              <a:rPr lang="en-US" dirty="0" err="1" smtClean="0"/>
              <a:t>perfboard</a:t>
            </a:r>
            <a:r>
              <a:rPr lang="en-US" dirty="0" smtClean="0"/>
              <a:t> with level shifters</a:t>
            </a:r>
          </a:p>
          <a:p>
            <a:endParaRPr lang="en-US" dirty="0"/>
          </a:p>
        </p:txBody>
      </p:sp>
      <p:sp>
        <p:nvSpPr>
          <p:cNvPr id="4" name="Date Placeholder 3"/>
          <p:cNvSpPr>
            <a:spLocks noGrp="1"/>
          </p:cNvSpPr>
          <p:nvPr>
            <p:ph type="dt" sz="half" idx="10"/>
          </p:nvPr>
        </p:nvSpPr>
        <p:spPr/>
        <p:txBody>
          <a:bodyPr/>
          <a:lstStyle/>
          <a:p>
            <a:fld id="{C28D22F1-0E0D-479A-BD34-E83431772841}" type="datetime1">
              <a:rPr lang="en-US" smtClean="0"/>
              <a:t>4/23/2016</a:t>
            </a:fld>
            <a:endParaRPr lang="en-US"/>
          </a:p>
        </p:txBody>
      </p:sp>
      <p:sp>
        <p:nvSpPr>
          <p:cNvPr id="5" name="Footer Placeholder 4"/>
          <p:cNvSpPr>
            <a:spLocks noGrp="1"/>
          </p:cNvSpPr>
          <p:nvPr>
            <p:ph type="ftr" sz="quarter" idx="11"/>
          </p:nvPr>
        </p:nvSpPr>
        <p:spPr/>
        <p:txBody>
          <a:bodyPr/>
          <a:lstStyle/>
          <a:p>
            <a:r>
              <a:rPr lang="en-US" smtClean="0"/>
              <a:t>CoCoVGA @ CoCoFEST!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4</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164" y="1295400"/>
            <a:ext cx="2360236" cy="5029200"/>
          </a:xfrm>
          <a:prstGeom prst="rect">
            <a:avLst/>
          </a:prstGeom>
        </p:spPr>
      </p:pic>
    </p:spTree>
    <p:extLst>
      <p:ext uri="{BB962C8B-B14F-4D97-AF65-F5344CB8AC3E}">
        <p14:creationId xmlns:p14="http://schemas.microsoft.com/office/powerpoint/2010/main" val="3291520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2015 – Mature Prototype</a:t>
            </a:r>
            <a:endParaRPr lang="en-US" dirty="0"/>
          </a:p>
        </p:txBody>
      </p:sp>
      <p:sp>
        <p:nvSpPr>
          <p:cNvPr id="3" name="Content Placeholder 2"/>
          <p:cNvSpPr>
            <a:spLocks noGrp="1"/>
          </p:cNvSpPr>
          <p:nvPr>
            <p:ph idx="1"/>
          </p:nvPr>
        </p:nvSpPr>
        <p:spPr>
          <a:xfrm>
            <a:off x="457200" y="1447800"/>
            <a:ext cx="8229600" cy="2438399"/>
          </a:xfrm>
        </p:spPr>
        <p:txBody>
          <a:bodyPr/>
          <a:lstStyle/>
          <a:p>
            <a:r>
              <a:rPr lang="en-US" dirty="0" smtClean="0"/>
              <a:t>+ Ed </a:t>
            </a:r>
            <a:r>
              <a:rPr lang="en-US" dirty="0"/>
              <a:t>Snider</a:t>
            </a:r>
          </a:p>
          <a:p>
            <a:r>
              <a:rPr lang="en-US" dirty="0"/>
              <a:t>Needed a board to improve signal quality</a:t>
            </a:r>
          </a:p>
          <a:p>
            <a:r>
              <a:rPr lang="en-US" dirty="0"/>
              <a:t>Moved to Altera Cyclone IV E and custom prototype</a:t>
            </a:r>
          </a:p>
          <a:p>
            <a:endParaRPr lang="en-US" dirty="0"/>
          </a:p>
        </p:txBody>
      </p:sp>
      <p:sp>
        <p:nvSpPr>
          <p:cNvPr id="4" name="Date Placeholder 3"/>
          <p:cNvSpPr>
            <a:spLocks noGrp="1"/>
          </p:cNvSpPr>
          <p:nvPr>
            <p:ph type="dt" sz="half" idx="10"/>
          </p:nvPr>
        </p:nvSpPr>
        <p:spPr/>
        <p:txBody>
          <a:bodyPr/>
          <a:lstStyle/>
          <a:p>
            <a:fld id="{06DF2421-FC7E-4DF7-8458-2FD8F45A776B}" type="datetime1">
              <a:rPr lang="en-US" smtClean="0"/>
              <a:t>4/23/2016</a:t>
            </a:fld>
            <a:endParaRPr lang="en-US"/>
          </a:p>
        </p:txBody>
      </p:sp>
      <p:sp>
        <p:nvSpPr>
          <p:cNvPr id="5" name="Footer Placeholder 4"/>
          <p:cNvSpPr>
            <a:spLocks noGrp="1"/>
          </p:cNvSpPr>
          <p:nvPr>
            <p:ph type="ftr" sz="quarter" idx="11"/>
          </p:nvPr>
        </p:nvSpPr>
        <p:spPr/>
        <p:txBody>
          <a:bodyPr/>
          <a:lstStyle/>
          <a:p>
            <a:r>
              <a:rPr lang="en-US" dirty="0" err="1" smtClean="0"/>
              <a:t>CoCoVGA</a:t>
            </a:r>
            <a:r>
              <a:rPr lang="en-US" dirty="0" smtClean="0"/>
              <a:t> @ </a:t>
            </a:r>
            <a:r>
              <a:rPr lang="en-US" dirty="0" err="1" smtClean="0"/>
              <a:t>CoCoFEST</a:t>
            </a:r>
            <a:r>
              <a:rPr lang="en-US" dirty="0" smtClean="0"/>
              <a: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5</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505200"/>
            <a:ext cx="3505200" cy="2628900"/>
          </a:xfrm>
          <a:prstGeom prst="rect">
            <a:avLst/>
          </a:prstGeom>
        </p:spPr>
      </p:pic>
    </p:spTree>
    <p:extLst>
      <p:ext uri="{BB962C8B-B14F-4D97-AF65-F5344CB8AC3E}">
        <p14:creationId xmlns:p14="http://schemas.microsoft.com/office/powerpoint/2010/main" val="528789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a:t>
            </a:r>
            <a:endParaRPr lang="en-US" dirty="0"/>
          </a:p>
        </p:txBody>
      </p:sp>
      <p:sp>
        <p:nvSpPr>
          <p:cNvPr id="3" name="Content Placeholder 2"/>
          <p:cNvSpPr>
            <a:spLocks noGrp="1"/>
          </p:cNvSpPr>
          <p:nvPr>
            <p:ph idx="1"/>
          </p:nvPr>
        </p:nvSpPr>
        <p:spPr>
          <a:xfrm>
            <a:off x="457200" y="1295400"/>
            <a:ext cx="8229600" cy="5029200"/>
          </a:xfrm>
        </p:spPr>
        <p:txBody>
          <a:bodyPr>
            <a:normAutofit fontScale="85000" lnSpcReduction="20000"/>
          </a:bodyPr>
          <a:lstStyle/>
          <a:p>
            <a:r>
              <a:rPr lang="en-US" dirty="0" smtClean="0"/>
              <a:t>Operational</a:t>
            </a:r>
          </a:p>
          <a:p>
            <a:pPr lvl="1"/>
            <a:r>
              <a:rPr lang="en-US" dirty="0" err="1" smtClean="0"/>
              <a:t>Alphanumerics</a:t>
            </a:r>
            <a:r>
              <a:rPr lang="en-US" dirty="0" smtClean="0"/>
              <a:t>/SG4, 2 font sets</a:t>
            </a:r>
          </a:p>
          <a:p>
            <a:pPr lvl="1"/>
            <a:r>
              <a:rPr lang="en-US" dirty="0" smtClean="0"/>
              <a:t>Most common graphics modes (including </a:t>
            </a:r>
            <a:r>
              <a:rPr lang="en-US" dirty="0" err="1" smtClean="0"/>
              <a:t>artifacting</a:t>
            </a:r>
            <a:r>
              <a:rPr lang="en-US" dirty="0" smtClean="0"/>
              <a:t>)</a:t>
            </a:r>
          </a:p>
          <a:p>
            <a:pPr lvl="1"/>
            <a:r>
              <a:rPr lang="en-US" dirty="0" smtClean="0"/>
              <a:t>Enhancements:</a:t>
            </a:r>
          </a:p>
          <a:p>
            <a:pPr lvl="2"/>
            <a:r>
              <a:rPr lang="en-US" dirty="0" smtClean="0"/>
              <a:t>Artifact color swap, double wide, or disable (monochrome)</a:t>
            </a:r>
          </a:p>
          <a:p>
            <a:pPr lvl="2"/>
            <a:r>
              <a:rPr lang="en-US" dirty="0" smtClean="0"/>
              <a:t>Reverse video text</a:t>
            </a:r>
          </a:p>
          <a:p>
            <a:pPr lvl="2"/>
            <a:r>
              <a:rPr lang="en-US" dirty="0" smtClean="0"/>
              <a:t>Border on/off</a:t>
            </a:r>
            <a:endParaRPr lang="en-US" dirty="0"/>
          </a:p>
          <a:p>
            <a:r>
              <a:rPr lang="en-US" dirty="0" smtClean="0"/>
              <a:t>To do</a:t>
            </a:r>
          </a:p>
          <a:p>
            <a:pPr lvl="1"/>
            <a:r>
              <a:rPr lang="en-US" dirty="0" smtClean="0"/>
              <a:t>Long-cycle modes not yet supported (PMODEs 0, 2 a.k.a. RG2, RG3)</a:t>
            </a:r>
          </a:p>
          <a:p>
            <a:pPr lvl="1"/>
            <a:r>
              <a:rPr lang="en-US" dirty="0" smtClean="0"/>
              <a:t>Video quality issues on some VGA monitors</a:t>
            </a:r>
          </a:p>
          <a:p>
            <a:pPr lvl="1"/>
            <a:r>
              <a:rPr lang="en-US" dirty="0" smtClean="0"/>
              <a:t>Test SG6, SG12, SG24</a:t>
            </a:r>
          </a:p>
          <a:p>
            <a:pPr lvl="1"/>
            <a:r>
              <a:rPr lang="en-US" dirty="0" smtClean="0"/>
              <a:t>6847T1 (XC80652P) compatibility</a:t>
            </a:r>
          </a:p>
          <a:p>
            <a:pPr lvl="1"/>
            <a:r>
              <a:rPr lang="en-US" dirty="0" smtClean="0"/>
              <a:t>Production boards</a:t>
            </a:r>
          </a:p>
        </p:txBody>
      </p:sp>
      <p:sp>
        <p:nvSpPr>
          <p:cNvPr id="4" name="Date Placeholder 3"/>
          <p:cNvSpPr>
            <a:spLocks noGrp="1"/>
          </p:cNvSpPr>
          <p:nvPr>
            <p:ph type="dt" sz="half" idx="10"/>
          </p:nvPr>
        </p:nvSpPr>
        <p:spPr/>
        <p:txBody>
          <a:bodyPr/>
          <a:lstStyle/>
          <a:p>
            <a:fld id="{711A4539-0CB9-4729-ACD9-F926A0935EEA}" type="datetime1">
              <a:rPr lang="en-US" smtClean="0"/>
              <a:t>4/23/2016</a:t>
            </a:fld>
            <a:endParaRPr lang="en-US"/>
          </a:p>
        </p:txBody>
      </p:sp>
      <p:sp>
        <p:nvSpPr>
          <p:cNvPr id="5" name="Footer Placeholder 4"/>
          <p:cNvSpPr>
            <a:spLocks noGrp="1"/>
          </p:cNvSpPr>
          <p:nvPr>
            <p:ph type="ftr" sz="quarter" idx="11"/>
          </p:nvPr>
        </p:nvSpPr>
        <p:spPr/>
        <p:txBody>
          <a:bodyPr/>
          <a:lstStyle/>
          <a:p>
            <a:r>
              <a:rPr lang="en-US" smtClean="0"/>
              <a:t>CoCoVGA @ CoCoFEST!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6</a:t>
            </a:fld>
            <a:endParaRPr lang="en-US"/>
          </a:p>
        </p:txBody>
      </p:sp>
    </p:spTree>
    <p:extLst>
      <p:ext uri="{BB962C8B-B14F-4D97-AF65-F5344CB8AC3E}">
        <p14:creationId xmlns:p14="http://schemas.microsoft.com/office/powerpoint/2010/main" val="3687983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r>
              <a:rPr lang="en-US" dirty="0" smtClean="0"/>
              <a:t>Variations in signal timing depending on clock edge used by 6847 (varies on power-up/reset)</a:t>
            </a:r>
          </a:p>
          <a:p>
            <a:r>
              <a:rPr lang="en-US" dirty="0" smtClean="0"/>
              <a:t>Variations in signal timing depending on video mode (long cycle vs. short cycle)</a:t>
            </a:r>
          </a:p>
          <a:p>
            <a:r>
              <a:rPr lang="en-US" dirty="0" smtClean="0"/>
              <a:t>Misunderstanding interactions with rest of system (SAM)</a:t>
            </a:r>
            <a:endParaRPr lang="en-US" dirty="0"/>
          </a:p>
        </p:txBody>
      </p:sp>
      <p:sp>
        <p:nvSpPr>
          <p:cNvPr id="4" name="Date Placeholder 3"/>
          <p:cNvSpPr>
            <a:spLocks noGrp="1"/>
          </p:cNvSpPr>
          <p:nvPr>
            <p:ph type="dt" sz="half" idx="10"/>
          </p:nvPr>
        </p:nvSpPr>
        <p:spPr/>
        <p:txBody>
          <a:bodyPr/>
          <a:lstStyle/>
          <a:p>
            <a:fld id="{131B5803-DCA3-4A22-9525-F9C333863D81}" type="datetime1">
              <a:rPr lang="en-US" smtClean="0"/>
              <a:t>4/23/2016</a:t>
            </a:fld>
            <a:endParaRPr lang="en-US"/>
          </a:p>
        </p:txBody>
      </p:sp>
      <p:sp>
        <p:nvSpPr>
          <p:cNvPr id="5" name="Footer Placeholder 4"/>
          <p:cNvSpPr>
            <a:spLocks noGrp="1"/>
          </p:cNvSpPr>
          <p:nvPr>
            <p:ph type="ftr" sz="quarter" idx="11"/>
          </p:nvPr>
        </p:nvSpPr>
        <p:spPr/>
        <p:txBody>
          <a:bodyPr/>
          <a:lstStyle/>
          <a:p>
            <a:r>
              <a:rPr lang="en-US" smtClean="0"/>
              <a:t>CoCoVGA @ CoCoFEST!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7</a:t>
            </a:fld>
            <a:endParaRPr lang="en-US"/>
          </a:p>
        </p:txBody>
      </p:sp>
    </p:spTree>
    <p:extLst>
      <p:ext uri="{BB962C8B-B14F-4D97-AF65-F5344CB8AC3E}">
        <p14:creationId xmlns:p14="http://schemas.microsoft.com/office/powerpoint/2010/main" val="3898142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Interfacing with VGA and FPGA</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74380890"/>
              </p:ext>
            </p:extLst>
          </p:nvPr>
        </p:nvGraphicFramePr>
        <p:xfrm>
          <a:off x="457200" y="1447800"/>
          <a:ext cx="8229600" cy="2225040"/>
        </p:xfrm>
        <a:graphic>
          <a:graphicData uri="http://schemas.openxmlformats.org/drawingml/2006/table">
            <a:tbl>
              <a:tblPr firstRow="1" bandRow="1">
                <a:tableStyleId>{5C22544A-7EE6-4342-B048-85BDC9FD1C3A}</a:tableStyleId>
              </a:tblPr>
              <a:tblGrid>
                <a:gridCol w="2514600"/>
                <a:gridCol w="2438400"/>
                <a:gridCol w="3276600"/>
              </a:tblGrid>
              <a:tr h="370840">
                <a:tc>
                  <a:txBody>
                    <a:bodyPr/>
                    <a:lstStyle/>
                    <a:p>
                      <a:endParaRPr lang="en-US" dirty="0"/>
                    </a:p>
                  </a:txBody>
                  <a:tcPr/>
                </a:tc>
                <a:tc>
                  <a:txBody>
                    <a:bodyPr/>
                    <a:lstStyle/>
                    <a:p>
                      <a:r>
                        <a:rPr lang="en-US" dirty="0" err="1" smtClean="0"/>
                        <a:t>CoCo</a:t>
                      </a:r>
                      <a:endParaRPr lang="en-US" dirty="0"/>
                    </a:p>
                  </a:txBody>
                  <a:tcPr/>
                </a:tc>
                <a:tc>
                  <a:txBody>
                    <a:bodyPr/>
                    <a:lstStyle/>
                    <a:p>
                      <a:r>
                        <a:rPr lang="en-US" dirty="0" smtClean="0"/>
                        <a:t>VGA</a:t>
                      </a:r>
                      <a:endParaRPr lang="en-US" dirty="0"/>
                    </a:p>
                  </a:txBody>
                  <a:tcPr/>
                </a:tc>
              </a:tr>
              <a:tr h="370840">
                <a:tc>
                  <a:txBody>
                    <a:bodyPr/>
                    <a:lstStyle/>
                    <a:p>
                      <a:r>
                        <a:rPr lang="en-US" dirty="0" smtClean="0"/>
                        <a:t>“Pixel” clock</a:t>
                      </a:r>
                      <a:endParaRPr lang="en-US" dirty="0"/>
                    </a:p>
                  </a:txBody>
                  <a:tcPr/>
                </a:tc>
                <a:tc>
                  <a:txBody>
                    <a:bodyPr/>
                    <a:lstStyle/>
                    <a:p>
                      <a:r>
                        <a:rPr lang="en-US" dirty="0" smtClean="0"/>
                        <a:t>3.579545</a:t>
                      </a:r>
                      <a:r>
                        <a:rPr lang="en-US" baseline="0" dirty="0" smtClean="0"/>
                        <a:t> MHz</a:t>
                      </a:r>
                      <a:endParaRPr lang="en-US" dirty="0"/>
                    </a:p>
                  </a:txBody>
                  <a:tcPr/>
                </a:tc>
                <a:tc>
                  <a:txBody>
                    <a:bodyPr/>
                    <a:lstStyle/>
                    <a:p>
                      <a:r>
                        <a:rPr lang="en-US" dirty="0" smtClean="0"/>
                        <a:t>25 MHz</a:t>
                      </a:r>
                      <a:endParaRPr lang="en-US" dirty="0"/>
                    </a:p>
                  </a:txBody>
                  <a:tcPr/>
                </a:tc>
              </a:tr>
              <a:tr h="370840">
                <a:tc>
                  <a:txBody>
                    <a:bodyPr/>
                    <a:lstStyle/>
                    <a:p>
                      <a:r>
                        <a:rPr lang="en-US" dirty="0" smtClean="0"/>
                        <a:t>Frame</a:t>
                      </a:r>
                      <a:r>
                        <a:rPr lang="en-US" baseline="0" dirty="0" smtClean="0"/>
                        <a:t> rate</a:t>
                      </a:r>
                      <a:endParaRPr lang="en-US" dirty="0"/>
                    </a:p>
                  </a:txBody>
                  <a:tcPr/>
                </a:tc>
                <a:tc>
                  <a:txBody>
                    <a:bodyPr/>
                    <a:lstStyle/>
                    <a:p>
                      <a:r>
                        <a:rPr lang="en-US" dirty="0" smtClean="0"/>
                        <a:t>30</a:t>
                      </a:r>
                      <a:r>
                        <a:rPr lang="en-US" baseline="0" dirty="0" smtClean="0"/>
                        <a:t> Hz (60 fields/sec)</a:t>
                      </a:r>
                      <a:endParaRPr lang="en-US" dirty="0"/>
                    </a:p>
                  </a:txBody>
                  <a:tcPr/>
                </a:tc>
                <a:tc>
                  <a:txBody>
                    <a:bodyPr/>
                    <a:lstStyle/>
                    <a:p>
                      <a:r>
                        <a:rPr lang="en-US" dirty="0" smtClean="0"/>
                        <a:t>60 Hz</a:t>
                      </a:r>
                      <a:endParaRPr lang="en-US" dirty="0"/>
                    </a:p>
                  </a:txBody>
                  <a:tcPr/>
                </a:tc>
              </a:tr>
              <a:tr h="370840">
                <a:tc>
                  <a:txBody>
                    <a:bodyPr/>
                    <a:lstStyle/>
                    <a:p>
                      <a:r>
                        <a:rPr lang="en-US" dirty="0" smtClean="0"/>
                        <a:t>Horizontal resolution</a:t>
                      </a:r>
                    </a:p>
                  </a:txBody>
                  <a:tcPr/>
                </a:tc>
                <a:tc>
                  <a:txBody>
                    <a:bodyPr/>
                    <a:lstStyle/>
                    <a:p>
                      <a:r>
                        <a:rPr lang="en-US" dirty="0" smtClean="0"/>
                        <a:t>256</a:t>
                      </a:r>
                      <a:endParaRPr lang="en-US" dirty="0"/>
                    </a:p>
                  </a:txBody>
                  <a:tcPr/>
                </a:tc>
                <a:tc>
                  <a:txBody>
                    <a:bodyPr/>
                    <a:lstStyle/>
                    <a:p>
                      <a:r>
                        <a:rPr lang="en-US" dirty="0" smtClean="0"/>
                        <a:t>640</a:t>
                      </a:r>
                      <a:endParaRPr lang="en-US" dirty="0"/>
                    </a:p>
                  </a:txBody>
                  <a:tcPr/>
                </a:tc>
              </a:tr>
              <a:tr h="370840">
                <a:tc>
                  <a:txBody>
                    <a:bodyPr/>
                    <a:lstStyle/>
                    <a:p>
                      <a:r>
                        <a:rPr lang="en-US" dirty="0" smtClean="0"/>
                        <a:t>Vertical resolution</a:t>
                      </a:r>
                      <a:endParaRPr lang="en-US" dirty="0"/>
                    </a:p>
                  </a:txBody>
                  <a:tcPr/>
                </a:tc>
                <a:tc>
                  <a:txBody>
                    <a:bodyPr/>
                    <a:lstStyle/>
                    <a:p>
                      <a:r>
                        <a:rPr lang="en-US" dirty="0" smtClean="0"/>
                        <a:t>192</a:t>
                      </a:r>
                      <a:endParaRPr lang="en-US" dirty="0"/>
                    </a:p>
                  </a:txBody>
                  <a:tcPr/>
                </a:tc>
                <a:tc>
                  <a:txBody>
                    <a:bodyPr/>
                    <a:lstStyle/>
                    <a:p>
                      <a:r>
                        <a:rPr lang="en-US" dirty="0" smtClean="0"/>
                        <a:t>480</a:t>
                      </a:r>
                      <a:endParaRPr lang="en-US" dirty="0"/>
                    </a:p>
                  </a:txBody>
                  <a:tcPr/>
                </a:tc>
              </a:tr>
              <a:tr h="370840">
                <a:tc>
                  <a:txBody>
                    <a:bodyPr/>
                    <a:lstStyle/>
                    <a:p>
                      <a:r>
                        <a:rPr lang="en-US" dirty="0" smtClean="0"/>
                        <a:t>Colors</a:t>
                      </a:r>
                      <a:endParaRPr lang="en-US" dirty="0"/>
                    </a:p>
                  </a:txBody>
                  <a:tcPr/>
                </a:tc>
                <a:tc>
                  <a:txBody>
                    <a:bodyPr/>
                    <a:lstStyle/>
                    <a:p>
                      <a:r>
                        <a:rPr lang="en-US" dirty="0" smtClean="0"/>
                        <a:t>~9</a:t>
                      </a:r>
                      <a:endParaRPr lang="en-US" dirty="0"/>
                    </a:p>
                  </a:txBody>
                  <a:tcPr/>
                </a:tc>
                <a:tc>
                  <a:txBody>
                    <a:bodyPr/>
                    <a:lstStyle/>
                    <a:p>
                      <a:r>
                        <a:rPr lang="en-US" dirty="0" smtClean="0"/>
                        <a:t>256 (really limited</a:t>
                      </a:r>
                      <a:r>
                        <a:rPr lang="en-US" baseline="0" dirty="0" smtClean="0"/>
                        <a:t> only by DAC)</a:t>
                      </a:r>
                      <a:endParaRPr lang="en-US" dirty="0"/>
                    </a:p>
                  </a:txBody>
                  <a:tcPr/>
                </a:tc>
              </a:tr>
            </a:tbl>
          </a:graphicData>
        </a:graphic>
      </p:graphicFrame>
      <p:sp>
        <p:nvSpPr>
          <p:cNvPr id="4" name="Date Placeholder 3"/>
          <p:cNvSpPr>
            <a:spLocks noGrp="1"/>
          </p:cNvSpPr>
          <p:nvPr>
            <p:ph type="dt" sz="half" idx="10"/>
          </p:nvPr>
        </p:nvSpPr>
        <p:spPr/>
        <p:txBody>
          <a:bodyPr/>
          <a:lstStyle/>
          <a:p>
            <a:fld id="{37263CD0-9A87-412D-A759-94158DE5DA71}" type="datetime1">
              <a:rPr lang="en-US" smtClean="0"/>
              <a:t>4/23/2016</a:t>
            </a:fld>
            <a:endParaRPr lang="en-US"/>
          </a:p>
        </p:txBody>
      </p:sp>
      <p:sp>
        <p:nvSpPr>
          <p:cNvPr id="5" name="Footer Placeholder 4"/>
          <p:cNvSpPr>
            <a:spLocks noGrp="1"/>
          </p:cNvSpPr>
          <p:nvPr>
            <p:ph type="ftr" sz="quarter" idx="11"/>
          </p:nvPr>
        </p:nvSpPr>
        <p:spPr/>
        <p:txBody>
          <a:bodyPr/>
          <a:lstStyle/>
          <a:p>
            <a:r>
              <a:rPr lang="en-US" smtClean="0"/>
              <a:t>CoCoVGA @ CoCoFEST!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8</a:t>
            </a:fld>
            <a:endParaRPr lang="en-US"/>
          </a:p>
        </p:txBody>
      </p:sp>
      <p:sp>
        <p:nvSpPr>
          <p:cNvPr id="8" name="TextBox 7"/>
          <p:cNvSpPr txBox="1"/>
          <p:nvPr/>
        </p:nvSpPr>
        <p:spPr>
          <a:xfrm>
            <a:off x="-2057400" y="3124200"/>
            <a:ext cx="251992" cy="369332"/>
          </a:xfrm>
          <a:prstGeom prst="rect">
            <a:avLst/>
          </a:prstGeom>
          <a:noFill/>
        </p:spPr>
        <p:txBody>
          <a:bodyPr wrap="none" rtlCol="0">
            <a:spAutoFit/>
          </a:bodyPr>
          <a:lstStyle/>
          <a:p>
            <a:r>
              <a:rPr lang="en-US" dirty="0" smtClean="0"/>
              <a:t>`</a:t>
            </a:r>
            <a:endParaRPr lang="en-US" dirty="0"/>
          </a:p>
        </p:txBody>
      </p:sp>
      <p:sp>
        <p:nvSpPr>
          <p:cNvPr id="9" name="Content Placeholder 2"/>
          <p:cNvSpPr txBox="1">
            <a:spLocks/>
          </p:cNvSpPr>
          <p:nvPr/>
        </p:nvSpPr>
        <p:spPr>
          <a:xfrm>
            <a:off x="457200" y="3810000"/>
            <a:ext cx="8229600" cy="2590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err="1" smtClean="0"/>
              <a:t>CoCo</a:t>
            </a:r>
            <a:r>
              <a:rPr lang="en-US" dirty="0" smtClean="0"/>
              <a:t> resolution adapted to VGA: 512x384</a:t>
            </a:r>
          </a:p>
          <a:p>
            <a:pPr lvl="1"/>
            <a:r>
              <a:rPr lang="en-US" dirty="0" smtClean="0"/>
              <a:t>256*2 = 512</a:t>
            </a:r>
          </a:p>
          <a:p>
            <a:pPr lvl="1"/>
            <a:r>
              <a:rPr lang="en-US" dirty="0" smtClean="0"/>
              <a:t>192*2 = 384</a:t>
            </a:r>
          </a:p>
          <a:p>
            <a:r>
              <a:rPr lang="en-US" dirty="0" err="1" smtClean="0"/>
              <a:t>CoCo</a:t>
            </a:r>
            <a:r>
              <a:rPr lang="en-US" dirty="0" smtClean="0"/>
              <a:t> +5V TTL, but FPGA +3.3V CMOS so level shifting necessary</a:t>
            </a:r>
            <a:endParaRPr lang="en-US" dirty="0"/>
          </a:p>
        </p:txBody>
      </p:sp>
    </p:spTree>
    <p:extLst>
      <p:ext uri="{BB962C8B-B14F-4D97-AF65-F5344CB8AC3E}">
        <p14:creationId xmlns:p14="http://schemas.microsoft.com/office/powerpoint/2010/main" val="9254496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Engineering</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599" y="1828800"/>
            <a:ext cx="7924802" cy="3834354"/>
          </a:xfrm>
        </p:spPr>
      </p:pic>
      <p:sp>
        <p:nvSpPr>
          <p:cNvPr id="4" name="Date Placeholder 3"/>
          <p:cNvSpPr>
            <a:spLocks noGrp="1"/>
          </p:cNvSpPr>
          <p:nvPr>
            <p:ph type="dt" sz="half" idx="10"/>
          </p:nvPr>
        </p:nvSpPr>
        <p:spPr/>
        <p:txBody>
          <a:bodyPr/>
          <a:lstStyle/>
          <a:p>
            <a:fld id="{06DF2421-FC7E-4DF7-8458-2FD8F45A776B}" type="datetime1">
              <a:rPr lang="en-US" smtClean="0"/>
              <a:t>4/23/2016</a:t>
            </a:fld>
            <a:endParaRPr lang="en-US"/>
          </a:p>
        </p:txBody>
      </p:sp>
      <p:sp>
        <p:nvSpPr>
          <p:cNvPr id="5" name="Footer Placeholder 4"/>
          <p:cNvSpPr>
            <a:spLocks noGrp="1"/>
          </p:cNvSpPr>
          <p:nvPr>
            <p:ph type="ftr" sz="quarter" idx="11"/>
          </p:nvPr>
        </p:nvSpPr>
        <p:spPr/>
        <p:txBody>
          <a:bodyPr/>
          <a:lstStyle/>
          <a:p>
            <a:r>
              <a:rPr lang="en-US" smtClean="0"/>
              <a:t>CoCoVGA @ CoCoFEST! 2016</a:t>
            </a:r>
            <a:endParaRPr lang="en-US" dirty="0"/>
          </a:p>
        </p:txBody>
      </p:sp>
      <p:sp>
        <p:nvSpPr>
          <p:cNvPr id="6" name="Slide Number Placeholder 5"/>
          <p:cNvSpPr>
            <a:spLocks noGrp="1"/>
          </p:cNvSpPr>
          <p:nvPr>
            <p:ph type="sldNum" sz="quarter" idx="12"/>
          </p:nvPr>
        </p:nvSpPr>
        <p:spPr/>
        <p:txBody>
          <a:bodyPr/>
          <a:lstStyle/>
          <a:p>
            <a:fld id="{5BD11713-41CB-4092-BA16-04109412DE38}" type="slidenum">
              <a:rPr lang="en-US" smtClean="0"/>
              <a:t>9</a:t>
            </a:fld>
            <a:endParaRPr lang="en-US"/>
          </a:p>
        </p:txBody>
      </p:sp>
    </p:spTree>
    <p:extLst>
      <p:ext uri="{BB962C8B-B14F-4D97-AF65-F5344CB8AC3E}">
        <p14:creationId xmlns:p14="http://schemas.microsoft.com/office/powerpoint/2010/main" val="4130070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CoVGA_CoCoFEST2016">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CoCoVGA_CoCoFEST2016</Template>
  <TotalTime>243</TotalTime>
  <Words>1085</Words>
  <Application>Microsoft Office PowerPoint</Application>
  <PresentationFormat>On-screen Show (4:3)</PresentationFormat>
  <Paragraphs>234</Paragraphs>
  <Slides>14</Slides>
  <Notes>12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CoCoVGA_CoCoFEST2016</vt:lpstr>
      <vt:lpstr>PowerPoint Presentation</vt:lpstr>
      <vt:lpstr>PowerPoint Presentation</vt:lpstr>
      <vt:lpstr>Introduction</vt:lpstr>
      <vt:lpstr>2011 – Early Prototype</vt:lpstr>
      <vt:lpstr>2015 – Mature Prototype</vt:lpstr>
      <vt:lpstr>Current Status</vt:lpstr>
      <vt:lpstr>Challenges</vt:lpstr>
      <vt:lpstr>Interfacing with VGA and FPGA</vt:lpstr>
      <vt:lpstr>Reverse Engineering</vt:lpstr>
      <vt:lpstr>Text Mode Capture (Short Cycle)</vt:lpstr>
      <vt:lpstr>“Overscan” Region</vt:lpstr>
      <vt:lpstr>CoCoVGA Snooping 6847</vt:lpstr>
      <vt:lpstr>CoCoVGA Internal Architecture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BDonahe</dc:creator>
  <cp:lastModifiedBy>BDonahe</cp:lastModifiedBy>
  <cp:revision>21</cp:revision>
  <dcterms:created xsi:type="dcterms:W3CDTF">2016-04-22T05:20:08Z</dcterms:created>
  <dcterms:modified xsi:type="dcterms:W3CDTF">2016-04-23T17:17:09Z</dcterms:modified>
</cp:coreProperties>
</file>