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7" r:id="rId2"/>
    <p:sldId id="258" r:id="rId3"/>
    <p:sldId id="259" r:id="rId4"/>
    <p:sldId id="278" r:id="rId5"/>
    <p:sldId id="261" r:id="rId6"/>
    <p:sldId id="277" r:id="rId7"/>
    <p:sldId id="285" r:id="rId8"/>
    <p:sldId id="262" r:id="rId9"/>
    <p:sldId id="279" r:id="rId10"/>
    <p:sldId id="271" r:id="rId11"/>
    <p:sldId id="272" r:id="rId12"/>
    <p:sldId id="284" r:id="rId13"/>
    <p:sldId id="282" r:id="rId14"/>
    <p:sldId id="281" r:id="rId15"/>
    <p:sldId id="280" r:id="rId16"/>
    <p:sldId id="283" r:id="rId17"/>
    <p:sldId id="274" r:id="rId18"/>
    <p:sldId id="276" r:id="rId19"/>
    <p:sldId id="273" r:id="rId20"/>
    <p:sldId id="275" r:id="rId21"/>
    <p:sldId id="270" r:id="rId22"/>
    <p:sldId id="26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0" autoAdjust="0"/>
    <p:restoredTop sz="68605" autoAdjust="0"/>
  </p:normalViewPr>
  <p:slideViewPr>
    <p:cSldViewPr>
      <p:cViewPr varScale="1">
        <p:scale>
          <a:sx n="53" d="100"/>
          <a:sy n="53" d="100"/>
        </p:scale>
        <p:origin x="-1782"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60" d="100"/>
          <a:sy n="60"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060E6-1174-4671-9603-03C303D5D770}" type="datetimeFigureOut">
              <a:rPr lang="en-US" smtClean="0"/>
              <a:t>4/22/2017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A6AB-F40C-4D27-B239-246D118D8EDC}" type="slidenum">
              <a:rPr lang="en-US" smtClean="0"/>
              <a:t>‹#›</a:t>
            </a:fld>
            <a:endParaRPr lang="en-US"/>
          </a:p>
        </p:txBody>
      </p:sp>
    </p:spTree>
    <p:extLst>
      <p:ext uri="{BB962C8B-B14F-4D97-AF65-F5344CB8AC3E}">
        <p14:creationId xmlns:p14="http://schemas.microsoft.com/office/powerpoint/2010/main" val="20841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a:t>
            </a:fld>
            <a:endParaRPr lang="en-US"/>
          </a:p>
        </p:txBody>
      </p:sp>
    </p:spTree>
    <p:extLst>
      <p:ext uri="{BB962C8B-B14F-4D97-AF65-F5344CB8AC3E}">
        <p14:creationId xmlns:p14="http://schemas.microsoft.com/office/powerpoint/2010/main" val="153429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program all</a:t>
            </a:r>
            <a:r>
              <a:rPr lang="en-US" baseline="0" dirty="0" smtClean="0"/>
              <a:t> of these settings, but need to do it in such a way that it doesn’t disturb video output.</a:t>
            </a:r>
          </a:p>
          <a:p>
            <a:endParaRPr lang="en-US" baseline="0" dirty="0" smtClean="0"/>
          </a:p>
          <a:p>
            <a:r>
              <a:rPr lang="en-US" baseline="0" dirty="0" smtClean="0"/>
              <a:t>Ideally we would program all registers during blanking region, but it could be tight.  </a:t>
            </a:r>
          </a:p>
          <a:p>
            <a:endParaRPr lang="en-US" baseline="0" dirty="0" smtClean="0"/>
          </a:p>
          <a:p>
            <a:r>
              <a:rPr lang="en-US" sz="1200" b="0" i="0" kern="1200" dirty="0" smtClean="0">
                <a:solidFill>
                  <a:schemeClr val="tx1"/>
                </a:solidFill>
                <a:effectLst/>
                <a:latin typeface="+mn-lt"/>
                <a:ea typeface="+mn-ea"/>
                <a:cs typeface="+mn-cs"/>
              </a:rPr>
              <a:t>	1/60 second = 16.6s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Vsync</a:t>
            </a:r>
            <a:r>
              <a:rPr lang="en-US" sz="1200" b="0" i="0" kern="1200" dirty="0" smtClean="0">
                <a:solidFill>
                  <a:schemeClr val="tx1"/>
                </a:solidFill>
                <a:effectLst/>
                <a:latin typeface="+mn-lt"/>
                <a:ea typeface="+mn-ea"/>
                <a:cs typeface="+mn-cs"/>
              </a:rPr>
              <a:t> for 32 scanlines our of 262 scanlines for the full display: 32/262 = 12.2% of image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12.2%*16.6s = 2.04ms</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~1811 6809 clocks during FS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other words, a</a:t>
            </a:r>
            <a:r>
              <a:rPr lang="en-US" sz="1200" b="0" i="0" kern="1200" dirty="0" smtClean="0">
                <a:solidFill>
                  <a:schemeClr val="tx1"/>
                </a:solidFill>
                <a:effectLst/>
                <a:latin typeface="+mn-lt"/>
                <a:ea typeface="+mn-ea"/>
                <a:cs typeface="+mn-cs"/>
              </a:rPr>
              <a:t>ssuming average of 2.5 cycles/instruction, ~724 machine instructions during blanking period. </a:t>
            </a:r>
          </a:p>
          <a:p>
            <a:endParaRPr lang="en-US" baseline="0" dirty="0" smtClean="0"/>
          </a:p>
          <a:p>
            <a:r>
              <a:rPr lang="en-US" baseline="0" dirty="0" smtClean="0"/>
              <a:t>I would prefer to have a frame’s time to program it AND not have to bit-bang the PIA during the blanking period.  So let’s let it read its own registers out of “video memory”.</a:t>
            </a:r>
          </a:p>
          <a:p>
            <a:endParaRPr lang="en-US" baseline="0" dirty="0" smtClean="0"/>
          </a:p>
          <a:p>
            <a:r>
              <a:rPr lang="en-US" baseline="0" dirty="0" smtClean="0"/>
              <a:t>Now review slide...</a:t>
            </a:r>
          </a:p>
          <a:p>
            <a:endParaRPr lang="en-US" baseline="0" dirty="0" smtClean="0"/>
          </a:p>
          <a:p>
            <a:r>
              <a:rPr lang="en-US" baseline="0" dirty="0" smtClean="0"/>
              <a:t>CSS, A/G, GM concatenated and used as 5-bit combination lock.</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43FA6AB-F40C-4D27-B239-246D118D8EDC}" type="slidenum">
              <a:rPr lang="en-US" smtClean="0"/>
              <a:t>10</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line:</a:t>
            </a:r>
            <a:r>
              <a:rPr lang="en-US" baseline="0" dirty="0" smtClean="0"/>
              <a:t> This approach is g</a:t>
            </a:r>
            <a:r>
              <a:rPr lang="en-US" dirty="0" smtClean="0"/>
              <a:t>ood </a:t>
            </a:r>
            <a:r>
              <a:rPr lang="en-US" dirty="0" smtClean="0"/>
              <a:t>for new software, or set-and-forget legacy applications where we</a:t>
            </a:r>
            <a:r>
              <a:rPr lang="en-US" baseline="0" dirty="0" smtClean="0"/>
              <a:t> can run a configuration application first.</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11</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example registers in </a:t>
            </a:r>
            <a:r>
              <a:rPr lang="en-US" baseline="0" dirty="0" err="1" smtClean="0"/>
              <a:t>CoCoVGA</a:t>
            </a:r>
            <a:endParaRPr lang="en-US" baseline="0" dirty="0" smtClean="0"/>
          </a:p>
          <a:p>
            <a:endParaRPr lang="en-US" baseline="0" dirty="0" smtClean="0"/>
          </a:p>
          <a:p>
            <a:r>
              <a:rPr lang="en-US" baseline="0" dirty="0" smtClean="0"/>
              <a:t>I’m highlighting these because they’re the ones we will be manipulating in our example program here in a moment.</a:t>
            </a:r>
          </a:p>
          <a:p>
            <a:endParaRPr lang="en-US" baseline="0" dirty="0" smtClean="0"/>
          </a:p>
          <a:p>
            <a:r>
              <a:rPr lang="en-US" baseline="0" dirty="0" smtClean="0"/>
              <a:t>The reset register lets us take all </a:t>
            </a:r>
            <a:r>
              <a:rPr lang="en-US" baseline="0" dirty="0" err="1" smtClean="0"/>
              <a:t>CoCoVGA</a:t>
            </a:r>
            <a:r>
              <a:rPr lang="en-US" baseline="0" dirty="0" smtClean="0"/>
              <a:t> registers back to factory defaults by setting 0x7F in offset 0</a:t>
            </a:r>
          </a:p>
          <a:p>
            <a:endParaRPr lang="en-US" baseline="0" dirty="0" smtClean="0"/>
          </a:p>
          <a:p>
            <a:r>
              <a:rPr lang="en-US" baseline="0" dirty="0" smtClean="0"/>
              <a:t>The edit mask register tells </a:t>
            </a:r>
            <a:r>
              <a:rPr lang="en-US" baseline="0" dirty="0" err="1" smtClean="0"/>
              <a:t>CoCoVGA</a:t>
            </a:r>
            <a:r>
              <a:rPr lang="en-US" baseline="0" dirty="0" smtClean="0"/>
              <a:t> which registers we want to update.  For this example, we’ll be updating the SG palette, so look for bit 3 (value of 8) to be programmed into offset 1</a:t>
            </a:r>
          </a:p>
          <a:p>
            <a:endParaRPr lang="en-US" baseline="0" dirty="0" smtClean="0"/>
          </a:p>
          <a:p>
            <a:r>
              <a:rPr lang="en-US" baseline="0" dirty="0" smtClean="0"/>
              <a:t>I have chosen to replace the color orange with another color, so we’ll be manipulating offsets 48 and 49.  In 48, we have to enable this palette register.  Then we can set any of the remaining RGB values.</a:t>
            </a:r>
          </a:p>
          <a:p>
            <a:endParaRPr lang="en-US" baseline="0" dirty="0" smtClean="0"/>
          </a:p>
          <a:p>
            <a:r>
              <a:rPr lang="en-US" baseline="0" dirty="0" smtClean="0"/>
              <a:t>Look for full documentation on the web site.</a:t>
            </a:r>
            <a:endParaRPr lang="en-US" dirty="0" smtClean="0"/>
          </a:p>
        </p:txBody>
      </p:sp>
      <p:sp>
        <p:nvSpPr>
          <p:cNvPr id="4" name="Slide Number Placeholder 3"/>
          <p:cNvSpPr>
            <a:spLocks noGrp="1"/>
          </p:cNvSpPr>
          <p:nvPr>
            <p:ph type="sldNum" sz="quarter" idx="10"/>
          </p:nvPr>
        </p:nvSpPr>
        <p:spPr/>
        <p:txBody>
          <a:bodyPr/>
          <a:lstStyle/>
          <a:p>
            <a:fld id="{643FA6AB-F40C-4D27-B239-246D118D8EDC}" type="slidenum">
              <a:rPr lang="en-US" smtClean="0"/>
              <a:t>12</a:t>
            </a:fld>
            <a:endParaRPr lang="en-US"/>
          </a:p>
        </p:txBody>
      </p:sp>
    </p:spTree>
    <p:extLst>
      <p:ext uri="{BB962C8B-B14F-4D97-AF65-F5344CB8AC3E}">
        <p14:creationId xmlns:p14="http://schemas.microsoft.com/office/powerpoint/2010/main" val="80968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who of the registers and an example memory map needed</a:t>
            </a:r>
            <a:r>
              <a:rPr lang="en-US" baseline="0" dirty="0" smtClean="0"/>
              <a:t> to accomplish the task at hand</a:t>
            </a:r>
          </a:p>
          <a:p>
            <a:endParaRPr lang="en-US" baseline="0" dirty="0" smtClean="0"/>
          </a:p>
          <a:p>
            <a:r>
              <a:rPr lang="en-US" baseline="0" dirty="0" smtClean="0"/>
              <a:t>In order of appearance...</a:t>
            </a:r>
          </a:p>
          <a:p>
            <a:endParaRPr lang="en-US" baseline="0" dirty="0" smtClean="0"/>
          </a:p>
          <a:p>
            <a:r>
              <a:rPr lang="en-US" baseline="0" dirty="0" smtClean="0"/>
              <a:t>VSYNC flag falls (asserted low) during the blanking period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a:t>
            </a:r>
            <a:r>
              <a:rPr lang="en-US" baseline="0" dirty="0" smtClean="0"/>
              <a:t> Page Select: Note 512 bytes * 2^7 = 64k bytes, the full address range of the </a:t>
            </a:r>
            <a:r>
              <a:rPr lang="en-US" baseline="0" dirty="0" err="1" smtClean="0"/>
              <a:t>CoCo</a:t>
            </a:r>
            <a:r>
              <a:rPr lang="en-US" baseline="0" dirty="0" smtClean="0"/>
              <a:t> 2.  Fun to play with – you can easily, in BASIC, set up PMODE 3 or 4 graphics modes, and then point this to various segments of memory to get a “visual” of code/data residing in those locations.  There are some segments in low memory that are active with BASIC updates.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PIA1B is what is used to program the combo lock and then later restore the mode that we came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43FA6AB-F40C-4D27-B239-246D118D8EDC}" type="slidenum">
              <a:rPr lang="en-US" smtClean="0"/>
              <a:t>13</a:t>
            </a:fld>
            <a:endParaRPr lang="en-US"/>
          </a:p>
        </p:txBody>
      </p:sp>
    </p:spTree>
    <p:extLst>
      <p:ext uri="{BB962C8B-B14F-4D97-AF65-F5344CB8AC3E}">
        <p14:creationId xmlns:p14="http://schemas.microsoft.com/office/powerpoint/2010/main" val="80968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delve into the assembly language routines, let’s look at this from a standpoint of how we want to use it from BASIC.  (Credit goes to Steve Spiller for putting together an initial working example of this software – both the BASIC and assembly portions.)</a:t>
            </a:r>
            <a:endParaRPr lang="en-US" dirty="0" smtClean="0"/>
          </a:p>
          <a:p>
            <a:endParaRPr lang="en-US" dirty="0" smtClean="0"/>
          </a:p>
          <a:p>
            <a:r>
              <a:rPr lang="en-US" dirty="0" smtClean="0"/>
              <a:t>10 Clear out some string space (unnecessary) and start address</a:t>
            </a:r>
            <a:r>
              <a:rPr lang="en-US" baseline="0" dirty="0" smtClean="0"/>
              <a:t> of reserved region of memory for our machine language routine</a:t>
            </a:r>
          </a:p>
          <a:p>
            <a:r>
              <a:rPr lang="en-US" baseline="0" dirty="0" smtClean="0"/>
              <a:t>20 Load ML routine from disk, will drop in at $6C00.  This particular routine assumes that we want to return to text mode on page 2.  This routine is what we’ll talk about on the next few slides.</a:t>
            </a:r>
          </a:p>
          <a:p>
            <a:r>
              <a:rPr lang="en-US" baseline="0" dirty="0" smtClean="0"/>
              <a:t>30 Set up user-defined machine language call</a:t>
            </a:r>
          </a:p>
          <a:p>
            <a:r>
              <a:rPr lang="en-US" baseline="0" dirty="0" smtClean="0"/>
              <a:t>40 Pointer to page of RAM that we want to use for registers</a:t>
            </a:r>
          </a:p>
          <a:p>
            <a:r>
              <a:rPr lang="en-US" baseline="0" dirty="0" smtClean="0"/>
              <a:t>50 Compute 16-bit integer to be passed to ML routine</a:t>
            </a:r>
          </a:p>
          <a:p>
            <a:r>
              <a:rPr lang="en-US" baseline="0" dirty="0" smtClean="0"/>
              <a:t>60 Clear out RAM to be used for register space – don’t really need to clear all 512 bytes, only the registers we need per our edit mask.</a:t>
            </a:r>
          </a:p>
          <a:p>
            <a:r>
              <a:rPr lang="en-US" baseline="0" dirty="0" smtClean="0"/>
              <a:t>70 Start setting up registers – reset all </a:t>
            </a:r>
            <a:r>
              <a:rPr lang="en-US" baseline="0" dirty="0" err="1" smtClean="0"/>
              <a:t>CoCoVGA</a:t>
            </a:r>
            <a:r>
              <a:rPr lang="en-US" baseline="0" dirty="0" smtClean="0"/>
              <a:t> registers to factory defaults (note that this is not really applied to the FPGA yet)</a:t>
            </a:r>
          </a:p>
          <a:p>
            <a:r>
              <a:rPr lang="en-US" baseline="0" dirty="0" smtClean="0"/>
              <a:t>80 Tell </a:t>
            </a:r>
            <a:r>
              <a:rPr lang="en-US" baseline="0" dirty="0" err="1" smtClean="0"/>
              <a:t>CoCoVGA</a:t>
            </a:r>
            <a:r>
              <a:rPr lang="en-US" baseline="0" dirty="0" smtClean="0"/>
              <a:t> to pick up SG palette register settings (also not really applied to </a:t>
            </a:r>
            <a:r>
              <a:rPr lang="en-US" baseline="0" dirty="0" err="1" smtClean="0"/>
              <a:t>CoCoVGA</a:t>
            </a:r>
            <a:r>
              <a:rPr lang="en-US" baseline="0" dirty="0" smtClean="0"/>
              <a:t> yet)</a:t>
            </a:r>
          </a:p>
          <a:p>
            <a:r>
              <a:rPr lang="en-US" baseline="0" dirty="0" smtClean="0"/>
              <a:t>90 Tell </a:t>
            </a:r>
            <a:r>
              <a:rPr lang="en-US" baseline="0" dirty="0" err="1" smtClean="0"/>
              <a:t>CoCoVGA</a:t>
            </a:r>
            <a:r>
              <a:rPr lang="en-US" baseline="0" dirty="0" smtClean="0"/>
              <a:t> that </a:t>
            </a:r>
            <a:r>
              <a:rPr lang="en-US" baseline="0" dirty="0" err="1" smtClean="0"/>
              <a:t>semigraphics</a:t>
            </a:r>
            <a:r>
              <a:rPr lang="en-US" baseline="0" dirty="0" smtClean="0"/>
              <a:t> color number 8 (in register offsets 48 and 49) should instead be blue (still not applied to </a:t>
            </a:r>
            <a:r>
              <a:rPr lang="en-US" baseline="0" dirty="0" err="1" smtClean="0"/>
              <a:t>CoCoVGA</a:t>
            </a:r>
            <a:r>
              <a:rPr lang="en-US" baseline="0" dirty="0" smtClean="0"/>
              <a:t>)</a:t>
            </a:r>
          </a:p>
          <a:p>
            <a:r>
              <a:rPr lang="en-US" baseline="0" dirty="0" smtClean="0"/>
              <a:t>100 Actually get </a:t>
            </a:r>
            <a:r>
              <a:rPr lang="en-US" baseline="0" dirty="0" err="1" smtClean="0"/>
              <a:t>CoCoVGA</a:t>
            </a:r>
            <a:r>
              <a:rPr lang="en-US" baseline="0" dirty="0" smtClean="0"/>
              <a:t> to perform the register update – we could have used a hardcoded value here, but passing a parameter through USR0 lets us have multiple pages of register settings available.  This example just has one.</a:t>
            </a:r>
          </a:p>
          <a:p>
            <a:endParaRPr lang="en-US" baseline="0" dirty="0" smtClean="0"/>
          </a:p>
          <a:p>
            <a:r>
              <a:rPr lang="en-US" baseline="0" dirty="0" smtClean="0"/>
              <a:t>Can also edit many other registers at the same time; this example just shows updating 1 aspect – that of a single color.</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14</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routine is generic, other than returning us to a particular mode and </a:t>
            </a:r>
            <a:r>
              <a:rPr lang="en-US" dirty="0" smtClean="0"/>
              <a:t>return SAM </a:t>
            </a:r>
            <a:r>
              <a:rPr lang="en-US" dirty="0" smtClean="0"/>
              <a:t>page setting, and it could be made more</a:t>
            </a:r>
            <a:r>
              <a:rPr lang="en-US" baseline="0" dirty="0" smtClean="0"/>
              <a:t> generic if it checked mode and saved the SAM page from BASIC.  </a:t>
            </a:r>
          </a:p>
          <a:p>
            <a:endParaRPr lang="en-US" baseline="0" dirty="0" smtClean="0"/>
          </a:p>
          <a:p>
            <a:r>
              <a:rPr lang="en-US" baseline="0" dirty="0" smtClean="0"/>
              <a:t>I’ll be showing just e</a:t>
            </a:r>
            <a:r>
              <a:rPr lang="en-US" dirty="0" smtClean="0"/>
              <a:t>xcerpts, to avoid the minor,</a:t>
            </a:r>
            <a:r>
              <a:rPr lang="en-US" baseline="0" dirty="0" smtClean="0"/>
              <a:t> less interesting parts.  </a:t>
            </a:r>
            <a:r>
              <a:rPr lang="en-US" dirty="0" smtClean="0"/>
              <a:t>Prior to this,</a:t>
            </a:r>
            <a:r>
              <a:rPr lang="en-US" baseline="0" dirty="0" smtClean="0"/>
              <a:t> we might save the CC register (where interrupts are masked) and mask interrupts</a:t>
            </a:r>
          </a:p>
          <a:p>
            <a:endParaRPr lang="en-US" baseline="0" dirty="0" smtClean="0"/>
          </a:p>
          <a:p>
            <a:r>
              <a:rPr lang="en-US" baseline="0" dirty="0" smtClean="0"/>
              <a:t>First code snippet - clear any current VSYNC, poll for the falling edge</a:t>
            </a:r>
          </a:p>
          <a:p>
            <a:endParaRPr lang="en-US" baseline="0" dirty="0" smtClean="0"/>
          </a:p>
          <a:p>
            <a:r>
              <a:rPr lang="en-US" baseline="0" dirty="0" smtClean="0"/>
              <a:t>Repeat lines 180 through the label at 230 for each bit of the SAM offset register (which picks off 512-byte pages to point to for video RAM).  </a:t>
            </a:r>
          </a:p>
        </p:txBody>
      </p:sp>
      <p:sp>
        <p:nvSpPr>
          <p:cNvPr id="4" name="Slide Number Placeholder 3"/>
          <p:cNvSpPr>
            <a:spLocks noGrp="1"/>
          </p:cNvSpPr>
          <p:nvPr>
            <p:ph type="sldNum" sz="quarter" idx="10"/>
          </p:nvPr>
        </p:nvSpPr>
        <p:spPr/>
        <p:txBody>
          <a:bodyPr/>
          <a:lstStyle/>
          <a:p>
            <a:fld id="{643FA6AB-F40C-4D27-B239-246D118D8EDC}" type="slidenum">
              <a:rPr lang="en-US" smtClean="0"/>
              <a:t>15</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combo</a:t>
            </a:r>
            <a:r>
              <a:rPr lang="en-US" baseline="0" dirty="0" smtClean="0"/>
              <a:t> lock by way of read/modify/write then mask/or/write, mask/or/write, etc.</a:t>
            </a:r>
          </a:p>
          <a:p>
            <a:endParaRPr lang="en-US" baseline="0" dirty="0" smtClean="0"/>
          </a:p>
          <a:p>
            <a:r>
              <a:rPr lang="en-US" baseline="0" dirty="0" smtClean="0"/>
              <a:t>Now </a:t>
            </a:r>
            <a:r>
              <a:rPr lang="en-US" baseline="0" dirty="0" err="1" smtClean="0"/>
              <a:t>CoCoVGA</a:t>
            </a:r>
            <a:r>
              <a:rPr lang="en-US" baseline="0" dirty="0" smtClean="0"/>
              <a:t> is unlocked and ready to consume the register settings from the “video page” BASIC set up.</a:t>
            </a:r>
          </a:p>
          <a:p>
            <a:endParaRPr lang="en-US" baseline="0" dirty="0" smtClean="0"/>
          </a:p>
          <a:p>
            <a:r>
              <a:rPr lang="en-US" baseline="0" dirty="0" smtClean="0"/>
              <a:t>We poll again until the next blanking period to make sure </a:t>
            </a:r>
            <a:r>
              <a:rPr lang="en-US" baseline="0" dirty="0" err="1" smtClean="0"/>
              <a:t>CoCoVGA</a:t>
            </a:r>
            <a:r>
              <a:rPr lang="en-US" baseline="0" dirty="0" smtClean="0"/>
              <a:t> consumes the data.  </a:t>
            </a:r>
            <a:r>
              <a:rPr lang="en-US" dirty="0" smtClean="0"/>
              <a:t>Naturally,</a:t>
            </a:r>
            <a:r>
              <a:rPr lang="en-US" baseline="0" dirty="0" smtClean="0"/>
              <a:t> following this, we must restore original video mode via PIA, the SAM page pointer, and unmask interrupts.</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16</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which currently uses </a:t>
            </a:r>
            <a:r>
              <a:rPr lang="en-US" dirty="0" err="1" smtClean="0"/>
              <a:t>CoCoVGA</a:t>
            </a:r>
            <a:r>
              <a:rPr lang="en-US" dirty="0" smtClean="0"/>
              <a:t> Software Mode</a:t>
            </a:r>
            <a:r>
              <a:rPr lang="en-US" baseline="0" dirty="0" smtClean="0"/>
              <a:t> Control include...</a:t>
            </a:r>
          </a:p>
          <a:p>
            <a:endParaRPr lang="en-US" baseline="0" dirty="0" smtClean="0"/>
          </a:p>
          <a:p>
            <a:r>
              <a:rPr lang="en-US" baseline="0" dirty="0" smtClean="0"/>
              <a:t>These are all Disk Extended Color BASIC – 64k for now, might be able to trim it down...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17</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legacy software where you want to change</a:t>
            </a:r>
            <a:r>
              <a:rPr lang="en-US" baseline="0" dirty="0" smtClean="0"/>
              <a:t> modes on-the-fly or cartridges where you can’t run a software configuration utility?  Or you simply don’t care to run one?</a:t>
            </a:r>
          </a:p>
          <a:p>
            <a:endParaRPr lang="en-US" baseline="0" dirty="0" smtClean="0"/>
          </a:p>
          <a:p>
            <a:r>
              <a:rPr lang="en-US" dirty="0" smtClean="0"/>
              <a:t>Ed created this small board for</a:t>
            </a:r>
            <a:r>
              <a:rPr lang="en-US" baseline="0" dirty="0" smtClean="0"/>
              <a:t> the purposes of providing a round mini-DIN plug, 2 round momentary </a:t>
            </a:r>
            <a:r>
              <a:rPr lang="en-US" baseline="0" dirty="0" err="1" smtClean="0"/>
              <a:t>debounced</a:t>
            </a:r>
            <a:r>
              <a:rPr lang="en-US" baseline="0" dirty="0" smtClean="0"/>
              <a:t> pushbuttons, and 2 screw holes (for ease of installation via drill/round file).</a:t>
            </a:r>
          </a:p>
          <a:p>
            <a:endParaRPr lang="en-US" baseline="0" dirty="0" smtClean="0"/>
          </a:p>
          <a:p>
            <a:r>
              <a:rPr lang="en-US" baseline="0" dirty="0" smtClean="0"/>
              <a:t>Arrived under 2 weeks ago, so getting this hooked up and getting the Verilog updated with some state machines for this is recent news.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18</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it is installed in one of my </a:t>
            </a:r>
            <a:r>
              <a:rPr lang="en-US" dirty="0" err="1" smtClean="0"/>
              <a:t>CoCo</a:t>
            </a:r>
            <a:r>
              <a:rPr lang="en-US" dirty="0" smtClean="0"/>
              <a:t> 2s</a:t>
            </a:r>
            <a:r>
              <a:rPr lang="en-US" baseline="0" dirty="0" smtClean="0"/>
              <a:t> (as of last weekend).</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19</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out with a summary</a:t>
            </a:r>
            <a:r>
              <a:rPr lang="en-US" baseline="0" dirty="0" smtClean="0"/>
              <a:t> of the project and its goals</a:t>
            </a:r>
          </a:p>
          <a:p>
            <a:endParaRPr lang="en-US" baseline="0" dirty="0" smtClean="0"/>
          </a:p>
          <a:p>
            <a:r>
              <a:rPr lang="en-US" baseline="0" dirty="0" smtClean="0"/>
              <a:t>Then move on to status updates since last year and </a:t>
            </a:r>
          </a:p>
          <a:p>
            <a:endParaRPr lang="en-US" baseline="0" dirty="0" smtClean="0"/>
          </a:p>
          <a:p>
            <a:r>
              <a:rPr lang="en-US" baseline="0" dirty="0" smtClean="0"/>
              <a:t>Then where we’ve been spending most of our time recently – user configuration of </a:t>
            </a:r>
            <a:r>
              <a:rPr lang="en-US" baseline="0" dirty="0" err="1" smtClean="0"/>
              <a:t>CoCoVGA</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a:t>
            </a:fld>
            <a:endParaRPr lang="en-US"/>
          </a:p>
        </p:txBody>
      </p:sp>
    </p:spTree>
    <p:extLst>
      <p:ext uri="{BB962C8B-B14F-4D97-AF65-F5344CB8AC3E}">
        <p14:creationId xmlns:p14="http://schemas.microsoft.com/office/powerpoint/2010/main" val="3314400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buttons change meaning depending on video mode, I tried to keep similar functions in the same</a:t>
            </a:r>
            <a:r>
              <a:rPr lang="en-US" baseline="0" dirty="0" smtClean="0"/>
              <a:t> place across contexts.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FPGA recognizes press vs. hold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the buttons cycle through modes is documented on the web site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20</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attending.</a:t>
            </a:r>
            <a:r>
              <a:rPr lang="en-US" baseline="0" dirty="0" smtClean="0"/>
              <a:t> There is plenty more I could talk about, but I don’t care to take everyone’s time with tons of details.  If there are some short/simple questions, then I’d be happy to answer them now, otherwise, we can talk 1:1 later – just stop by.</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21</a:t>
            </a:fld>
            <a:endParaRPr lang="en-US"/>
          </a:p>
        </p:txBody>
      </p:sp>
    </p:spTree>
    <p:extLst>
      <p:ext uri="{BB962C8B-B14F-4D97-AF65-F5344CB8AC3E}">
        <p14:creationId xmlns:p14="http://schemas.microsoft.com/office/powerpoint/2010/main" val="995437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CoCo</a:t>
            </a:r>
            <a:r>
              <a:rPr lang="en-US" dirty="0" smtClean="0"/>
              <a:t>, </a:t>
            </a:r>
            <a:r>
              <a:rPr lang="en-US" baseline="0" dirty="0" smtClean="0"/>
              <a:t>pins DD[6] also connected to INV and DD[7] also connected to A/S.</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22</a:t>
            </a:fld>
            <a:endParaRPr lang="en-US"/>
          </a:p>
        </p:txBody>
      </p:sp>
    </p:spTree>
    <p:extLst>
      <p:ext uri="{BB962C8B-B14F-4D97-AF65-F5344CB8AC3E}">
        <p14:creationId xmlns:p14="http://schemas.microsoft.com/office/powerpoint/2010/main" val="6774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clockGen</a:t>
            </a:r>
            <a:r>
              <a:rPr lang="en-US" dirty="0" smtClean="0"/>
              <a:t> divides down 50MHz XTAL to 25MHz for pixel clock and samples/synchronizes the 6847 clock to </a:t>
            </a:r>
            <a:r>
              <a:rPr lang="en-US" dirty="0" err="1" smtClean="0"/>
              <a:t>pixelClk</a:t>
            </a:r>
            <a:r>
              <a:rPr lang="en-US" dirty="0" smtClean="0"/>
              <a:t> so</a:t>
            </a:r>
            <a:r>
              <a:rPr lang="en-US" baseline="0" dirty="0" smtClean="0"/>
              <a:t> that it pulses on both edges</a:t>
            </a:r>
          </a:p>
          <a:p>
            <a:pPr marL="171450" indent="-171450">
              <a:buFont typeface="Arial" panose="020B0604020202020204" pitchFamily="34" charset="0"/>
              <a:buChar char="•"/>
            </a:pPr>
            <a:r>
              <a:rPr lang="en-US" baseline="0" dirty="0" err="1" smtClean="0"/>
              <a:t>syncGen</a:t>
            </a:r>
            <a:r>
              <a:rPr lang="en-US" baseline="0" dirty="0" smtClean="0"/>
              <a:t> samples FS (field sync) and HS (horizontal sync) to synchronize sampling in </a:t>
            </a:r>
            <a:r>
              <a:rPr lang="en-US" baseline="0" dirty="0" err="1" smtClean="0"/>
              <a:t>addrDataCapture</a:t>
            </a:r>
            <a:r>
              <a:rPr lang="en-US" baseline="0" dirty="0" smtClean="0"/>
              <a:t> as well as provide VGA VSYNC and HSYNC</a:t>
            </a:r>
          </a:p>
          <a:p>
            <a:pPr marL="171450" indent="-171450">
              <a:buFont typeface="Arial" panose="020B0604020202020204" pitchFamily="34" charset="0"/>
              <a:buChar char="•"/>
            </a:pPr>
            <a:r>
              <a:rPr lang="en-US" baseline="0" dirty="0" err="1" smtClean="0"/>
              <a:t>addrDataCapture</a:t>
            </a:r>
            <a:r>
              <a:rPr lang="en-US" baseline="0" dirty="0" smtClean="0"/>
              <a:t> samples address and data on 6847 pins at the correct time, writes data and mode bits in </a:t>
            </a:r>
            <a:r>
              <a:rPr lang="en-US" baseline="0" dirty="0" err="1" smtClean="0"/>
              <a:t>frameBuffer</a:t>
            </a:r>
            <a:r>
              <a:rPr lang="en-US" baseline="0" dirty="0" smtClean="0"/>
              <a:t> as well as providing address to </a:t>
            </a:r>
            <a:r>
              <a:rPr lang="en-US" baseline="0" dirty="0" err="1" smtClean="0"/>
              <a:t>frameBuffer</a:t>
            </a:r>
            <a:r>
              <a:rPr lang="en-US" baseline="0" dirty="0" smtClean="0"/>
              <a:t> for reading</a:t>
            </a:r>
          </a:p>
          <a:p>
            <a:pPr marL="171450" indent="-171450">
              <a:buFont typeface="Arial" panose="020B0604020202020204" pitchFamily="34" charset="0"/>
              <a:buChar char="•"/>
            </a:pPr>
            <a:r>
              <a:rPr lang="en-US" baseline="0" dirty="0" err="1" smtClean="0"/>
              <a:t>frameBuffers</a:t>
            </a:r>
            <a:r>
              <a:rPr lang="en-US" baseline="0" dirty="0" smtClean="0"/>
              <a:t> alternate reading/writing so that screen tearing doesn’t occur.  This means that there are situations in which the displayed video may be 1/60</a:t>
            </a:r>
            <a:r>
              <a:rPr lang="en-US" baseline="30000" dirty="0" smtClean="0"/>
              <a:t>th</a:t>
            </a:r>
            <a:r>
              <a:rPr lang="en-US" baseline="0" dirty="0" smtClean="0"/>
              <a:t> of a second behind a TV.  Will have to see if gamers such as Neil or Stevie can notice it.</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23</a:t>
            </a:fld>
            <a:endParaRPr lang="en-US"/>
          </a:p>
        </p:txBody>
      </p:sp>
    </p:spTree>
    <p:extLst>
      <p:ext uri="{BB962C8B-B14F-4D97-AF65-F5344CB8AC3E}">
        <p14:creationId xmlns:p14="http://schemas.microsoft.com/office/powerpoint/2010/main" val="101423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3</a:t>
            </a:fld>
            <a:endParaRPr lang="en-US"/>
          </a:p>
        </p:txBody>
      </p:sp>
    </p:spTree>
    <p:extLst>
      <p:ext uri="{BB962C8B-B14F-4D97-AF65-F5344CB8AC3E}">
        <p14:creationId xmlns:p14="http://schemas.microsoft.com/office/powerpoint/2010/main" val="318699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Perfboard</a:t>
            </a:r>
            <a:r>
              <a:rPr lang="en-US" dirty="0" smtClean="0"/>
              <a:t> prototype from 2011</a:t>
            </a:r>
          </a:p>
          <a:p>
            <a:endParaRPr lang="en-US" dirty="0" smtClean="0"/>
          </a:p>
          <a:p>
            <a:r>
              <a:rPr lang="en-US" dirty="0" smtClean="0"/>
              <a:t>Ed’s board prototype from 2015 – note DIP switches.  This was the one that was demo-</a:t>
            </a:r>
            <a:r>
              <a:rPr lang="en-US" dirty="0" err="1" smtClean="0"/>
              <a:t>ed</a:t>
            </a:r>
            <a:r>
              <a:rPr lang="en-US" dirty="0" smtClean="0"/>
              <a:t> last</a:t>
            </a:r>
            <a:r>
              <a:rPr lang="en-US" baseline="0" dirty="0" smtClean="0"/>
              <a:t> year.</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4</a:t>
            </a:fld>
            <a:endParaRPr lang="en-US"/>
          </a:p>
        </p:txBody>
      </p:sp>
    </p:spTree>
    <p:extLst>
      <p:ext uri="{BB962C8B-B14F-4D97-AF65-F5344CB8AC3E}">
        <p14:creationId xmlns:p14="http://schemas.microsoft.com/office/powerpoint/2010/main" val="133571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5</a:t>
            </a:fld>
            <a:endParaRPr lang="en-US"/>
          </a:p>
        </p:txBody>
      </p:sp>
    </p:spTree>
    <p:extLst>
      <p:ext uri="{BB962C8B-B14F-4D97-AF65-F5344CB8AC3E}">
        <p14:creationId xmlns:p14="http://schemas.microsoft.com/office/powerpoint/2010/main" val="97421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a:t>
            </a:r>
            <a:r>
              <a:rPr lang="en-US" baseline="0" dirty="0" smtClean="0"/>
              <a:t> 2016, started working with this board from Ed – drops the DIP switches</a:t>
            </a:r>
          </a:p>
          <a:p>
            <a:endParaRPr lang="en-US" baseline="0" dirty="0" smtClean="0"/>
          </a:p>
          <a:p>
            <a:r>
              <a:rPr lang="en-US" baseline="0" dirty="0" smtClean="0"/>
              <a:t>Plugged into </a:t>
            </a:r>
            <a:r>
              <a:rPr lang="en-US" baseline="0" dirty="0" err="1" smtClean="0"/>
              <a:t>CoCo</a:t>
            </a:r>
            <a:r>
              <a:rPr lang="en-US" baseline="0" dirty="0" smtClean="0"/>
              <a:t> 2 rev B board in the 6847 socket</a:t>
            </a:r>
          </a:p>
          <a:p>
            <a:endParaRPr lang="en-US" baseline="0" dirty="0" smtClean="0"/>
          </a:p>
          <a:p>
            <a:r>
              <a:rPr lang="en-US" baseline="0" dirty="0" smtClean="0"/>
              <a:t>Note 6847 in its socket, level shifters, FPGA, JTAG connector, XTAL, serial (SPI?) flash, VGA connector, debug header</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6</a:t>
            </a:fld>
            <a:endParaRPr lang="en-US"/>
          </a:p>
        </p:txBody>
      </p:sp>
    </p:spTree>
    <p:extLst>
      <p:ext uri="{BB962C8B-B14F-4D97-AF65-F5344CB8AC3E}">
        <p14:creationId xmlns:p14="http://schemas.microsoft.com/office/powerpoint/2010/main" val="97421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2</a:t>
            </a:r>
            <a:r>
              <a:rPr lang="en-US" baseline="30000" dirty="0" smtClean="0"/>
              <a:t>nd</a:t>
            </a:r>
            <a:r>
              <a:rPr lang="en-US" dirty="0" smtClean="0"/>
              <a:t> half of last year, I spent a lot of time with video modes and cleanup.  </a:t>
            </a:r>
          </a:p>
          <a:p>
            <a:endParaRPr lang="en-US" dirty="0" smtClean="0"/>
          </a:p>
          <a:p>
            <a:r>
              <a:rPr lang="en-US" dirty="0" smtClean="0"/>
              <a:t>The left photo shows one </a:t>
            </a:r>
            <a:r>
              <a:rPr lang="en-US" dirty="0" err="1" smtClean="0"/>
              <a:t>CoCo</a:t>
            </a:r>
            <a:r>
              <a:rPr lang="en-US" dirty="0" smtClean="0"/>
              <a:t> driving both</a:t>
            </a:r>
            <a:r>
              <a:rPr lang="en-US" baseline="0" dirty="0" smtClean="0"/>
              <a:t> a VGA and composite monitor.  </a:t>
            </a:r>
            <a:r>
              <a:rPr lang="en-US" dirty="0" smtClean="0"/>
              <a:t>SG6 and lower-case (which the non-T1 part cannot display) are visible on the VGA monitor.  (The optional re-use of SG6 for lowercase, I believe,</a:t>
            </a:r>
            <a:r>
              <a:rPr lang="en-US" baseline="0" dirty="0" smtClean="0"/>
              <a:t> was </a:t>
            </a:r>
            <a:r>
              <a:rPr lang="en-US" dirty="0" smtClean="0"/>
              <a:t>a suggestion from Art </a:t>
            </a:r>
            <a:r>
              <a:rPr lang="en-US" dirty="0" err="1" smtClean="0"/>
              <a:t>Flexer</a:t>
            </a:r>
            <a:r>
              <a:rPr lang="en-US" dirty="0" smtClean="0"/>
              <a:t>.) </a:t>
            </a:r>
          </a:p>
          <a:p>
            <a:endParaRPr lang="en-US" dirty="0" smtClean="0"/>
          </a:p>
          <a:p>
            <a:r>
              <a:rPr lang="en-US" dirty="0" smtClean="0"/>
              <a:t>On</a:t>
            </a:r>
            <a:r>
              <a:rPr lang="en-US" baseline="0" dirty="0" smtClean="0"/>
              <a:t> the right are a couple of games that rely heavily on </a:t>
            </a:r>
            <a:r>
              <a:rPr lang="en-US" baseline="0" dirty="0" err="1" smtClean="0"/>
              <a:t>artifacting</a:t>
            </a:r>
            <a:r>
              <a:rPr lang="en-US" baseline="0" dirty="0" smtClean="0"/>
              <a:t>.  These pictures show the MESS-style artifact mode.</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7</a:t>
            </a:fld>
            <a:endParaRPr lang="en-US"/>
          </a:p>
        </p:txBody>
      </p:sp>
    </p:spTree>
    <p:extLst>
      <p:ext uri="{BB962C8B-B14F-4D97-AF65-F5344CB8AC3E}">
        <p14:creationId xmlns:p14="http://schemas.microsoft.com/office/powerpoint/2010/main" val="133571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8</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all these features...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enough DIP switches for all of this even on the prototype board, and even if there were, they would be inside the case.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a software solution would be preferred, especially for programming each 9 bit palette register...but there are really only 5 pins (CSS, A/G, GM) that can be directly addressed by the </a:t>
            </a:r>
            <a:r>
              <a:rPr lang="en-US" baseline="0" dirty="0" err="1" smtClean="0"/>
              <a:t>CoCo</a:t>
            </a:r>
            <a:r>
              <a:rPr lang="en-US" baseline="0" dirty="0" smtClean="0"/>
              <a:t> (via a PIA), and those affect what video output looks like.</a:t>
            </a:r>
          </a:p>
        </p:txBody>
      </p:sp>
      <p:sp>
        <p:nvSpPr>
          <p:cNvPr id="4" name="Slide Number Placeholder 3"/>
          <p:cNvSpPr>
            <a:spLocks noGrp="1"/>
          </p:cNvSpPr>
          <p:nvPr>
            <p:ph type="sldNum" sz="quarter" idx="10"/>
          </p:nvPr>
        </p:nvSpPr>
        <p:spPr/>
        <p:txBody>
          <a:bodyPr/>
          <a:lstStyle/>
          <a:p>
            <a:fld id="{643FA6AB-F40C-4D27-B239-246D118D8EDC}" type="slidenum">
              <a:rPr lang="en-US" smtClean="0"/>
              <a:t>9</a:t>
            </a:fld>
            <a:endParaRPr lang="en-US"/>
          </a:p>
        </p:txBody>
      </p:sp>
    </p:spTree>
    <p:extLst>
      <p:ext uri="{BB962C8B-B14F-4D97-AF65-F5344CB8AC3E}">
        <p14:creationId xmlns:p14="http://schemas.microsoft.com/office/powerpoint/2010/main" val="217879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CDEDD-28B6-4F05-BA85-9A2C5885395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0487983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75842-D460-4454-91A8-25D8882FFC0C}"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36584721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487E8-F0D0-419E-85FC-CA0D778A485C}"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13609062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753799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A7F06-A242-4920-BFFA-1CBCD042FE4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238735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8DA13-8478-4C9E-93D5-1E75E65A438B}" type="datetime1">
              <a:rPr lang="en-US" smtClean="0"/>
              <a:t>4/22/2017</a:t>
            </a:fld>
            <a:endParaRPr lang="en-US"/>
          </a:p>
        </p:txBody>
      </p:sp>
      <p:sp>
        <p:nvSpPr>
          <p:cNvPr id="6" name="Footer Placeholder 5"/>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7" name="Slide Number Placeholder 6"/>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192754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150B0-D80C-45B1-BC71-49AB9F3079BA}" type="datetime1">
              <a:rPr lang="en-US" smtClean="0"/>
              <a:t>4/22/2017</a:t>
            </a:fld>
            <a:endParaRPr lang="en-US"/>
          </a:p>
        </p:txBody>
      </p:sp>
      <p:sp>
        <p:nvSpPr>
          <p:cNvPr id="8" name="Footer Placeholder 7"/>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9" name="Slide Number Placeholder 8"/>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39042773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4AC08E-2072-465F-AFE3-69CBCED4994D}" type="datetime1">
              <a:rPr lang="en-US" smtClean="0"/>
              <a:t>4/22/2017</a:t>
            </a:fld>
            <a:endParaRPr lang="en-US"/>
          </a:p>
        </p:txBody>
      </p:sp>
      <p:sp>
        <p:nvSpPr>
          <p:cNvPr id="4" name="Footer Placeholder 3"/>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5" name="Slide Number Placeholder 4"/>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6917928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3231B-57FD-46C2-A514-D2CB87439148}" type="datetime1">
              <a:rPr lang="en-US" smtClean="0"/>
              <a:t>4/22/2017</a:t>
            </a:fld>
            <a:endParaRPr lang="en-US"/>
          </a:p>
        </p:txBody>
      </p:sp>
      <p:sp>
        <p:nvSpPr>
          <p:cNvPr id="3" name="Footer Placeholder 2"/>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4" name="Slide Number Placeholder 3"/>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9343338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145F7-F4CE-4C25-A51C-DDE8F4658946}" type="datetime1">
              <a:rPr lang="en-US" smtClean="0"/>
              <a:t>4/22/2017</a:t>
            </a:fld>
            <a:endParaRPr lang="en-US"/>
          </a:p>
        </p:txBody>
      </p:sp>
      <p:sp>
        <p:nvSpPr>
          <p:cNvPr id="6" name="Footer Placeholder 5"/>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7" name="Slide Number Placeholder 6"/>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04803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3FCEA-7689-40CB-959C-0D5C7F490673}" type="datetime1">
              <a:rPr lang="en-US" smtClean="0"/>
              <a:t>4/22/2017</a:t>
            </a:fld>
            <a:endParaRPr lang="en-US"/>
          </a:p>
        </p:txBody>
      </p:sp>
      <p:sp>
        <p:nvSpPr>
          <p:cNvPr id="6" name="Footer Placeholder 5"/>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2016</a:t>
            </a:r>
          </a:p>
        </p:txBody>
      </p:sp>
      <p:sp>
        <p:nvSpPr>
          <p:cNvPr id="7" name="Slide Number Placeholder 6"/>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1281141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7A702-0B54-446D-B02A-F05B8750C690}" type="datetime1">
              <a:rPr lang="en-US" smtClean="0"/>
              <a:t>4/22/2017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CoCoVGA</a:t>
            </a:r>
            <a:r>
              <a:rPr lang="en-US" dirty="0" smtClean="0"/>
              <a:t> @ </a:t>
            </a:r>
            <a:r>
              <a:rPr lang="en-US" dirty="0" err="1" smtClean="0"/>
              <a:t>CoCoFEST</a:t>
            </a:r>
            <a:r>
              <a:rPr lang="en-US" dirty="0" smtClean="0"/>
              <a:t>!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11713-41CB-4092-BA16-04109412DE38}" type="slidenum">
              <a:rPr lang="en-US" smtClean="0"/>
              <a:t>‹#›</a:t>
            </a:fld>
            <a:endParaRPr lang="en-US"/>
          </a:p>
        </p:txBody>
      </p:sp>
    </p:spTree>
    <p:extLst>
      <p:ext uri="{BB962C8B-B14F-4D97-AF65-F5344CB8AC3E}">
        <p14:creationId xmlns:p14="http://schemas.microsoft.com/office/powerpoint/2010/main" val="235708516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1490" y="1066800"/>
            <a:ext cx="5721020" cy="4525963"/>
          </a:xfrm>
        </p:spPr>
      </p:pic>
    </p:spTree>
    <p:extLst>
      <p:ext uri="{BB962C8B-B14F-4D97-AF65-F5344CB8AC3E}">
        <p14:creationId xmlns:p14="http://schemas.microsoft.com/office/powerpoint/2010/main" val="1572683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Mode Control</a:t>
            </a:r>
            <a:endParaRPr lang="en-US" dirty="0"/>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10</a:t>
            </a:fld>
            <a:endParaRPr lang="en-US" dirty="0"/>
          </a:p>
        </p:txBody>
      </p:sp>
      <p:sp>
        <p:nvSpPr>
          <p:cNvPr id="22" name="TextBox 21"/>
          <p:cNvSpPr txBox="1"/>
          <p:nvPr/>
        </p:nvSpPr>
        <p:spPr>
          <a:xfrm>
            <a:off x="1460174" y="1755577"/>
            <a:ext cx="1963270" cy="1169551"/>
          </a:xfrm>
          <a:prstGeom prst="rect">
            <a:avLst/>
          </a:prstGeom>
          <a:noFill/>
          <a:ln w="12700">
            <a:solidFill>
              <a:schemeClr val="tx1"/>
            </a:solidFill>
          </a:ln>
        </p:spPr>
        <p:txBody>
          <a:bodyPr wrap="square" rtlCol="0">
            <a:spAutoFit/>
          </a:bodyPr>
          <a:lstStyle/>
          <a:p>
            <a:endParaRPr lang="en-US" sz="1400" dirty="0" smtClean="0"/>
          </a:p>
          <a:p>
            <a:pPr algn="ctr"/>
            <a:r>
              <a:rPr lang="en-US" sz="1400" dirty="0" smtClean="0"/>
              <a:t>video frame n+0 </a:t>
            </a:r>
            <a:r>
              <a:rPr lang="en-US" sz="1400" dirty="0" smtClean="0">
                <a:solidFill>
                  <a:schemeClr val="tx1">
                    <a:lumMod val="75000"/>
                  </a:schemeClr>
                </a:solidFill>
              </a:rPr>
              <a:t>(</a:t>
            </a:r>
            <a:r>
              <a:rPr lang="en-US" sz="1400" dirty="0" err="1" smtClean="0">
                <a:solidFill>
                  <a:schemeClr val="tx1">
                    <a:lumMod val="75000"/>
                  </a:schemeClr>
                </a:solidFill>
              </a:rPr>
              <a:t>CoCoVGA</a:t>
            </a:r>
            <a:r>
              <a:rPr lang="en-US" sz="1400" dirty="0" smtClean="0">
                <a:solidFill>
                  <a:schemeClr val="tx1">
                    <a:lumMod val="75000"/>
                  </a:schemeClr>
                </a:solidFill>
              </a:rPr>
              <a:t> will display this)</a:t>
            </a:r>
          </a:p>
          <a:p>
            <a:pPr algn="ctr"/>
            <a:endParaRPr lang="en-US" sz="1400" dirty="0"/>
          </a:p>
        </p:txBody>
      </p:sp>
      <p:sp>
        <p:nvSpPr>
          <p:cNvPr id="23" name="TextBox 22"/>
          <p:cNvSpPr txBox="1"/>
          <p:nvPr/>
        </p:nvSpPr>
        <p:spPr>
          <a:xfrm>
            <a:off x="1460174" y="1447800"/>
            <a:ext cx="1963270" cy="307777"/>
          </a:xfrm>
          <a:prstGeom prst="rect">
            <a:avLst/>
          </a:prstGeom>
          <a:noFill/>
          <a:ln w="12700">
            <a:solidFill>
              <a:schemeClr val="tx1"/>
            </a:solidFill>
          </a:ln>
        </p:spPr>
        <p:txBody>
          <a:bodyPr wrap="square" rtlCol="0">
            <a:spAutoFit/>
          </a:bodyPr>
          <a:lstStyle/>
          <a:p>
            <a:pPr algn="ctr"/>
            <a:r>
              <a:rPr lang="en-US" sz="1400" dirty="0" smtClean="0"/>
              <a:t>blanking region n+0</a:t>
            </a:r>
            <a:endParaRPr lang="en-US" sz="1400" dirty="0"/>
          </a:p>
        </p:txBody>
      </p:sp>
      <p:sp>
        <p:nvSpPr>
          <p:cNvPr id="24" name="TextBox 23"/>
          <p:cNvSpPr txBox="1"/>
          <p:nvPr/>
        </p:nvSpPr>
        <p:spPr>
          <a:xfrm>
            <a:off x="1460174" y="2929219"/>
            <a:ext cx="1963270" cy="307777"/>
          </a:xfrm>
          <a:prstGeom prst="rect">
            <a:avLst/>
          </a:prstGeom>
          <a:noFill/>
          <a:ln w="12700">
            <a:solidFill>
              <a:schemeClr val="tx1"/>
            </a:solidFill>
          </a:ln>
        </p:spPr>
        <p:txBody>
          <a:bodyPr wrap="square" rtlCol="0">
            <a:spAutoFit/>
          </a:bodyPr>
          <a:lstStyle/>
          <a:p>
            <a:pPr algn="ctr"/>
            <a:r>
              <a:rPr lang="en-US" sz="1400" dirty="0" smtClean="0"/>
              <a:t>blanking region n+1</a:t>
            </a:r>
            <a:endParaRPr lang="en-US" sz="1400" dirty="0"/>
          </a:p>
        </p:txBody>
      </p:sp>
      <p:sp>
        <p:nvSpPr>
          <p:cNvPr id="25" name="TextBox 24"/>
          <p:cNvSpPr txBox="1"/>
          <p:nvPr/>
        </p:nvSpPr>
        <p:spPr>
          <a:xfrm>
            <a:off x="1460174" y="3236996"/>
            <a:ext cx="1963270" cy="1169551"/>
          </a:xfrm>
          <a:prstGeom prst="rect">
            <a:avLst/>
          </a:prstGeom>
          <a:noFill/>
          <a:ln w="12700">
            <a:solidFill>
              <a:schemeClr val="tx1"/>
            </a:solidFill>
          </a:ln>
        </p:spPr>
        <p:txBody>
          <a:bodyPr wrap="square" rtlCol="0">
            <a:spAutoFit/>
          </a:bodyPr>
          <a:lstStyle/>
          <a:p>
            <a:pPr algn="ctr"/>
            <a:r>
              <a:rPr lang="en-US" sz="1400" dirty="0" smtClean="0"/>
              <a:t>video frame n+1</a:t>
            </a:r>
          </a:p>
          <a:p>
            <a:pPr algn="ctr"/>
            <a:r>
              <a:rPr lang="en-US" sz="1400" dirty="0" smtClean="0">
                <a:solidFill>
                  <a:schemeClr val="tx1">
                    <a:lumMod val="75000"/>
                  </a:schemeClr>
                </a:solidFill>
              </a:rPr>
              <a:t>(not actually video, but</a:t>
            </a:r>
          </a:p>
          <a:p>
            <a:pPr algn="ctr"/>
            <a:r>
              <a:rPr lang="en-US" sz="1400" dirty="0" smtClean="0">
                <a:solidFill>
                  <a:schemeClr val="tx1">
                    <a:lumMod val="75000"/>
                  </a:schemeClr>
                </a:solidFill>
              </a:rPr>
              <a:t>register settings – </a:t>
            </a:r>
            <a:r>
              <a:rPr lang="en-US" sz="1400" dirty="0" err="1" smtClean="0">
                <a:solidFill>
                  <a:schemeClr val="tx1">
                    <a:lumMod val="75000"/>
                  </a:schemeClr>
                </a:solidFill>
              </a:rPr>
              <a:t>CoCoVGA</a:t>
            </a:r>
            <a:r>
              <a:rPr lang="en-US" sz="1400" dirty="0" smtClean="0">
                <a:solidFill>
                  <a:schemeClr val="tx1">
                    <a:lumMod val="75000"/>
                  </a:schemeClr>
                </a:solidFill>
              </a:rPr>
              <a:t> will not display this)</a:t>
            </a:r>
            <a:endParaRPr lang="en-US" sz="1400" dirty="0">
              <a:solidFill>
                <a:schemeClr val="tx1">
                  <a:lumMod val="75000"/>
                </a:schemeClr>
              </a:solidFill>
            </a:endParaRPr>
          </a:p>
        </p:txBody>
      </p:sp>
      <p:sp>
        <p:nvSpPr>
          <p:cNvPr id="26" name="TextBox 25"/>
          <p:cNvSpPr txBox="1"/>
          <p:nvPr/>
        </p:nvSpPr>
        <p:spPr>
          <a:xfrm>
            <a:off x="1460174" y="4406547"/>
            <a:ext cx="1963270" cy="307777"/>
          </a:xfrm>
          <a:prstGeom prst="rect">
            <a:avLst/>
          </a:prstGeom>
          <a:noFill/>
          <a:ln w="12700">
            <a:solidFill>
              <a:schemeClr val="tx1"/>
            </a:solidFill>
          </a:ln>
        </p:spPr>
        <p:txBody>
          <a:bodyPr wrap="square" rtlCol="0">
            <a:spAutoFit/>
          </a:bodyPr>
          <a:lstStyle/>
          <a:p>
            <a:pPr algn="ctr"/>
            <a:r>
              <a:rPr lang="en-US" sz="1400" dirty="0" smtClean="0"/>
              <a:t>blanking region n+2</a:t>
            </a:r>
            <a:endParaRPr lang="en-US" sz="1400" dirty="0"/>
          </a:p>
        </p:txBody>
      </p:sp>
      <p:sp>
        <p:nvSpPr>
          <p:cNvPr id="27" name="TextBox 26"/>
          <p:cNvSpPr txBox="1"/>
          <p:nvPr/>
        </p:nvSpPr>
        <p:spPr>
          <a:xfrm>
            <a:off x="1460174" y="4714324"/>
            <a:ext cx="1963270" cy="1169551"/>
          </a:xfrm>
          <a:prstGeom prst="rect">
            <a:avLst/>
          </a:prstGeom>
          <a:noFill/>
          <a:ln w="12700">
            <a:solidFill>
              <a:schemeClr val="tx1"/>
            </a:solidFill>
          </a:ln>
        </p:spPr>
        <p:txBody>
          <a:bodyPr wrap="square" rtlCol="0">
            <a:spAutoFit/>
          </a:bodyPr>
          <a:lstStyle/>
          <a:p>
            <a:endParaRPr lang="en-US" sz="1400" dirty="0" smtClean="0"/>
          </a:p>
          <a:p>
            <a:pPr algn="ctr"/>
            <a:r>
              <a:rPr lang="en-US" sz="1400" dirty="0" smtClean="0"/>
              <a:t>video frame n+2 </a:t>
            </a:r>
            <a:r>
              <a:rPr lang="en-US" sz="1400" dirty="0" smtClean="0">
                <a:solidFill>
                  <a:schemeClr val="tx1">
                    <a:lumMod val="75000"/>
                  </a:schemeClr>
                </a:solidFill>
              </a:rPr>
              <a:t>(</a:t>
            </a:r>
            <a:r>
              <a:rPr lang="en-US" sz="1400" dirty="0" err="1" smtClean="0">
                <a:solidFill>
                  <a:schemeClr val="tx1">
                    <a:lumMod val="75000"/>
                  </a:schemeClr>
                </a:solidFill>
              </a:rPr>
              <a:t>CoCoVGA</a:t>
            </a:r>
            <a:r>
              <a:rPr lang="en-US" sz="1400" dirty="0" smtClean="0">
                <a:solidFill>
                  <a:schemeClr val="tx1">
                    <a:lumMod val="75000"/>
                  </a:schemeClr>
                </a:solidFill>
              </a:rPr>
              <a:t> will display this)</a:t>
            </a:r>
          </a:p>
          <a:p>
            <a:pPr algn="ctr"/>
            <a:endParaRPr lang="en-US" sz="1400" dirty="0"/>
          </a:p>
        </p:txBody>
      </p:sp>
      <p:sp>
        <p:nvSpPr>
          <p:cNvPr id="28" name="TextBox 27"/>
          <p:cNvSpPr txBox="1"/>
          <p:nvPr/>
        </p:nvSpPr>
        <p:spPr>
          <a:xfrm>
            <a:off x="1460174" y="5879609"/>
            <a:ext cx="1963270" cy="307777"/>
          </a:xfrm>
          <a:prstGeom prst="rect">
            <a:avLst/>
          </a:prstGeom>
          <a:noFill/>
          <a:ln w="12700">
            <a:solidFill>
              <a:schemeClr val="tx1"/>
            </a:solidFill>
          </a:ln>
        </p:spPr>
        <p:txBody>
          <a:bodyPr wrap="square" rtlCol="0">
            <a:spAutoFit/>
          </a:bodyPr>
          <a:lstStyle/>
          <a:p>
            <a:pPr algn="ctr"/>
            <a:r>
              <a:rPr lang="en-US" sz="1400" dirty="0" smtClean="0"/>
              <a:t>blanking region n+3</a:t>
            </a:r>
            <a:endParaRPr lang="en-US" sz="1400" dirty="0"/>
          </a:p>
        </p:txBody>
      </p:sp>
      <p:cxnSp>
        <p:nvCxnSpPr>
          <p:cNvPr id="29" name="Straight Arrow Connector 28"/>
          <p:cNvCxnSpPr/>
          <p:nvPr/>
        </p:nvCxnSpPr>
        <p:spPr>
          <a:xfrm>
            <a:off x="1155374" y="1451978"/>
            <a:ext cx="0" cy="4739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2" idx="1"/>
          </p:cNvCxnSpPr>
          <p:nvPr/>
        </p:nvCxnSpPr>
        <p:spPr>
          <a:xfrm flipH="1">
            <a:off x="3593774" y="3083107"/>
            <a:ext cx="68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31974" y="2713775"/>
            <a:ext cx="3886200" cy="738664"/>
          </a:xfrm>
          <a:prstGeom prst="rect">
            <a:avLst/>
          </a:prstGeom>
          <a:noFill/>
          <a:ln w="12700">
            <a:noFill/>
          </a:ln>
        </p:spPr>
        <p:txBody>
          <a:bodyPr wrap="square" rtlCol="0">
            <a:spAutoFit/>
          </a:bodyPr>
          <a:lstStyle/>
          <a:p>
            <a:pPr marL="342900" indent="-342900">
              <a:buFont typeface="+mj-lt"/>
              <a:buAutoNum type="arabicPeriod"/>
            </a:pPr>
            <a:r>
              <a:rPr lang="en-US" sz="1400" dirty="0" smtClean="0"/>
              <a:t>program </a:t>
            </a:r>
            <a:r>
              <a:rPr lang="en-US" sz="1400" dirty="0" err="1" smtClean="0"/>
              <a:t>CoCoVGA</a:t>
            </a:r>
            <a:r>
              <a:rPr lang="en-US" sz="1400" dirty="0" smtClean="0"/>
              <a:t> combo lock</a:t>
            </a:r>
          </a:p>
          <a:p>
            <a:pPr marL="342900" indent="-342900">
              <a:buFont typeface="+mj-lt"/>
              <a:buAutoNum type="arabicPeriod"/>
            </a:pPr>
            <a:r>
              <a:rPr lang="en-US" sz="1400" dirty="0" smtClean="0"/>
              <a:t>point SAM to alternate video frame which contains register settings</a:t>
            </a:r>
            <a:endParaRPr lang="en-US" sz="1400" dirty="0"/>
          </a:p>
        </p:txBody>
      </p:sp>
      <p:sp>
        <p:nvSpPr>
          <p:cNvPr id="32" name="Left Brace 31"/>
          <p:cNvSpPr/>
          <p:nvPr/>
        </p:nvSpPr>
        <p:spPr>
          <a:xfrm>
            <a:off x="4276526" y="2728105"/>
            <a:ext cx="155448" cy="7100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flipH="1">
            <a:off x="3593774" y="4564399"/>
            <a:ext cx="68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31974" y="4410510"/>
            <a:ext cx="3886200" cy="307777"/>
          </a:xfrm>
          <a:prstGeom prst="rect">
            <a:avLst/>
          </a:prstGeom>
          <a:noFill/>
          <a:ln w="12700">
            <a:noFill/>
          </a:ln>
        </p:spPr>
        <p:txBody>
          <a:bodyPr wrap="square" rtlCol="0">
            <a:spAutoFit/>
          </a:bodyPr>
          <a:lstStyle/>
          <a:p>
            <a:r>
              <a:rPr lang="en-US" sz="1400" dirty="0" smtClean="0"/>
              <a:t>point SAM back to “displayable” video frame</a:t>
            </a:r>
            <a:endParaRPr lang="en-US" sz="1400" dirty="0"/>
          </a:p>
        </p:txBody>
      </p:sp>
      <p:sp>
        <p:nvSpPr>
          <p:cNvPr id="35" name="TextBox 34"/>
          <p:cNvSpPr txBox="1"/>
          <p:nvPr/>
        </p:nvSpPr>
        <p:spPr>
          <a:xfrm rot="16200000">
            <a:off x="725389" y="3667882"/>
            <a:ext cx="533400" cy="307777"/>
          </a:xfrm>
          <a:prstGeom prst="rect">
            <a:avLst/>
          </a:prstGeom>
          <a:noFill/>
          <a:ln w="12700">
            <a:noFill/>
          </a:ln>
        </p:spPr>
        <p:txBody>
          <a:bodyPr wrap="square" rtlCol="0">
            <a:spAutoFit/>
          </a:bodyPr>
          <a:lstStyle/>
          <a:p>
            <a:r>
              <a:rPr lang="en-US" sz="1400" dirty="0" smtClean="0"/>
              <a:t>time</a:t>
            </a:r>
            <a:endParaRPr lang="en-US" sz="1400" dirty="0"/>
          </a:p>
        </p:txBody>
      </p:sp>
    </p:spTree>
    <p:extLst>
      <p:ext uri="{BB962C8B-B14F-4D97-AF65-F5344CB8AC3E}">
        <p14:creationId xmlns:p14="http://schemas.microsoft.com/office/powerpoint/2010/main" val="1029770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Mode Control Pros/Cons</a:t>
            </a:r>
            <a:endParaRPr lang="en-US" dirty="0"/>
          </a:p>
        </p:txBody>
      </p:sp>
      <p:sp>
        <p:nvSpPr>
          <p:cNvPr id="3" name="Content Placeholder 2"/>
          <p:cNvSpPr>
            <a:spLocks noGrp="1"/>
          </p:cNvSpPr>
          <p:nvPr>
            <p:ph idx="1"/>
          </p:nvPr>
        </p:nvSpPr>
        <p:spPr>
          <a:xfrm>
            <a:off x="304800" y="1600200"/>
            <a:ext cx="8534400" cy="4724400"/>
          </a:xfrm>
        </p:spPr>
        <p:txBody>
          <a:bodyPr>
            <a:normAutofit fontScale="85000" lnSpcReduction="20000"/>
          </a:bodyPr>
          <a:lstStyle/>
          <a:p>
            <a:r>
              <a:rPr lang="en-US" dirty="0" smtClean="0"/>
              <a:t>Pros</a:t>
            </a:r>
          </a:p>
          <a:p>
            <a:pPr lvl="1"/>
            <a:r>
              <a:rPr lang="en-US" dirty="0" smtClean="0"/>
              <a:t>Does not affect VGA video output</a:t>
            </a:r>
          </a:p>
          <a:p>
            <a:pPr lvl="1"/>
            <a:r>
              <a:rPr lang="en-US" dirty="0" smtClean="0"/>
              <a:t>Pseudo-DMA of register settings if process interrupt-driven (offloads potential CPU bit-banging of PIA1)</a:t>
            </a:r>
          </a:p>
          <a:p>
            <a:pPr lvl="1"/>
            <a:r>
              <a:rPr lang="en-US" dirty="0" smtClean="0"/>
              <a:t>Provides “high bandwidth” gateway to configure current and other potential future enhancements</a:t>
            </a:r>
          </a:p>
          <a:p>
            <a:pPr lvl="1"/>
            <a:r>
              <a:rPr lang="en-US" dirty="0"/>
              <a:t>Simple polling assembly-language routine </a:t>
            </a:r>
            <a:r>
              <a:rPr lang="en-US" dirty="0" smtClean="0"/>
              <a:t>working, callable from BASIC</a:t>
            </a:r>
          </a:p>
          <a:p>
            <a:r>
              <a:rPr lang="en-US" dirty="0" smtClean="0"/>
              <a:t>Cons</a:t>
            </a:r>
          </a:p>
          <a:p>
            <a:pPr lvl="1"/>
            <a:r>
              <a:rPr lang="en-US" dirty="0"/>
              <a:t>Affects TV/composite video output (1 frame “flash”)</a:t>
            </a:r>
          </a:p>
          <a:p>
            <a:pPr lvl="1"/>
            <a:r>
              <a:rPr lang="en-US" dirty="0" smtClean="0"/>
              <a:t>No control when running all legacy software (but stay tuned)</a:t>
            </a:r>
          </a:p>
          <a:p>
            <a:pPr lvl="1"/>
            <a:r>
              <a:rPr lang="en-US" dirty="0"/>
              <a:t>R</a:t>
            </a:r>
            <a:r>
              <a:rPr lang="en-US" dirty="0" smtClean="0"/>
              <a:t>egister update rate dictated by refresh rate</a:t>
            </a:r>
          </a:p>
          <a:p>
            <a:pPr lvl="1"/>
            <a:r>
              <a:rPr lang="en-US" dirty="0" smtClean="0"/>
              <a:t>Unable to read-modify-write; interface is write-only</a:t>
            </a: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11</a:t>
            </a:fld>
            <a:endParaRPr lang="en-US" dirty="0"/>
          </a:p>
        </p:txBody>
      </p:sp>
    </p:spTree>
    <p:extLst>
      <p:ext uri="{BB962C8B-B14F-4D97-AF65-F5344CB8AC3E}">
        <p14:creationId xmlns:p14="http://schemas.microsoft.com/office/powerpoint/2010/main" val="25943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err="1" smtClean="0"/>
              <a:t>CoCoVGA</a:t>
            </a:r>
            <a:r>
              <a:rPr lang="en-US" dirty="0" smtClean="0"/>
              <a:t> Registers</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smtClean="0"/>
              <a:t>CoCoVGA @ CoCoFEST! 2016</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321071973"/>
              </p:ext>
            </p:extLst>
          </p:nvPr>
        </p:nvGraphicFramePr>
        <p:xfrm>
          <a:off x="457200" y="1447800"/>
          <a:ext cx="8229600" cy="2479734"/>
        </p:xfrm>
        <a:graphic>
          <a:graphicData uri="http://schemas.openxmlformats.org/drawingml/2006/table">
            <a:tbl>
              <a:tblPr/>
              <a:tblGrid>
                <a:gridCol w="822960"/>
                <a:gridCol w="822960"/>
                <a:gridCol w="822960"/>
                <a:gridCol w="822960"/>
                <a:gridCol w="822960"/>
                <a:gridCol w="822960"/>
                <a:gridCol w="822960"/>
                <a:gridCol w="822960"/>
                <a:gridCol w="822960"/>
                <a:gridCol w="822960"/>
              </a:tblGrid>
              <a:tr h="253472">
                <a:tc gridSpan="10">
                  <a:txBody>
                    <a:bodyPr/>
                    <a:lstStyle/>
                    <a:p>
                      <a:pPr algn="ctr"/>
                      <a:r>
                        <a:rPr lang="en-US" sz="1600" dirty="0" smtClean="0"/>
                        <a:t>Reset</a:t>
                      </a:r>
                      <a:r>
                        <a:rPr lang="en-US" sz="1600" baseline="0" dirty="0" smtClean="0"/>
                        <a:t> and Edit Mask</a:t>
                      </a:r>
                      <a:r>
                        <a:rPr lang="en-US" sz="1600" dirty="0" smtClean="0"/>
                        <a:t> Registers</a:t>
                      </a:r>
                      <a:endParaRPr lang="en-US" sz="1600" dirty="0"/>
                    </a:p>
                  </a:txBody>
                  <a:tcPr marL="8230" marR="8230" marT="8230" marB="8230" anchor="ctr">
                    <a:solidFill>
                      <a:srgbClr val="18181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72">
                <a:tc>
                  <a:txBody>
                    <a:bodyPr/>
                    <a:lstStyle/>
                    <a:p>
                      <a:pPr algn="ctr"/>
                      <a:endParaRPr lang="en-US" sz="1600" b="0" i="0">
                        <a:effectLst/>
                      </a:endParaRPr>
                    </a:p>
                  </a:txBody>
                  <a:tcPr marL="8230" marR="8230" marT="8230" marB="8230" anchor="ctr">
                    <a:lnL>
                      <a:noFill/>
                    </a:lnL>
                    <a:lnR>
                      <a:noFill/>
                    </a:lnR>
                    <a:lnB>
                      <a:noFill/>
                    </a:lnB>
                    <a:solidFill>
                      <a:srgbClr val="181818"/>
                    </a:solidFill>
                  </a:tcPr>
                </a:tc>
                <a:tc>
                  <a:txBody>
                    <a:bodyPr/>
                    <a:lstStyle/>
                    <a:p>
                      <a:pPr algn="ctr"/>
                      <a:endParaRPr lang="en-US" sz="1600" b="0" i="0">
                        <a:effectLst/>
                      </a:endParaRPr>
                    </a:p>
                  </a:txBody>
                  <a:tcPr marL="8230" marR="8230" marT="8230" marB="8230" anchor="ctr">
                    <a:lnL>
                      <a:noFill/>
                    </a:lnL>
                    <a:lnR>
                      <a:noFill/>
                    </a:lnR>
                    <a:lnT>
                      <a:noFill/>
                    </a:lnT>
                    <a:lnB>
                      <a:noFill/>
                    </a:lnB>
                    <a:solidFill>
                      <a:srgbClr val="181818"/>
                    </a:solidFill>
                  </a:tcPr>
                </a:tc>
                <a:tc gridSpan="8">
                  <a:txBody>
                    <a:bodyPr/>
                    <a:lstStyle/>
                    <a:p>
                      <a:pPr algn="ctr"/>
                      <a:r>
                        <a:rPr lang="en-US" sz="1600" b="0" i="0">
                          <a:effectLst/>
                        </a:rPr>
                        <a:t>Bit Offset</a:t>
                      </a:r>
                    </a:p>
                  </a:txBody>
                  <a:tcPr marL="8230" marR="8230" marT="8230" marB="8230" anchor="ctr">
                    <a:lnL>
                      <a:noFill/>
                    </a:lnL>
                    <a:lnR>
                      <a:noFill/>
                    </a:lnR>
                    <a:lnT>
                      <a:noFill/>
                    </a:lnT>
                    <a:lnB>
                      <a:noFill/>
                    </a:lnB>
                    <a:solidFill>
                      <a:srgbClr val="18181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484">
                <a:tc>
                  <a:txBody>
                    <a:bodyPr/>
                    <a:lstStyle/>
                    <a:p>
                      <a:pPr algn="ctr"/>
                      <a:r>
                        <a:rPr lang="en-US" sz="1600" b="0" i="0">
                          <a:effectLst/>
                        </a:rPr>
                        <a:t>Address Offset</a:t>
                      </a:r>
                    </a:p>
                  </a:txBody>
                  <a:tcPr marL="8230" marR="8230" marT="8230" marB="8230" anchor="ctr">
                    <a:lnL>
                      <a:noFill/>
                    </a:lnL>
                    <a:lnR>
                      <a:noFill/>
                    </a:lnR>
                    <a:lnT>
                      <a:noFill/>
                    </a:lnT>
                    <a:lnB>
                      <a:noFill/>
                    </a:lnB>
                    <a:solidFill>
                      <a:srgbClr val="181818"/>
                    </a:solidFill>
                  </a:tcPr>
                </a:tc>
                <a:tc>
                  <a:txBody>
                    <a:bodyPr/>
                    <a:lstStyle/>
                    <a:p>
                      <a:pPr algn="ctr"/>
                      <a:r>
                        <a:rPr lang="en-US" sz="1600" b="0" i="0">
                          <a:effectLst/>
                        </a:rPr>
                        <a:t>Register Name</a:t>
                      </a: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7</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6</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5</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4</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3</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2</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1</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0</a:t>
                      </a:r>
                      <a:endParaRPr lang="en-US" sz="1600">
                        <a:effectLst/>
                      </a:endParaRPr>
                    </a:p>
                  </a:txBody>
                  <a:tcPr marL="8230" marR="8230" marT="8230" marB="8230" anchor="ctr">
                    <a:lnL>
                      <a:noFill/>
                    </a:lnL>
                    <a:lnR>
                      <a:noFill/>
                    </a:lnR>
                    <a:lnT>
                      <a:noFill/>
                    </a:lnT>
                    <a:lnB>
                      <a:noFill/>
                    </a:lnB>
                    <a:solidFill>
                      <a:srgbClr val="181818"/>
                    </a:solidFill>
                  </a:tcPr>
                </a:tc>
              </a:tr>
              <a:tr h="727497">
                <a:tc>
                  <a:txBody>
                    <a:bodyPr/>
                    <a:lstStyle/>
                    <a:p>
                      <a:pPr algn="ctr"/>
                      <a:r>
                        <a:rPr lang="en-US" sz="1600" b="0" i="0">
                          <a:effectLst/>
                        </a:rPr>
                        <a:t>0</a:t>
                      </a:r>
                    </a:p>
                  </a:txBody>
                  <a:tcPr marL="8230" marR="8230" marT="8230" marB="8230" anchor="ctr">
                    <a:lnL>
                      <a:noFill/>
                    </a:lnL>
                    <a:lnR>
                      <a:noFill/>
                    </a:lnR>
                    <a:lnT>
                      <a:noFill/>
                    </a:lnT>
                    <a:lnB>
                      <a:noFill/>
                    </a:lnB>
                    <a:solidFill>
                      <a:srgbClr val="181818"/>
                    </a:solidFill>
                  </a:tcPr>
                </a:tc>
                <a:tc>
                  <a:txBody>
                    <a:bodyPr/>
                    <a:lstStyle/>
                    <a:p>
                      <a:pPr algn="ctr"/>
                      <a:r>
                        <a:rPr lang="en-US" sz="1600" b="0" i="0">
                          <a:effectLst/>
                        </a:rPr>
                        <a:t>reset</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reserved</a:t>
                      </a:r>
                    </a:p>
                  </a:txBody>
                  <a:tcPr marL="8230" marR="8230" marT="8230" marB="8230" anchor="ctr">
                    <a:lnL>
                      <a:noFill/>
                    </a:lnL>
                    <a:lnR>
                      <a:noFill/>
                    </a:lnR>
                    <a:lnT>
                      <a:noFill/>
                    </a:lnT>
                    <a:lnB>
                      <a:noFill/>
                    </a:lnB>
                    <a:solidFill>
                      <a:srgbClr val="BBBBBB"/>
                    </a:solidFill>
                  </a:tcPr>
                </a:tc>
                <a:tc>
                  <a:txBody>
                    <a:bodyPr/>
                    <a:lstStyle/>
                    <a:p>
                      <a:pPr algn="ctr"/>
                      <a:r>
                        <a:rPr lang="en-US" sz="1600">
                          <a:effectLst/>
                        </a:rPr>
                        <a:t>VGA timing</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extra palette</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artifact palette</a:t>
                      </a:r>
                    </a:p>
                  </a:txBody>
                  <a:tcPr marL="8230" marR="8230" marT="8230" marB="8230" anchor="ctr">
                    <a:lnL>
                      <a:noFill/>
                    </a:lnL>
                    <a:lnR>
                      <a:noFill/>
                    </a:lnR>
                    <a:lnT>
                      <a:noFill/>
                    </a:lnT>
                    <a:lnB>
                      <a:noFill/>
                    </a:lnB>
                    <a:solidFill>
                      <a:srgbClr val="181818"/>
                    </a:solidFill>
                  </a:tcPr>
                </a:tc>
                <a:tc>
                  <a:txBody>
                    <a:bodyPr/>
                    <a:lstStyle/>
                    <a:p>
                      <a:pPr algn="ctr"/>
                      <a:r>
                        <a:rPr lang="en-US" sz="1600" dirty="0" smtClean="0">
                          <a:effectLst/>
                        </a:rPr>
                        <a:t>SG </a:t>
                      </a:r>
                      <a:r>
                        <a:rPr lang="en-US" sz="1600" dirty="0">
                          <a:effectLst/>
                        </a:rPr>
                        <a:t>palette</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extras</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artifact</a:t>
                      </a:r>
                    </a:p>
                  </a:txBody>
                  <a:tcPr marL="8230" marR="8230" marT="8230" marB="8230" anchor="ctr">
                    <a:lnL>
                      <a:noFill/>
                    </a:lnL>
                    <a:lnR>
                      <a:noFill/>
                    </a:lnR>
                    <a:lnT>
                      <a:noFill/>
                    </a:lnT>
                    <a:lnB>
                      <a:noFill/>
                    </a:lnB>
                    <a:solidFill>
                      <a:srgbClr val="181818"/>
                    </a:solidFill>
                  </a:tcPr>
                </a:tc>
                <a:tc>
                  <a:txBody>
                    <a:bodyPr/>
                    <a:lstStyle/>
                    <a:p>
                      <a:pPr algn="ctr"/>
                      <a:r>
                        <a:rPr lang="en-US" sz="1600" dirty="0">
                          <a:effectLst/>
                        </a:rPr>
                        <a:t>font</a:t>
                      </a:r>
                    </a:p>
                  </a:txBody>
                  <a:tcPr marL="8230" marR="8230" marT="8230" marB="8230" anchor="ctr">
                    <a:lnL>
                      <a:noFill/>
                    </a:lnL>
                    <a:lnR>
                      <a:noFill/>
                    </a:lnR>
                    <a:lnT>
                      <a:noFill/>
                    </a:lnT>
                    <a:lnB>
                      <a:noFill/>
                    </a:lnB>
                    <a:solidFill>
                      <a:srgbClr val="181818"/>
                    </a:solidFill>
                  </a:tcPr>
                </a:tc>
              </a:tr>
              <a:tr h="727497">
                <a:tc>
                  <a:txBody>
                    <a:bodyPr/>
                    <a:lstStyle/>
                    <a:p>
                      <a:pPr algn="ctr"/>
                      <a:r>
                        <a:rPr lang="en-US" sz="1600" b="0" i="0">
                          <a:effectLst/>
                        </a:rPr>
                        <a:t>1</a:t>
                      </a:r>
                    </a:p>
                  </a:txBody>
                  <a:tcPr marL="8230" marR="8230" marT="8230" marB="8230" anchor="ctr">
                    <a:lnL>
                      <a:noFill/>
                    </a:lnL>
                    <a:lnR>
                      <a:noFill/>
                    </a:lnR>
                    <a:lnT>
                      <a:noFill/>
                    </a:lnT>
                    <a:lnB>
                      <a:noFill/>
                    </a:lnB>
                    <a:solidFill>
                      <a:srgbClr val="181818"/>
                    </a:solidFill>
                  </a:tcPr>
                </a:tc>
                <a:tc>
                  <a:txBody>
                    <a:bodyPr/>
                    <a:lstStyle/>
                    <a:p>
                      <a:pPr algn="ctr"/>
                      <a:r>
                        <a:rPr lang="en-US" sz="1600" b="0" i="0">
                          <a:effectLst/>
                        </a:rPr>
                        <a:t>edit mask</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reserved</a:t>
                      </a:r>
                    </a:p>
                  </a:txBody>
                  <a:tcPr marL="8230" marR="8230" marT="8230" marB="8230" anchor="ctr">
                    <a:lnL>
                      <a:noFill/>
                    </a:lnL>
                    <a:lnR>
                      <a:noFill/>
                    </a:lnR>
                    <a:lnT>
                      <a:noFill/>
                    </a:lnT>
                    <a:lnB>
                      <a:noFill/>
                    </a:lnB>
                    <a:solidFill>
                      <a:srgbClr val="BBBBBB"/>
                    </a:solidFill>
                  </a:tcPr>
                </a:tc>
                <a:tc>
                  <a:txBody>
                    <a:bodyPr/>
                    <a:lstStyle/>
                    <a:p>
                      <a:pPr algn="ctr"/>
                      <a:r>
                        <a:rPr lang="en-US" sz="1600">
                          <a:effectLst/>
                        </a:rPr>
                        <a:t>VGA timing</a:t>
                      </a:r>
                    </a:p>
                  </a:txBody>
                  <a:tcPr marL="8230" marR="8230" marT="8230" marB="8230" anchor="ctr">
                    <a:lnL>
                      <a:noFill/>
                    </a:lnL>
                    <a:lnR>
                      <a:noFill/>
                    </a:lnR>
                    <a:lnT>
                      <a:noFill/>
                    </a:lnT>
                    <a:lnB>
                      <a:noFill/>
                    </a:lnB>
                    <a:solidFill>
                      <a:srgbClr val="181818"/>
                    </a:solidFill>
                  </a:tcPr>
                </a:tc>
                <a:tc>
                  <a:txBody>
                    <a:bodyPr/>
                    <a:lstStyle/>
                    <a:p>
                      <a:pPr algn="ctr" fontAlgn="ctr"/>
                      <a:r>
                        <a:rPr lang="en-US" sz="1600">
                          <a:effectLst/>
                        </a:rPr>
                        <a:t>extra palette</a:t>
                      </a:r>
                    </a:p>
                  </a:txBody>
                  <a:tcPr marL="8230" marR="8230" marT="8230" marB="8230" anchor="ctr">
                    <a:lnL>
                      <a:noFill/>
                    </a:lnL>
                    <a:lnR>
                      <a:noFill/>
                    </a:lnR>
                    <a:lnT>
                      <a:noFill/>
                    </a:lnT>
                    <a:lnB>
                      <a:noFill/>
                    </a:lnB>
                    <a:solidFill>
                      <a:srgbClr val="181818"/>
                    </a:solidFill>
                  </a:tcPr>
                </a:tc>
                <a:tc>
                  <a:txBody>
                    <a:bodyPr/>
                    <a:lstStyle/>
                    <a:p>
                      <a:pPr algn="ctr"/>
                      <a:r>
                        <a:rPr lang="en-US" sz="1600" dirty="0" smtClean="0">
                          <a:effectLst/>
                        </a:rPr>
                        <a:t>artifact palette</a:t>
                      </a:r>
                      <a:endParaRPr lang="en-US" sz="1600" dirty="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dirty="0" smtClean="0">
                          <a:effectLst/>
                        </a:rPr>
                        <a:t>SG palette</a:t>
                      </a:r>
                      <a:endParaRPr lang="en-US" sz="1600" dirty="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dirty="0">
                          <a:effectLst/>
                        </a:rPr>
                        <a:t>extras</a:t>
                      </a:r>
                    </a:p>
                  </a:txBody>
                  <a:tcPr marL="8230" marR="8230" marT="8230" marB="8230" anchor="ctr">
                    <a:lnL>
                      <a:noFill/>
                    </a:lnL>
                    <a:lnR>
                      <a:noFill/>
                    </a:lnR>
                    <a:lnT>
                      <a:noFill/>
                    </a:lnT>
                    <a:lnB>
                      <a:noFill/>
                    </a:lnB>
                    <a:solidFill>
                      <a:srgbClr val="181818"/>
                    </a:solidFill>
                  </a:tcPr>
                </a:tc>
                <a:tc>
                  <a:txBody>
                    <a:bodyPr/>
                    <a:lstStyle/>
                    <a:p>
                      <a:pPr algn="ctr"/>
                      <a:r>
                        <a:rPr lang="en-US" sz="1600">
                          <a:effectLst/>
                        </a:rPr>
                        <a:t>artifact</a:t>
                      </a:r>
                    </a:p>
                  </a:txBody>
                  <a:tcPr marL="8230" marR="8230" marT="8230" marB="8230" anchor="ctr">
                    <a:lnL>
                      <a:noFill/>
                    </a:lnL>
                    <a:lnR>
                      <a:noFill/>
                    </a:lnR>
                    <a:lnT>
                      <a:noFill/>
                    </a:lnT>
                    <a:lnB>
                      <a:noFill/>
                    </a:lnB>
                    <a:solidFill>
                      <a:srgbClr val="181818"/>
                    </a:solidFill>
                  </a:tcPr>
                </a:tc>
                <a:tc>
                  <a:txBody>
                    <a:bodyPr/>
                    <a:lstStyle/>
                    <a:p>
                      <a:pPr algn="ctr"/>
                      <a:r>
                        <a:rPr lang="en-US" sz="1600" dirty="0">
                          <a:effectLst/>
                        </a:rPr>
                        <a:t>font</a:t>
                      </a:r>
                    </a:p>
                  </a:txBody>
                  <a:tcPr marL="8230" marR="8230" marT="8230" marB="8230" anchor="ctr">
                    <a:lnL>
                      <a:noFill/>
                    </a:lnL>
                    <a:lnR>
                      <a:noFill/>
                    </a:lnR>
                    <a:lnT>
                      <a:noFill/>
                    </a:lnT>
                    <a:lnB>
                      <a:noFill/>
                    </a:lnB>
                    <a:solidFill>
                      <a:srgbClr val="181818"/>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12286612"/>
              </p:ext>
            </p:extLst>
          </p:nvPr>
        </p:nvGraphicFramePr>
        <p:xfrm>
          <a:off x="457200" y="4191000"/>
          <a:ext cx="8229600" cy="1545340"/>
        </p:xfrm>
        <a:graphic>
          <a:graphicData uri="http://schemas.openxmlformats.org/drawingml/2006/table">
            <a:tbl>
              <a:tblPr/>
              <a:tblGrid>
                <a:gridCol w="822960"/>
                <a:gridCol w="822960"/>
                <a:gridCol w="822960"/>
                <a:gridCol w="822960"/>
                <a:gridCol w="822960"/>
                <a:gridCol w="822960"/>
                <a:gridCol w="822960"/>
                <a:gridCol w="822960"/>
                <a:gridCol w="822960"/>
                <a:gridCol w="822960"/>
              </a:tblGrid>
              <a:tr h="253472">
                <a:tc gridSpan="10">
                  <a:txBody>
                    <a:bodyPr/>
                    <a:lstStyle/>
                    <a:p>
                      <a:pPr algn="ctr"/>
                      <a:r>
                        <a:rPr lang="en-US" sz="1600" dirty="0" smtClean="0"/>
                        <a:t>SG </a:t>
                      </a:r>
                      <a:r>
                        <a:rPr lang="en-US" sz="1600" dirty="0"/>
                        <a:t>Palette </a:t>
                      </a:r>
                      <a:r>
                        <a:rPr lang="en-US" sz="1600" dirty="0" smtClean="0"/>
                        <a:t>Register</a:t>
                      </a:r>
                      <a:r>
                        <a:rPr lang="en-US" sz="1600" baseline="0" dirty="0" smtClean="0"/>
                        <a:t> for Color 8 (Orange)</a:t>
                      </a:r>
                      <a:endParaRPr lang="en-US" sz="1600" dirty="0"/>
                    </a:p>
                  </a:txBody>
                  <a:tcPr marL="8230" marR="8230" marT="8230" marB="8230" anchor="ctr">
                    <a:solidFill>
                      <a:srgbClr val="18181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72">
                <a:tc>
                  <a:txBody>
                    <a:bodyPr/>
                    <a:lstStyle/>
                    <a:p>
                      <a:pPr algn="ctr"/>
                      <a:endParaRPr lang="en-US" sz="1600" b="0" i="0">
                        <a:effectLst/>
                      </a:endParaRPr>
                    </a:p>
                  </a:txBody>
                  <a:tcPr marL="8230" marR="8230" marT="8230" marB="8230" anchor="ctr">
                    <a:lnL>
                      <a:noFill/>
                    </a:lnL>
                    <a:lnR>
                      <a:noFill/>
                    </a:lnR>
                    <a:lnB>
                      <a:noFill/>
                    </a:lnB>
                    <a:solidFill>
                      <a:srgbClr val="181818"/>
                    </a:solidFill>
                  </a:tcPr>
                </a:tc>
                <a:tc>
                  <a:txBody>
                    <a:bodyPr/>
                    <a:lstStyle/>
                    <a:p>
                      <a:pPr algn="ctr"/>
                      <a:endParaRPr lang="en-US" sz="1600" b="0" i="0">
                        <a:effectLst/>
                      </a:endParaRPr>
                    </a:p>
                  </a:txBody>
                  <a:tcPr marL="8230" marR="8230" marT="8230" marB="8230" anchor="ctr">
                    <a:lnL>
                      <a:noFill/>
                    </a:lnL>
                    <a:lnR>
                      <a:noFill/>
                    </a:lnR>
                    <a:lnT>
                      <a:noFill/>
                    </a:lnT>
                    <a:lnB>
                      <a:noFill/>
                    </a:lnB>
                    <a:solidFill>
                      <a:srgbClr val="181818"/>
                    </a:solidFill>
                  </a:tcPr>
                </a:tc>
                <a:tc gridSpan="8">
                  <a:txBody>
                    <a:bodyPr/>
                    <a:lstStyle/>
                    <a:p>
                      <a:pPr algn="ctr"/>
                      <a:r>
                        <a:rPr lang="en-US" sz="1600" b="0" i="0">
                          <a:effectLst/>
                        </a:rPr>
                        <a:t>Bit Offset</a:t>
                      </a:r>
                    </a:p>
                  </a:txBody>
                  <a:tcPr marL="8230" marR="8230" marT="8230" marB="8230" anchor="ctr">
                    <a:lnL>
                      <a:noFill/>
                    </a:lnL>
                    <a:lnR>
                      <a:noFill/>
                    </a:lnR>
                    <a:lnT>
                      <a:noFill/>
                    </a:lnT>
                    <a:lnB>
                      <a:noFill/>
                    </a:lnB>
                    <a:solidFill>
                      <a:srgbClr val="18181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484">
                <a:tc>
                  <a:txBody>
                    <a:bodyPr/>
                    <a:lstStyle/>
                    <a:p>
                      <a:pPr algn="ctr"/>
                      <a:r>
                        <a:rPr lang="en-US" sz="1600" b="0" i="0">
                          <a:effectLst/>
                        </a:rPr>
                        <a:t>Address Offset</a:t>
                      </a:r>
                    </a:p>
                  </a:txBody>
                  <a:tcPr marL="8230" marR="8230" marT="8230" marB="8230" anchor="ctr">
                    <a:lnL>
                      <a:noFill/>
                    </a:lnL>
                    <a:lnR>
                      <a:noFill/>
                    </a:lnR>
                    <a:lnT>
                      <a:noFill/>
                    </a:lnT>
                    <a:lnB>
                      <a:noFill/>
                    </a:lnB>
                    <a:solidFill>
                      <a:srgbClr val="181818"/>
                    </a:solidFill>
                  </a:tcPr>
                </a:tc>
                <a:tc>
                  <a:txBody>
                    <a:bodyPr/>
                    <a:lstStyle/>
                    <a:p>
                      <a:pPr algn="ctr"/>
                      <a:r>
                        <a:rPr lang="en-US" sz="1600" b="0" i="0">
                          <a:effectLst/>
                        </a:rPr>
                        <a:t>Register Name</a:t>
                      </a: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7</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6</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5</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4</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3</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2</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1</a:t>
                      </a:r>
                      <a:endParaRPr lang="en-US" sz="160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1" i="0">
                          <a:solidFill>
                            <a:srgbClr val="FFFFFF"/>
                          </a:solidFill>
                          <a:effectLst/>
                          <a:latin typeface="Helvetica Neue"/>
                        </a:rPr>
                        <a:t>0</a:t>
                      </a:r>
                      <a:endParaRPr lang="en-US" sz="1600">
                        <a:effectLst/>
                      </a:endParaRPr>
                    </a:p>
                  </a:txBody>
                  <a:tcPr marL="8230" marR="8230" marT="8230" marB="8230" anchor="ctr">
                    <a:lnL>
                      <a:noFill/>
                    </a:lnL>
                    <a:lnR>
                      <a:noFill/>
                    </a:lnR>
                    <a:lnT>
                      <a:noFill/>
                    </a:lnT>
                    <a:lnB>
                      <a:noFill/>
                    </a:lnB>
                    <a:solidFill>
                      <a:srgbClr val="181818"/>
                    </a:solidFill>
                  </a:tcPr>
                </a:tc>
              </a:tr>
              <a:tr h="253472">
                <a:tc>
                  <a:txBody>
                    <a:bodyPr/>
                    <a:lstStyle/>
                    <a:p>
                      <a:pPr algn="ctr"/>
                      <a:r>
                        <a:rPr lang="en-US" sz="1600" b="0" i="0" dirty="0" smtClean="0">
                          <a:effectLst/>
                        </a:rPr>
                        <a:t>48</a:t>
                      </a:r>
                      <a:endParaRPr lang="en-US" sz="1600" b="0" i="0" dirty="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0" i="0" dirty="0">
                          <a:effectLst/>
                        </a:rPr>
                        <a:t>palette a</a:t>
                      </a:r>
                    </a:p>
                  </a:txBody>
                  <a:tcPr marL="8230" marR="8230" marT="8230" marB="8230" anchor="ctr">
                    <a:lnL>
                      <a:noFill/>
                    </a:lnL>
                    <a:lnR>
                      <a:noFill/>
                    </a:lnR>
                    <a:lnT>
                      <a:noFill/>
                    </a:lnT>
                    <a:lnB>
                      <a:noFill/>
                    </a:lnB>
                    <a:solidFill>
                      <a:srgbClr val="181818"/>
                    </a:solidFill>
                  </a:tcPr>
                </a:tc>
                <a:tc gridSpan="4">
                  <a:txBody>
                    <a:bodyPr/>
                    <a:lstStyle/>
                    <a:p>
                      <a:pPr algn="ctr"/>
                      <a:r>
                        <a:rPr lang="en-US" sz="1600">
                          <a:effectLst/>
                        </a:rPr>
                        <a:t>reserved</a:t>
                      </a:r>
                    </a:p>
                  </a:txBody>
                  <a:tcPr marL="8230" marR="8230" marT="8230" marB="8230" anchor="ctr">
                    <a:lnL>
                      <a:noFill/>
                    </a:lnL>
                    <a:lnR>
                      <a:noFill/>
                    </a:lnR>
                    <a:lnT>
                      <a:noFill/>
                    </a:lnT>
                    <a:lnB>
                      <a:noFill/>
                    </a:lnB>
                    <a:solidFill>
                      <a:srgbClr val="BBBBBB"/>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600">
                          <a:effectLst/>
                        </a:rPr>
                        <a:t>enable</a:t>
                      </a:r>
                    </a:p>
                  </a:txBody>
                  <a:tcPr marL="8230" marR="8230" marT="8230" marB="8230" anchor="ctr">
                    <a:lnL>
                      <a:noFill/>
                    </a:lnL>
                    <a:lnR>
                      <a:noFill/>
                    </a:lnR>
                    <a:lnT>
                      <a:noFill/>
                    </a:lnT>
                    <a:lnB>
                      <a:noFill/>
                    </a:lnB>
                    <a:solidFill>
                      <a:srgbClr val="181818"/>
                    </a:solidFill>
                  </a:tcPr>
                </a:tc>
                <a:tc gridSpan="3">
                  <a:txBody>
                    <a:bodyPr/>
                    <a:lstStyle/>
                    <a:p>
                      <a:pPr algn="ctr"/>
                      <a:r>
                        <a:rPr lang="en-US" sz="1600" dirty="0">
                          <a:effectLst/>
                        </a:rPr>
                        <a:t>red</a:t>
                      </a:r>
                    </a:p>
                  </a:txBody>
                  <a:tcPr marL="8230" marR="8230" marT="8230" marB="8230" anchor="ctr">
                    <a:lnL>
                      <a:noFill/>
                    </a:lnL>
                    <a:lnR>
                      <a:noFill/>
                    </a:lnR>
                    <a:lnT>
                      <a:noFill/>
                    </a:lnT>
                    <a:lnB>
                      <a:noFill/>
                    </a:lnB>
                    <a:solidFill>
                      <a:srgbClr val="FF0000"/>
                    </a:solidFill>
                  </a:tcPr>
                </a:tc>
                <a:tc hMerge="1">
                  <a:txBody>
                    <a:bodyPr/>
                    <a:lstStyle/>
                    <a:p>
                      <a:endParaRPr lang="en-US"/>
                    </a:p>
                  </a:txBody>
                  <a:tcPr/>
                </a:tc>
                <a:tc hMerge="1">
                  <a:txBody>
                    <a:bodyPr/>
                    <a:lstStyle/>
                    <a:p>
                      <a:endParaRPr lang="en-US"/>
                    </a:p>
                  </a:txBody>
                  <a:tcPr/>
                </a:tc>
              </a:tr>
              <a:tr h="253472">
                <a:tc>
                  <a:txBody>
                    <a:bodyPr/>
                    <a:lstStyle/>
                    <a:p>
                      <a:pPr algn="ctr"/>
                      <a:r>
                        <a:rPr lang="en-US" sz="1600" b="0" i="0" dirty="0" smtClean="0">
                          <a:effectLst/>
                        </a:rPr>
                        <a:t>49</a:t>
                      </a:r>
                      <a:endParaRPr lang="en-US" sz="1600" b="0" i="0" dirty="0">
                        <a:effectLst/>
                      </a:endParaRPr>
                    </a:p>
                  </a:txBody>
                  <a:tcPr marL="8230" marR="8230" marT="8230" marB="8230" anchor="ctr">
                    <a:lnL>
                      <a:noFill/>
                    </a:lnL>
                    <a:lnR>
                      <a:noFill/>
                    </a:lnR>
                    <a:lnT>
                      <a:noFill/>
                    </a:lnT>
                    <a:lnB>
                      <a:noFill/>
                    </a:lnB>
                    <a:solidFill>
                      <a:srgbClr val="181818"/>
                    </a:solidFill>
                  </a:tcPr>
                </a:tc>
                <a:tc>
                  <a:txBody>
                    <a:bodyPr/>
                    <a:lstStyle/>
                    <a:p>
                      <a:pPr algn="ctr"/>
                      <a:r>
                        <a:rPr lang="en-US" sz="1600" b="0" i="0">
                          <a:effectLst/>
                        </a:rPr>
                        <a:t>palette b</a:t>
                      </a:r>
                    </a:p>
                  </a:txBody>
                  <a:tcPr marL="8230" marR="8230" marT="8230" marB="8230" anchor="ctr">
                    <a:lnL>
                      <a:noFill/>
                    </a:lnL>
                    <a:lnR>
                      <a:noFill/>
                    </a:lnR>
                    <a:lnT>
                      <a:noFill/>
                    </a:lnT>
                    <a:lnB>
                      <a:noFill/>
                    </a:lnB>
                    <a:solidFill>
                      <a:srgbClr val="181818"/>
                    </a:solidFill>
                  </a:tcPr>
                </a:tc>
                <a:tc gridSpan="2">
                  <a:txBody>
                    <a:bodyPr/>
                    <a:lstStyle/>
                    <a:p>
                      <a:pPr algn="ctr"/>
                      <a:r>
                        <a:rPr lang="en-US" sz="1600">
                          <a:effectLst/>
                        </a:rPr>
                        <a:t>reserved</a:t>
                      </a:r>
                    </a:p>
                  </a:txBody>
                  <a:tcPr marL="8230" marR="8230" marT="8230" marB="8230" anchor="ctr">
                    <a:lnL>
                      <a:noFill/>
                    </a:lnL>
                    <a:lnR>
                      <a:noFill/>
                    </a:lnR>
                    <a:lnT>
                      <a:noFill/>
                    </a:lnT>
                    <a:lnB>
                      <a:noFill/>
                    </a:lnB>
                    <a:solidFill>
                      <a:srgbClr val="BBBBBB"/>
                    </a:solidFill>
                  </a:tcPr>
                </a:tc>
                <a:tc hMerge="1">
                  <a:txBody>
                    <a:bodyPr/>
                    <a:lstStyle/>
                    <a:p>
                      <a:endParaRPr lang="en-US"/>
                    </a:p>
                  </a:txBody>
                  <a:tcPr/>
                </a:tc>
                <a:tc gridSpan="3">
                  <a:txBody>
                    <a:bodyPr/>
                    <a:lstStyle/>
                    <a:p>
                      <a:pPr algn="ctr"/>
                      <a:r>
                        <a:rPr lang="en-US" sz="1600" dirty="0">
                          <a:effectLst/>
                        </a:rPr>
                        <a:t>green</a:t>
                      </a:r>
                    </a:p>
                  </a:txBody>
                  <a:tcPr marL="8230" marR="8230" marT="8230" marB="8230" anchor="ctr">
                    <a:lnL>
                      <a:noFill/>
                    </a:lnL>
                    <a:lnR>
                      <a:noFill/>
                    </a:lnR>
                    <a:lnT>
                      <a:noFill/>
                    </a:lnT>
                    <a:lnB>
                      <a:noFill/>
                    </a:lnB>
                    <a:solidFill>
                      <a:srgbClr val="00B050"/>
                    </a:solidFill>
                  </a:tcPr>
                </a:tc>
                <a:tc hMerge="1">
                  <a:txBody>
                    <a:bodyPr/>
                    <a:lstStyle/>
                    <a:p>
                      <a:endParaRPr lang="en-US"/>
                    </a:p>
                  </a:txBody>
                  <a:tcPr/>
                </a:tc>
                <a:tc hMerge="1">
                  <a:txBody>
                    <a:bodyPr/>
                    <a:lstStyle/>
                    <a:p>
                      <a:endParaRPr lang="en-US"/>
                    </a:p>
                  </a:txBody>
                  <a:tcPr/>
                </a:tc>
                <a:tc gridSpan="3">
                  <a:txBody>
                    <a:bodyPr/>
                    <a:lstStyle/>
                    <a:p>
                      <a:pPr algn="ctr"/>
                      <a:r>
                        <a:rPr lang="en-US" sz="1600" dirty="0">
                          <a:effectLst/>
                        </a:rPr>
                        <a:t>blue</a:t>
                      </a:r>
                    </a:p>
                  </a:txBody>
                  <a:tcPr marL="8230" marR="8230" marT="8230" marB="8230" anchor="ctr">
                    <a:lnL>
                      <a:noFill/>
                    </a:lnL>
                    <a:lnR>
                      <a:noFill/>
                    </a:lnR>
                    <a:lnT>
                      <a:noFill/>
                    </a:lnT>
                    <a:lnB>
                      <a:noFill/>
                    </a:lnB>
                    <a:solidFill>
                      <a:srgbClr val="0070C0"/>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02621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for SW Mode Control </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Registers, in order of appearance...</a:t>
            </a:r>
          </a:p>
          <a:p>
            <a:pPr lvl="1"/>
            <a:r>
              <a:rPr lang="en-US" dirty="0" smtClean="0"/>
              <a:t>PIA0A </a:t>
            </a:r>
            <a:r>
              <a:rPr lang="en-US" dirty="0"/>
              <a:t>($FF02) – write to clear pending VSYNC </a:t>
            </a:r>
          </a:p>
          <a:p>
            <a:pPr lvl="1"/>
            <a:r>
              <a:rPr lang="en-US" dirty="0" smtClean="0"/>
              <a:t>PIA0B </a:t>
            </a:r>
            <a:r>
              <a:rPr lang="en-US" dirty="0"/>
              <a:t>($</a:t>
            </a:r>
            <a:r>
              <a:rPr lang="en-US" dirty="0" smtClean="0"/>
              <a:t>FF03) bit 7 – read VSYNC flag</a:t>
            </a:r>
          </a:p>
          <a:p>
            <a:pPr lvl="1"/>
            <a:r>
              <a:rPr lang="en-US" dirty="0" smtClean="0"/>
              <a:t>SAM Page Select </a:t>
            </a:r>
            <a:r>
              <a:rPr lang="en-US" dirty="0"/>
              <a:t>($FFC6-$</a:t>
            </a:r>
            <a:r>
              <a:rPr lang="en-US" dirty="0" smtClean="0"/>
              <a:t>FFD3)</a:t>
            </a:r>
          </a:p>
          <a:p>
            <a:pPr lvl="2"/>
            <a:r>
              <a:rPr lang="en-US" dirty="0"/>
              <a:t>W</a:t>
            </a:r>
            <a:r>
              <a:rPr lang="en-US" dirty="0" smtClean="0"/>
              <a:t>rite to set which 512-byte page to provide to 6847</a:t>
            </a:r>
          </a:p>
          <a:p>
            <a:pPr lvl="2"/>
            <a:r>
              <a:rPr lang="en-US" dirty="0" smtClean="0"/>
              <a:t>7 bits spread across 14 addresses (odd set, even clear)</a:t>
            </a:r>
          </a:p>
          <a:p>
            <a:pPr lvl="1"/>
            <a:r>
              <a:rPr lang="en-US" dirty="0" smtClean="0"/>
              <a:t>PIA1B ($FF22) bits [7:3]</a:t>
            </a:r>
          </a:p>
          <a:p>
            <a:pPr lvl="2"/>
            <a:r>
              <a:rPr lang="en-US" dirty="0"/>
              <a:t>R</a:t>
            </a:r>
            <a:r>
              <a:rPr lang="en-US" dirty="0" smtClean="0"/>
              <a:t>ead/write 6847 control pins A/G, GM[2:0], CSS, respectively</a:t>
            </a:r>
          </a:p>
          <a:p>
            <a:r>
              <a:rPr lang="en-US" dirty="0" smtClean="0"/>
              <a:t>Example memory map</a:t>
            </a:r>
          </a:p>
          <a:p>
            <a:pPr lvl="1"/>
            <a:r>
              <a:rPr lang="en-US" dirty="0" smtClean="0"/>
              <a:t>$400 – alpha/SG4 video page used by BASIC (SAM page 2)</a:t>
            </a:r>
          </a:p>
          <a:p>
            <a:pPr lvl="1"/>
            <a:r>
              <a:rPr lang="en-US" dirty="0" smtClean="0"/>
              <a:t>$6C00 – assembly language routine</a:t>
            </a:r>
          </a:p>
          <a:p>
            <a:pPr lvl="1"/>
            <a:r>
              <a:rPr lang="en-US" dirty="0" smtClean="0"/>
              <a:t>$7000 – 512-byte </a:t>
            </a:r>
            <a:r>
              <a:rPr lang="en-US" dirty="0" err="1" smtClean="0"/>
              <a:t>CoCoVGA</a:t>
            </a:r>
            <a:r>
              <a:rPr lang="en-US" dirty="0" smtClean="0"/>
              <a:t> register page (SAM page 56)</a:t>
            </a:r>
          </a:p>
          <a:p>
            <a:pPr lvl="1"/>
            <a:endParaRPr lang="en-US" dirty="0" smtClean="0"/>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smtClean="0"/>
              <a:t>CoCoVGA @ CoCoFEST! 2016</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13</a:t>
            </a:fld>
            <a:endParaRPr lang="en-US"/>
          </a:p>
        </p:txBody>
      </p:sp>
    </p:spTree>
    <p:extLst>
      <p:ext uri="{BB962C8B-B14F-4D97-AF65-F5344CB8AC3E}">
        <p14:creationId xmlns:p14="http://schemas.microsoft.com/office/powerpoint/2010/main" val="4089974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from ECB</a:t>
            </a:r>
            <a:endParaRPr lang="en-US" dirty="0"/>
          </a:p>
        </p:txBody>
      </p:sp>
      <p:sp>
        <p:nvSpPr>
          <p:cNvPr id="3" name="Content Placeholder 2"/>
          <p:cNvSpPr>
            <a:spLocks noGrp="1"/>
          </p:cNvSpPr>
          <p:nvPr>
            <p:ph idx="1"/>
          </p:nvPr>
        </p:nvSpPr>
        <p:spPr>
          <a:solidFill>
            <a:srgbClr val="00B050"/>
          </a:solidFill>
        </p:spPr>
        <p:txBody>
          <a:bodyPr>
            <a:normAutofit fontScale="70000" lnSpcReduction="20000"/>
          </a:bodyPr>
          <a:lstStyle/>
          <a:p>
            <a:pPr marL="0" indent="0">
              <a:buNone/>
            </a:pPr>
            <a:r>
              <a:rPr lang="en-US" dirty="0">
                <a:solidFill>
                  <a:schemeClr val="bg1"/>
                </a:solidFill>
                <a:latin typeface="Hot CoCo" pitchFamily="2" charset="0"/>
              </a:rPr>
              <a:t>10 CLEAR </a:t>
            </a:r>
            <a:r>
              <a:rPr lang="en-US" dirty="0" smtClean="0">
                <a:solidFill>
                  <a:schemeClr val="bg1"/>
                </a:solidFill>
                <a:latin typeface="Hot CoCo" pitchFamily="2" charset="0"/>
              </a:rPr>
              <a:t>200,&amp;H6BFF</a:t>
            </a:r>
          </a:p>
          <a:p>
            <a:pPr marL="0" indent="0">
              <a:buNone/>
            </a:pPr>
            <a:r>
              <a:rPr lang="en-US" dirty="0" smtClean="0">
                <a:solidFill>
                  <a:schemeClr val="bg1"/>
                </a:solidFill>
                <a:latin typeface="Hot CoCo" pitchFamily="2" charset="0"/>
              </a:rPr>
              <a:t>20 LOADM”SG4PG2.BIN”</a:t>
            </a:r>
          </a:p>
          <a:p>
            <a:pPr marL="0" indent="0">
              <a:buNone/>
            </a:pPr>
            <a:r>
              <a:rPr lang="en-US" dirty="0" smtClean="0">
                <a:solidFill>
                  <a:schemeClr val="bg1"/>
                </a:solidFill>
                <a:latin typeface="Hot CoCo" pitchFamily="2" charset="0"/>
              </a:rPr>
              <a:t>30 DEFUSR0=&amp;H6C00 ‘ML ROUTINE START</a:t>
            </a:r>
          </a:p>
          <a:p>
            <a:pPr marL="0" indent="0">
              <a:buNone/>
            </a:pPr>
            <a:r>
              <a:rPr lang="en-US" dirty="0" smtClean="0">
                <a:solidFill>
                  <a:schemeClr val="bg1"/>
                </a:solidFill>
                <a:latin typeface="Hot CoCo" pitchFamily="2" charset="0"/>
              </a:rPr>
              <a:t>40 R=&amp;H7000</a:t>
            </a:r>
          </a:p>
          <a:p>
            <a:pPr marL="0" indent="0">
              <a:buNone/>
            </a:pPr>
            <a:r>
              <a:rPr lang="en-US" dirty="0" smtClean="0">
                <a:solidFill>
                  <a:schemeClr val="bg1"/>
                </a:solidFill>
                <a:latin typeface="Hot CoCo" pitchFamily="2" charset="0"/>
              </a:rPr>
              <a:t>50 RI=INT(R/512) ‘R/512 IS FLOAT BY DEFAULT</a:t>
            </a:r>
          </a:p>
          <a:p>
            <a:pPr marL="0" indent="0">
              <a:buNone/>
            </a:pPr>
            <a:r>
              <a:rPr lang="en-US" dirty="0" smtClean="0">
                <a:solidFill>
                  <a:schemeClr val="bg1"/>
                </a:solidFill>
                <a:latin typeface="Hot CoCo" pitchFamily="2" charset="0"/>
              </a:rPr>
              <a:t>60 FOR I=R TO R+511:POKE I,0:NEXT</a:t>
            </a:r>
          </a:p>
          <a:p>
            <a:pPr marL="0" indent="0">
              <a:buNone/>
            </a:pPr>
            <a:r>
              <a:rPr lang="en-US" dirty="0" smtClean="0">
                <a:solidFill>
                  <a:schemeClr val="bg1"/>
                </a:solidFill>
                <a:latin typeface="Hot CoCo" pitchFamily="2" charset="0"/>
              </a:rPr>
              <a:t>70 POKE R,&amp;HFF   ‘RESET ALL REGS</a:t>
            </a:r>
          </a:p>
          <a:p>
            <a:pPr marL="0" indent="0">
              <a:buNone/>
            </a:pPr>
            <a:r>
              <a:rPr lang="en-US" dirty="0" smtClean="0">
                <a:solidFill>
                  <a:schemeClr val="bg1"/>
                </a:solidFill>
                <a:latin typeface="Hot CoCo" pitchFamily="2" charset="0"/>
              </a:rPr>
              <a:t>80 POKE R+1,&amp;H08 ‘EDIT SG PALETTE REGS</a:t>
            </a:r>
          </a:p>
          <a:p>
            <a:pPr marL="0" indent="0">
              <a:buNone/>
            </a:pPr>
            <a:r>
              <a:rPr lang="en-US" dirty="0" smtClean="0">
                <a:solidFill>
                  <a:schemeClr val="bg1"/>
                </a:solidFill>
                <a:latin typeface="Hot CoCo" pitchFamily="2" charset="0"/>
              </a:rPr>
              <a:t>90 POKE R+48,8:POKE R+49,7 ‘ORANGE -&gt; BLUE</a:t>
            </a:r>
          </a:p>
          <a:p>
            <a:pPr marL="0" indent="0">
              <a:buNone/>
            </a:pPr>
            <a:r>
              <a:rPr lang="en-US" dirty="0" smtClean="0">
                <a:solidFill>
                  <a:schemeClr val="bg1"/>
                </a:solidFill>
                <a:latin typeface="Hot CoCo" pitchFamily="2" charset="0"/>
              </a:rPr>
              <a:t>100 A=USR0(RI)   ‘PROGRAM COCOVGA REGISTERS</a:t>
            </a:r>
            <a:endParaRPr lang="en-US" dirty="0">
              <a:solidFill>
                <a:schemeClr val="bg1"/>
              </a:solidFill>
              <a:latin typeface="Hot CoCo" pitchFamily="2" charset="0"/>
            </a:endParaRP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14</a:t>
            </a:fld>
            <a:endParaRPr lang="en-US" dirty="0"/>
          </a:p>
        </p:txBody>
      </p:sp>
    </p:spTree>
    <p:extLst>
      <p:ext uri="{BB962C8B-B14F-4D97-AF65-F5344CB8AC3E}">
        <p14:creationId xmlns:p14="http://schemas.microsoft.com/office/powerpoint/2010/main" val="214890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Polling Routine – Part 1</a:t>
            </a:r>
            <a:endParaRPr lang="en-US" dirty="0"/>
          </a:p>
        </p:txBody>
      </p:sp>
      <p:sp>
        <p:nvSpPr>
          <p:cNvPr id="3" name="Content Placeholder 2"/>
          <p:cNvSpPr>
            <a:spLocks noGrp="1"/>
          </p:cNvSpPr>
          <p:nvPr>
            <p:ph idx="1"/>
          </p:nvPr>
        </p:nvSpPr>
        <p:spPr>
          <a:xfrm>
            <a:off x="457200" y="1524001"/>
            <a:ext cx="8229600" cy="4495799"/>
          </a:xfrm>
          <a:solidFill>
            <a:srgbClr val="00B050"/>
          </a:solidFill>
        </p:spPr>
        <p:txBody>
          <a:bodyPr>
            <a:normAutofit fontScale="47500" lnSpcReduction="20000"/>
          </a:bodyPr>
          <a:lstStyle/>
          <a:p>
            <a:pPr marL="0" indent="0">
              <a:buNone/>
            </a:pPr>
            <a:endParaRPr lang="en-US" dirty="0" smtClean="0">
              <a:solidFill>
                <a:schemeClr val="bg1"/>
              </a:solidFill>
              <a:latin typeface="Hot CoCo" pitchFamily="2" charset="0"/>
            </a:endParaRPr>
          </a:p>
          <a:p>
            <a:pPr marL="0" indent="0">
              <a:buNone/>
            </a:pPr>
            <a:endParaRPr lang="en-US" dirty="0">
              <a:solidFill>
                <a:schemeClr val="bg1"/>
              </a:solidFill>
              <a:latin typeface="Hot CoCo" pitchFamily="2" charset="0"/>
            </a:endParaRPr>
          </a:p>
          <a:p>
            <a:pPr marL="0" indent="0">
              <a:buNone/>
            </a:pPr>
            <a:r>
              <a:rPr lang="en-US" dirty="0" smtClean="0">
                <a:solidFill>
                  <a:schemeClr val="bg1"/>
                </a:solidFill>
                <a:latin typeface="Hot CoCo" pitchFamily="2" charset="0"/>
              </a:rPr>
              <a:t>00130 </a:t>
            </a:r>
            <a:r>
              <a:rPr lang="en-US" dirty="0">
                <a:solidFill>
                  <a:schemeClr val="bg1"/>
                </a:solidFill>
                <a:latin typeface="Hot CoCo" pitchFamily="2" charset="0"/>
              </a:rPr>
              <a:t>	</a:t>
            </a:r>
            <a:r>
              <a:rPr lang="en-US" dirty="0" smtClean="0">
                <a:solidFill>
                  <a:schemeClr val="bg1"/>
                </a:solidFill>
                <a:latin typeface="Hot CoCo" pitchFamily="2" charset="0"/>
              </a:rPr>
              <a:t>	LDA</a:t>
            </a:r>
            <a:r>
              <a:rPr lang="en-US" dirty="0">
                <a:solidFill>
                  <a:schemeClr val="bg1"/>
                </a:solidFill>
                <a:latin typeface="Hot CoCo" pitchFamily="2" charset="0"/>
              </a:rPr>
              <a:t>	$FF02	CLEAR ANY PENDING VSYNC FLAG</a:t>
            </a:r>
          </a:p>
          <a:p>
            <a:pPr marL="0" indent="0">
              <a:buNone/>
            </a:pPr>
            <a:r>
              <a:rPr lang="en-US" dirty="0">
                <a:solidFill>
                  <a:schemeClr val="bg1"/>
                </a:solidFill>
                <a:latin typeface="Hot CoCo" pitchFamily="2" charset="0"/>
              </a:rPr>
              <a:t>00140 TLP	LDA	$FF03	WAIT FOR FLAG TO INDICATE...</a:t>
            </a:r>
          </a:p>
          <a:p>
            <a:pPr marL="0" indent="0">
              <a:buNone/>
            </a:pPr>
            <a:r>
              <a:rPr lang="en-US" dirty="0">
                <a:solidFill>
                  <a:schemeClr val="bg1"/>
                </a:solidFill>
                <a:latin typeface="Hot CoCo" pitchFamily="2" charset="0"/>
              </a:rPr>
              <a:t>00150 	</a:t>
            </a:r>
            <a:r>
              <a:rPr lang="en-US" dirty="0" smtClean="0">
                <a:solidFill>
                  <a:schemeClr val="bg1"/>
                </a:solidFill>
                <a:latin typeface="Hot CoCo" pitchFamily="2" charset="0"/>
              </a:rPr>
              <a:t>	BPL</a:t>
            </a:r>
            <a:r>
              <a:rPr lang="en-US" dirty="0">
                <a:solidFill>
                  <a:schemeClr val="bg1"/>
                </a:solidFill>
                <a:latin typeface="Hot CoCo" pitchFamily="2" charset="0"/>
              </a:rPr>
              <a:t>	TLP	...FALLING EDGE OF FS</a:t>
            </a:r>
          </a:p>
          <a:p>
            <a:pPr marL="0" indent="0">
              <a:buNone/>
            </a:pPr>
            <a:r>
              <a:rPr lang="en-US" dirty="0" smtClean="0">
                <a:solidFill>
                  <a:schemeClr val="bg1"/>
                </a:solidFill>
                <a:latin typeface="Hot CoCo" pitchFamily="2" charset="0"/>
              </a:rPr>
              <a:t>00152 		LDA</a:t>
            </a:r>
            <a:r>
              <a:rPr lang="en-US" dirty="0">
                <a:solidFill>
                  <a:schemeClr val="bg1"/>
                </a:solidFill>
                <a:latin typeface="Hot CoCo" pitchFamily="2" charset="0"/>
              </a:rPr>
              <a:t>	$FF02	CLEAR VSYNC INTERRUPT </a:t>
            </a:r>
            <a:r>
              <a:rPr lang="en-US" dirty="0" smtClean="0">
                <a:solidFill>
                  <a:schemeClr val="bg1"/>
                </a:solidFill>
                <a:latin typeface="Hot CoCo" pitchFamily="2" charset="0"/>
              </a:rPr>
              <a:t>FLAG</a:t>
            </a:r>
          </a:p>
          <a:p>
            <a:pPr marL="0" indent="0">
              <a:buNone/>
            </a:pPr>
            <a:endParaRPr lang="en-US" dirty="0" smtClean="0">
              <a:solidFill>
                <a:schemeClr val="bg1"/>
              </a:solidFill>
              <a:latin typeface="Hot CoCo" pitchFamily="2" charset="0"/>
            </a:endParaRPr>
          </a:p>
          <a:p>
            <a:pPr marL="0" indent="0">
              <a:buNone/>
            </a:pPr>
            <a:endParaRPr lang="en-US" dirty="0">
              <a:solidFill>
                <a:schemeClr val="bg1"/>
              </a:solidFill>
              <a:latin typeface="Hot CoCo" pitchFamily="2" charset="0"/>
            </a:endParaRPr>
          </a:p>
          <a:p>
            <a:pPr marL="0" indent="0">
              <a:buNone/>
            </a:pPr>
            <a:r>
              <a:rPr lang="en-US" dirty="0">
                <a:solidFill>
                  <a:schemeClr val="bg1"/>
                </a:solidFill>
                <a:latin typeface="Hot CoCo" pitchFamily="2" charset="0"/>
              </a:rPr>
              <a:t>00155 * SET THE SAM GRAPHICS PAGE OFFSET FROM USR PARAM</a:t>
            </a:r>
          </a:p>
          <a:p>
            <a:pPr marL="0" indent="0">
              <a:buNone/>
            </a:pPr>
            <a:r>
              <a:rPr lang="en-US" dirty="0">
                <a:solidFill>
                  <a:schemeClr val="bg1"/>
                </a:solidFill>
                <a:latin typeface="Hot CoCo" pitchFamily="2" charset="0"/>
              </a:rPr>
              <a:t>00160 	</a:t>
            </a:r>
            <a:r>
              <a:rPr lang="en-US" dirty="0" smtClean="0">
                <a:solidFill>
                  <a:schemeClr val="bg1"/>
                </a:solidFill>
                <a:latin typeface="Hot CoCo" pitchFamily="2" charset="0"/>
              </a:rPr>
              <a:t>	JSR</a:t>
            </a:r>
            <a:r>
              <a:rPr lang="en-US" dirty="0">
                <a:solidFill>
                  <a:schemeClr val="bg1"/>
                </a:solidFill>
                <a:latin typeface="Hot CoCo" pitchFamily="2" charset="0"/>
              </a:rPr>
              <a:t>	$B3ED	</a:t>
            </a:r>
            <a:r>
              <a:rPr lang="en-US" dirty="0" smtClean="0">
                <a:solidFill>
                  <a:schemeClr val="bg1"/>
                </a:solidFill>
                <a:latin typeface="Hot CoCo" pitchFamily="2" charset="0"/>
              </a:rPr>
              <a:t>PLACE </a:t>
            </a:r>
            <a:r>
              <a:rPr lang="en-US" dirty="0">
                <a:solidFill>
                  <a:schemeClr val="bg1"/>
                </a:solidFill>
                <a:latin typeface="Hot CoCo" pitchFamily="2" charset="0"/>
              </a:rPr>
              <a:t>THE USR0 PARAM IN D REG</a:t>
            </a:r>
          </a:p>
          <a:p>
            <a:pPr marL="0" indent="0">
              <a:buNone/>
            </a:pPr>
            <a:r>
              <a:rPr lang="en-US" dirty="0">
                <a:solidFill>
                  <a:schemeClr val="bg1"/>
                </a:solidFill>
                <a:latin typeface="Hot CoCo" pitchFamily="2" charset="0"/>
              </a:rPr>
              <a:t>00170 	</a:t>
            </a:r>
            <a:r>
              <a:rPr lang="en-US" dirty="0" smtClean="0">
                <a:solidFill>
                  <a:schemeClr val="bg1"/>
                </a:solidFill>
                <a:latin typeface="Hot CoCo" pitchFamily="2" charset="0"/>
              </a:rPr>
              <a:t>	TFR</a:t>
            </a:r>
            <a:r>
              <a:rPr lang="en-US" dirty="0">
                <a:solidFill>
                  <a:schemeClr val="bg1"/>
                </a:solidFill>
                <a:latin typeface="Hot CoCo" pitchFamily="2" charset="0"/>
              </a:rPr>
              <a:t>	B,A	WE ONLY WANT THE LOWER 8 BITS</a:t>
            </a:r>
          </a:p>
          <a:p>
            <a:pPr marL="0" indent="0">
              <a:buNone/>
            </a:pPr>
            <a:r>
              <a:rPr lang="en-US" dirty="0">
                <a:solidFill>
                  <a:schemeClr val="bg1"/>
                </a:solidFill>
                <a:latin typeface="Hot CoCo" pitchFamily="2" charset="0"/>
              </a:rPr>
              <a:t>00180 	</a:t>
            </a:r>
            <a:r>
              <a:rPr lang="en-US" dirty="0" smtClean="0">
                <a:solidFill>
                  <a:schemeClr val="bg1"/>
                </a:solidFill>
                <a:latin typeface="Hot CoCo" pitchFamily="2" charset="0"/>
              </a:rPr>
              <a:t>	BITA</a:t>
            </a:r>
            <a:r>
              <a:rPr lang="en-US" dirty="0">
                <a:solidFill>
                  <a:schemeClr val="bg1"/>
                </a:solidFill>
                <a:latin typeface="Hot CoCo" pitchFamily="2" charset="0"/>
              </a:rPr>
              <a:t>	#$01	CHECK ARG BIT 1 SET</a:t>
            </a:r>
          </a:p>
          <a:p>
            <a:pPr marL="0" indent="0">
              <a:buNone/>
            </a:pPr>
            <a:r>
              <a:rPr lang="en-US" dirty="0">
                <a:solidFill>
                  <a:schemeClr val="bg1"/>
                </a:solidFill>
                <a:latin typeface="Hot CoCo" pitchFamily="2" charset="0"/>
              </a:rPr>
              <a:t>00190 	</a:t>
            </a:r>
            <a:r>
              <a:rPr lang="en-US" dirty="0" smtClean="0">
                <a:solidFill>
                  <a:schemeClr val="bg1"/>
                </a:solidFill>
                <a:latin typeface="Hot CoCo" pitchFamily="2" charset="0"/>
              </a:rPr>
              <a:t>	BEQ</a:t>
            </a:r>
            <a:r>
              <a:rPr lang="en-US" dirty="0">
                <a:solidFill>
                  <a:schemeClr val="bg1"/>
                </a:solidFill>
                <a:latin typeface="Hot CoCo" pitchFamily="2" charset="0"/>
              </a:rPr>
              <a:t>	BT0	IF SET</a:t>
            </a:r>
          </a:p>
          <a:p>
            <a:pPr marL="0" indent="0">
              <a:buNone/>
            </a:pPr>
            <a:r>
              <a:rPr lang="en-US" dirty="0">
                <a:solidFill>
                  <a:schemeClr val="bg1"/>
                </a:solidFill>
                <a:latin typeface="Hot CoCo" pitchFamily="2" charset="0"/>
              </a:rPr>
              <a:t>00200 	</a:t>
            </a:r>
            <a:r>
              <a:rPr lang="en-US" dirty="0" smtClean="0">
                <a:solidFill>
                  <a:schemeClr val="bg1"/>
                </a:solidFill>
                <a:latin typeface="Hot CoCo" pitchFamily="2" charset="0"/>
              </a:rPr>
              <a:t>	STA</a:t>
            </a:r>
            <a:r>
              <a:rPr lang="en-US" dirty="0">
                <a:solidFill>
                  <a:schemeClr val="bg1"/>
                </a:solidFill>
                <a:latin typeface="Hot CoCo" pitchFamily="2" charset="0"/>
              </a:rPr>
              <a:t>	$FFC7	SET SAM GRPHOFF BIT 1 TO 1</a:t>
            </a:r>
          </a:p>
          <a:p>
            <a:pPr marL="0" indent="0">
              <a:buNone/>
            </a:pPr>
            <a:r>
              <a:rPr lang="en-US" dirty="0">
                <a:solidFill>
                  <a:schemeClr val="bg1"/>
                </a:solidFill>
                <a:latin typeface="Hot CoCo" pitchFamily="2" charset="0"/>
              </a:rPr>
              <a:t>00210 	</a:t>
            </a:r>
            <a:r>
              <a:rPr lang="en-US" dirty="0" smtClean="0">
                <a:solidFill>
                  <a:schemeClr val="bg1"/>
                </a:solidFill>
                <a:latin typeface="Hot CoCo" pitchFamily="2" charset="0"/>
              </a:rPr>
              <a:t>	BRA</a:t>
            </a:r>
            <a:r>
              <a:rPr lang="en-US" dirty="0">
                <a:solidFill>
                  <a:schemeClr val="bg1"/>
                </a:solidFill>
                <a:latin typeface="Hot CoCo" pitchFamily="2" charset="0"/>
              </a:rPr>
              <a:t>	BT1	ELSE</a:t>
            </a:r>
          </a:p>
          <a:p>
            <a:pPr marL="0" indent="0">
              <a:buNone/>
            </a:pPr>
            <a:r>
              <a:rPr lang="en-US" dirty="0">
                <a:solidFill>
                  <a:schemeClr val="bg1"/>
                </a:solidFill>
                <a:latin typeface="Hot CoCo" pitchFamily="2" charset="0"/>
              </a:rPr>
              <a:t>00220 BT0	STA	$FFC6	SET SAM GRPHOFF BIT 1 TO 0</a:t>
            </a:r>
          </a:p>
          <a:p>
            <a:pPr marL="0" indent="0">
              <a:buNone/>
            </a:pPr>
            <a:r>
              <a:rPr lang="en-US" dirty="0">
                <a:solidFill>
                  <a:schemeClr val="bg1"/>
                </a:solidFill>
                <a:latin typeface="Hot CoCo" pitchFamily="2" charset="0"/>
              </a:rPr>
              <a:t>00230 BT1	BITA	</a:t>
            </a:r>
            <a:r>
              <a:rPr lang="en-US" dirty="0" smtClean="0">
                <a:solidFill>
                  <a:schemeClr val="bg1"/>
                </a:solidFill>
                <a:latin typeface="Hot CoCo" pitchFamily="2" charset="0"/>
              </a:rPr>
              <a:t>#$02	REPEAT....</a:t>
            </a:r>
            <a:endParaRPr lang="en-US" dirty="0">
              <a:solidFill>
                <a:schemeClr val="bg1"/>
              </a:solidFill>
              <a:latin typeface="Hot CoCo" pitchFamily="2" charset="0"/>
            </a:endParaRP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15</a:t>
            </a:fld>
            <a:endParaRPr lang="en-US" dirty="0"/>
          </a:p>
        </p:txBody>
      </p:sp>
    </p:spTree>
    <p:extLst>
      <p:ext uri="{BB962C8B-B14F-4D97-AF65-F5344CB8AC3E}">
        <p14:creationId xmlns:p14="http://schemas.microsoft.com/office/powerpoint/2010/main" val="79242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Polling Routine – Part 2</a:t>
            </a:r>
            <a:endParaRPr lang="en-US" dirty="0"/>
          </a:p>
        </p:txBody>
      </p:sp>
      <p:sp>
        <p:nvSpPr>
          <p:cNvPr id="3" name="Content Placeholder 2"/>
          <p:cNvSpPr>
            <a:spLocks noGrp="1"/>
          </p:cNvSpPr>
          <p:nvPr>
            <p:ph idx="1"/>
          </p:nvPr>
        </p:nvSpPr>
        <p:spPr>
          <a:xfrm>
            <a:off x="304800" y="1295400"/>
            <a:ext cx="8610600" cy="5105400"/>
          </a:xfrm>
          <a:solidFill>
            <a:srgbClr val="00B050"/>
          </a:solidFill>
        </p:spPr>
        <p:txBody>
          <a:bodyPr>
            <a:noAutofit/>
          </a:bodyPr>
          <a:lstStyle/>
          <a:p>
            <a:pPr marL="0" indent="0">
              <a:buNone/>
            </a:pPr>
            <a:r>
              <a:rPr lang="en-US" sz="1100" dirty="0">
                <a:solidFill>
                  <a:schemeClr val="bg1"/>
                </a:solidFill>
                <a:latin typeface="Hot CoCo" pitchFamily="2" charset="0"/>
              </a:rPr>
              <a:t>00525 * PROGRAM THE COCOVGA COMBO LOCK</a:t>
            </a:r>
          </a:p>
          <a:p>
            <a:pPr marL="0" indent="0">
              <a:buNone/>
            </a:pPr>
            <a:r>
              <a:rPr lang="en-US" sz="1100" dirty="0">
                <a:solidFill>
                  <a:schemeClr val="bg1"/>
                </a:solidFill>
                <a:latin typeface="Hot CoCo" pitchFamily="2" charset="0"/>
              </a:rPr>
              <a:t>00530 BT13	LDA	$FF22	GET CURRENT PIA VALUE</a:t>
            </a:r>
          </a:p>
          <a:p>
            <a:pPr marL="0" indent="0">
              <a:buNone/>
            </a:pPr>
            <a:r>
              <a:rPr lang="en-US" sz="1100" dirty="0">
                <a:solidFill>
                  <a:schemeClr val="bg1"/>
                </a:solidFill>
                <a:latin typeface="Hot CoCo" pitchFamily="2" charset="0"/>
              </a:rPr>
              <a:t>00540 	</a:t>
            </a:r>
            <a:r>
              <a:rPr lang="en-US" sz="1100" dirty="0" smtClean="0">
                <a:solidFill>
                  <a:schemeClr val="bg1"/>
                </a:solidFill>
                <a:latin typeface="Hot CoCo" pitchFamily="2" charset="0"/>
              </a:rPr>
              <a:t>	TFR</a:t>
            </a:r>
            <a:r>
              <a:rPr lang="en-US" sz="1100" dirty="0">
                <a:solidFill>
                  <a:schemeClr val="bg1"/>
                </a:solidFill>
                <a:latin typeface="Hot CoCo" pitchFamily="2" charset="0"/>
              </a:rPr>
              <a:t>	A,B	COPY TO B REG TOO</a:t>
            </a:r>
          </a:p>
          <a:p>
            <a:pPr marL="0" indent="0">
              <a:buNone/>
            </a:pPr>
            <a:r>
              <a:rPr lang="en-US" sz="1100" dirty="0">
                <a:solidFill>
                  <a:schemeClr val="bg1"/>
                </a:solidFill>
                <a:latin typeface="Hot CoCo" pitchFamily="2" charset="0"/>
              </a:rPr>
              <a:t>00550 	</a:t>
            </a:r>
            <a:r>
              <a:rPr lang="en-US" sz="1100" dirty="0" smtClean="0">
                <a:solidFill>
                  <a:schemeClr val="bg1"/>
                </a:solidFill>
                <a:latin typeface="Hot CoCo" pitchFamily="2" charset="0"/>
              </a:rPr>
              <a:t>	ANDA</a:t>
            </a:r>
            <a:r>
              <a:rPr lang="en-US" sz="1100" dirty="0">
                <a:solidFill>
                  <a:schemeClr val="bg1"/>
                </a:solidFill>
                <a:latin typeface="Hot CoCo" pitchFamily="2" charset="0"/>
              </a:rPr>
              <a:t>	#$07	MASK OFF BITS WE'LL CHANGE</a:t>
            </a:r>
          </a:p>
          <a:p>
            <a:pPr marL="0" indent="0">
              <a:buNone/>
            </a:pPr>
            <a:r>
              <a:rPr lang="en-US" sz="1100" dirty="0">
                <a:solidFill>
                  <a:schemeClr val="bg1"/>
                </a:solidFill>
                <a:latin typeface="Hot CoCo" pitchFamily="2" charset="0"/>
              </a:rPr>
              <a:t>00560 	</a:t>
            </a:r>
            <a:r>
              <a:rPr lang="en-US" sz="1100" dirty="0" smtClean="0">
                <a:solidFill>
                  <a:schemeClr val="bg1"/>
                </a:solidFill>
                <a:latin typeface="Hot CoCo" pitchFamily="2" charset="0"/>
              </a:rPr>
              <a:t>	ORA</a:t>
            </a:r>
            <a:r>
              <a:rPr lang="en-US" sz="1100" dirty="0">
                <a:solidFill>
                  <a:schemeClr val="bg1"/>
                </a:solidFill>
                <a:latin typeface="Hot CoCo" pitchFamily="2" charset="0"/>
              </a:rPr>
              <a:t>	#$90	SET COMBO LOCK 1 BITS</a:t>
            </a:r>
          </a:p>
          <a:p>
            <a:pPr marL="0" indent="0">
              <a:buNone/>
            </a:pPr>
            <a:r>
              <a:rPr lang="en-US" sz="1100" dirty="0">
                <a:solidFill>
                  <a:schemeClr val="bg1"/>
                </a:solidFill>
                <a:latin typeface="Hot CoCo" pitchFamily="2" charset="0"/>
              </a:rPr>
              <a:t>00570 	</a:t>
            </a:r>
            <a:r>
              <a:rPr lang="en-US" sz="1100" dirty="0" smtClean="0">
                <a:solidFill>
                  <a:schemeClr val="bg1"/>
                </a:solidFill>
                <a:latin typeface="Hot CoCo" pitchFamily="2" charset="0"/>
              </a:rPr>
              <a:t>	STA</a:t>
            </a:r>
            <a:r>
              <a:rPr lang="en-US" sz="1100" dirty="0">
                <a:solidFill>
                  <a:schemeClr val="bg1"/>
                </a:solidFill>
                <a:latin typeface="Hot CoCo" pitchFamily="2" charset="0"/>
              </a:rPr>
              <a:t>	$FF22	WRITE TO PIA FOR COCOVGA</a:t>
            </a:r>
          </a:p>
          <a:p>
            <a:pPr marL="0" indent="0">
              <a:buNone/>
            </a:pPr>
            <a:r>
              <a:rPr lang="en-US" sz="1100" dirty="0">
                <a:solidFill>
                  <a:schemeClr val="bg1"/>
                </a:solidFill>
                <a:latin typeface="Hot CoCo" pitchFamily="2" charset="0"/>
              </a:rPr>
              <a:t>00590 	</a:t>
            </a:r>
            <a:r>
              <a:rPr lang="en-US" sz="1100" dirty="0" smtClean="0">
                <a:solidFill>
                  <a:schemeClr val="bg1"/>
                </a:solidFill>
                <a:latin typeface="Hot CoCo" pitchFamily="2" charset="0"/>
              </a:rPr>
              <a:t>	ANDA</a:t>
            </a:r>
            <a:r>
              <a:rPr lang="en-US" sz="1100" dirty="0">
                <a:solidFill>
                  <a:schemeClr val="bg1"/>
                </a:solidFill>
                <a:latin typeface="Hot CoCo" pitchFamily="2" charset="0"/>
              </a:rPr>
              <a:t>	#$07	CLEAR UPPER BITS</a:t>
            </a:r>
          </a:p>
          <a:p>
            <a:pPr marL="0" indent="0">
              <a:buNone/>
            </a:pPr>
            <a:r>
              <a:rPr lang="en-US" sz="1100" dirty="0">
                <a:solidFill>
                  <a:schemeClr val="bg1"/>
                </a:solidFill>
                <a:latin typeface="Hot CoCo" pitchFamily="2" charset="0"/>
              </a:rPr>
              <a:t>00600 	</a:t>
            </a:r>
            <a:r>
              <a:rPr lang="en-US" sz="1100" dirty="0" smtClean="0">
                <a:solidFill>
                  <a:schemeClr val="bg1"/>
                </a:solidFill>
                <a:latin typeface="Hot CoCo" pitchFamily="2" charset="0"/>
              </a:rPr>
              <a:t>	ORA</a:t>
            </a:r>
            <a:r>
              <a:rPr lang="en-US" sz="1100" dirty="0">
                <a:solidFill>
                  <a:schemeClr val="bg1"/>
                </a:solidFill>
                <a:latin typeface="Hot CoCo" pitchFamily="2" charset="0"/>
              </a:rPr>
              <a:t>	#$48	SET COMBO LOCK 2 BITS</a:t>
            </a:r>
          </a:p>
          <a:p>
            <a:pPr marL="0" indent="0">
              <a:buNone/>
            </a:pPr>
            <a:r>
              <a:rPr lang="en-US" sz="1100" dirty="0">
                <a:solidFill>
                  <a:schemeClr val="bg1"/>
                </a:solidFill>
                <a:latin typeface="Hot CoCo" pitchFamily="2" charset="0"/>
              </a:rPr>
              <a:t>00610 	</a:t>
            </a:r>
            <a:r>
              <a:rPr lang="en-US" sz="1100" dirty="0" smtClean="0">
                <a:solidFill>
                  <a:schemeClr val="bg1"/>
                </a:solidFill>
                <a:latin typeface="Hot CoCo" pitchFamily="2" charset="0"/>
              </a:rPr>
              <a:t>	STA</a:t>
            </a:r>
            <a:r>
              <a:rPr lang="en-US" sz="1100" dirty="0">
                <a:solidFill>
                  <a:schemeClr val="bg1"/>
                </a:solidFill>
                <a:latin typeface="Hot CoCo" pitchFamily="2" charset="0"/>
              </a:rPr>
              <a:t>	$FF22	WRITE TO PIA</a:t>
            </a:r>
          </a:p>
          <a:p>
            <a:pPr marL="0" indent="0">
              <a:buNone/>
            </a:pPr>
            <a:r>
              <a:rPr lang="en-US" sz="1100" dirty="0">
                <a:solidFill>
                  <a:schemeClr val="bg1"/>
                </a:solidFill>
                <a:latin typeface="Hot CoCo" pitchFamily="2" charset="0"/>
              </a:rPr>
              <a:t>00630 	</a:t>
            </a:r>
            <a:r>
              <a:rPr lang="en-US" sz="1100" dirty="0" smtClean="0">
                <a:solidFill>
                  <a:schemeClr val="bg1"/>
                </a:solidFill>
                <a:latin typeface="Hot CoCo" pitchFamily="2" charset="0"/>
              </a:rPr>
              <a:t>	ANDA</a:t>
            </a:r>
            <a:r>
              <a:rPr lang="en-US" sz="1100" dirty="0">
                <a:solidFill>
                  <a:schemeClr val="bg1"/>
                </a:solidFill>
                <a:latin typeface="Hot CoCo" pitchFamily="2" charset="0"/>
              </a:rPr>
              <a:t>	#$07	CLEAR UPPER BITS</a:t>
            </a:r>
          </a:p>
          <a:p>
            <a:pPr marL="0" indent="0">
              <a:buNone/>
            </a:pPr>
            <a:r>
              <a:rPr lang="en-US" sz="1100" dirty="0">
                <a:solidFill>
                  <a:schemeClr val="bg1"/>
                </a:solidFill>
                <a:latin typeface="Hot CoCo" pitchFamily="2" charset="0"/>
              </a:rPr>
              <a:t>00640 	</a:t>
            </a:r>
            <a:r>
              <a:rPr lang="en-US" sz="1100" dirty="0" smtClean="0">
                <a:solidFill>
                  <a:schemeClr val="bg1"/>
                </a:solidFill>
                <a:latin typeface="Hot CoCo" pitchFamily="2" charset="0"/>
              </a:rPr>
              <a:t>	ORA</a:t>
            </a:r>
            <a:r>
              <a:rPr lang="en-US" sz="1100" dirty="0">
                <a:solidFill>
                  <a:schemeClr val="bg1"/>
                </a:solidFill>
                <a:latin typeface="Hot CoCo" pitchFamily="2" charset="0"/>
              </a:rPr>
              <a:t>	#$A0	SET COMBO LOCK 3 BITS</a:t>
            </a:r>
          </a:p>
          <a:p>
            <a:pPr marL="0" indent="0">
              <a:buNone/>
            </a:pPr>
            <a:r>
              <a:rPr lang="en-US" sz="1100" dirty="0">
                <a:solidFill>
                  <a:schemeClr val="bg1"/>
                </a:solidFill>
                <a:latin typeface="Hot CoCo" pitchFamily="2" charset="0"/>
              </a:rPr>
              <a:t>00650 	</a:t>
            </a:r>
            <a:r>
              <a:rPr lang="en-US" sz="1100" dirty="0" smtClean="0">
                <a:solidFill>
                  <a:schemeClr val="bg1"/>
                </a:solidFill>
                <a:latin typeface="Hot CoCo" pitchFamily="2" charset="0"/>
              </a:rPr>
              <a:t>	STA</a:t>
            </a:r>
            <a:r>
              <a:rPr lang="en-US" sz="1100" dirty="0">
                <a:solidFill>
                  <a:schemeClr val="bg1"/>
                </a:solidFill>
                <a:latin typeface="Hot CoCo" pitchFamily="2" charset="0"/>
              </a:rPr>
              <a:t>	$FF22	WRITE TO PIA</a:t>
            </a:r>
          </a:p>
          <a:p>
            <a:pPr marL="0" indent="0">
              <a:buNone/>
            </a:pPr>
            <a:r>
              <a:rPr lang="en-US" sz="1100" dirty="0">
                <a:solidFill>
                  <a:schemeClr val="bg1"/>
                </a:solidFill>
                <a:latin typeface="Hot CoCo" pitchFamily="2" charset="0"/>
              </a:rPr>
              <a:t>00670 	</a:t>
            </a:r>
            <a:r>
              <a:rPr lang="en-US" sz="1100" dirty="0" smtClean="0">
                <a:solidFill>
                  <a:schemeClr val="bg1"/>
                </a:solidFill>
                <a:latin typeface="Hot CoCo" pitchFamily="2" charset="0"/>
              </a:rPr>
              <a:t>	ANDA</a:t>
            </a:r>
            <a:r>
              <a:rPr lang="en-US" sz="1100" dirty="0">
                <a:solidFill>
                  <a:schemeClr val="bg1"/>
                </a:solidFill>
                <a:latin typeface="Hot CoCo" pitchFamily="2" charset="0"/>
              </a:rPr>
              <a:t>	#$07	CLEAR UPPER BITS</a:t>
            </a:r>
          </a:p>
          <a:p>
            <a:pPr marL="0" indent="0">
              <a:buNone/>
            </a:pPr>
            <a:r>
              <a:rPr lang="en-US" sz="1100" dirty="0">
                <a:solidFill>
                  <a:schemeClr val="bg1"/>
                </a:solidFill>
                <a:latin typeface="Hot CoCo" pitchFamily="2" charset="0"/>
              </a:rPr>
              <a:t>00680 	</a:t>
            </a:r>
            <a:r>
              <a:rPr lang="en-US" sz="1100" dirty="0" smtClean="0">
                <a:solidFill>
                  <a:schemeClr val="bg1"/>
                </a:solidFill>
                <a:latin typeface="Hot CoCo" pitchFamily="2" charset="0"/>
              </a:rPr>
              <a:t>	ORA</a:t>
            </a:r>
            <a:r>
              <a:rPr lang="en-US" sz="1100" dirty="0">
                <a:solidFill>
                  <a:schemeClr val="bg1"/>
                </a:solidFill>
                <a:latin typeface="Hot CoCo" pitchFamily="2" charset="0"/>
              </a:rPr>
              <a:t>	#$F8	SET COMBO LOCK 4 BITS</a:t>
            </a:r>
          </a:p>
          <a:p>
            <a:pPr marL="0" indent="0">
              <a:buNone/>
            </a:pPr>
            <a:r>
              <a:rPr lang="en-US" sz="1100" dirty="0">
                <a:solidFill>
                  <a:schemeClr val="bg1"/>
                </a:solidFill>
                <a:latin typeface="Hot CoCo" pitchFamily="2" charset="0"/>
              </a:rPr>
              <a:t>00690 	</a:t>
            </a:r>
            <a:r>
              <a:rPr lang="en-US" sz="1100" dirty="0" smtClean="0">
                <a:solidFill>
                  <a:schemeClr val="bg1"/>
                </a:solidFill>
                <a:latin typeface="Hot CoCo" pitchFamily="2" charset="0"/>
              </a:rPr>
              <a:t>	STA</a:t>
            </a:r>
            <a:r>
              <a:rPr lang="en-US" sz="1100" dirty="0">
                <a:solidFill>
                  <a:schemeClr val="bg1"/>
                </a:solidFill>
                <a:latin typeface="Hot CoCo" pitchFamily="2" charset="0"/>
              </a:rPr>
              <a:t>	$FF22	WRITE TO PIA</a:t>
            </a:r>
          </a:p>
          <a:p>
            <a:pPr marL="0" indent="0">
              <a:buNone/>
            </a:pPr>
            <a:r>
              <a:rPr lang="en-US" sz="1100" dirty="0">
                <a:solidFill>
                  <a:schemeClr val="bg1"/>
                </a:solidFill>
                <a:latin typeface="Hot CoCo" pitchFamily="2" charset="0"/>
              </a:rPr>
              <a:t>00710 	</a:t>
            </a:r>
            <a:r>
              <a:rPr lang="en-US" sz="1100" dirty="0" smtClean="0">
                <a:solidFill>
                  <a:schemeClr val="bg1"/>
                </a:solidFill>
                <a:latin typeface="Hot CoCo" pitchFamily="2" charset="0"/>
              </a:rPr>
              <a:t>	ANDA</a:t>
            </a:r>
            <a:r>
              <a:rPr lang="en-US" sz="1100" dirty="0">
                <a:solidFill>
                  <a:schemeClr val="bg1"/>
                </a:solidFill>
                <a:latin typeface="Hot CoCo" pitchFamily="2" charset="0"/>
              </a:rPr>
              <a:t>	#$07	CLEAR UPPER BITS</a:t>
            </a:r>
          </a:p>
          <a:p>
            <a:pPr marL="0" indent="0">
              <a:buNone/>
            </a:pPr>
            <a:r>
              <a:rPr lang="en-US" sz="1100" dirty="0">
                <a:solidFill>
                  <a:schemeClr val="bg1"/>
                </a:solidFill>
                <a:latin typeface="Hot CoCo" pitchFamily="2" charset="0"/>
              </a:rPr>
              <a:t>00720 	</a:t>
            </a:r>
            <a:r>
              <a:rPr lang="en-US" sz="1100" dirty="0" smtClean="0">
                <a:solidFill>
                  <a:schemeClr val="bg1"/>
                </a:solidFill>
                <a:latin typeface="Hot CoCo" pitchFamily="2" charset="0"/>
              </a:rPr>
              <a:t>	ORA</a:t>
            </a:r>
            <a:r>
              <a:rPr lang="en-US" sz="1100" dirty="0">
                <a:solidFill>
                  <a:schemeClr val="bg1"/>
                </a:solidFill>
                <a:latin typeface="Hot CoCo" pitchFamily="2" charset="0"/>
              </a:rPr>
              <a:t>	#$00	SET REGISTER BANK 0 FOR COCOVGA</a:t>
            </a:r>
          </a:p>
          <a:p>
            <a:pPr marL="0" indent="0">
              <a:buNone/>
            </a:pPr>
            <a:r>
              <a:rPr lang="en-US" sz="1100" dirty="0">
                <a:solidFill>
                  <a:schemeClr val="bg1"/>
                </a:solidFill>
                <a:latin typeface="Hot CoCo" pitchFamily="2" charset="0"/>
              </a:rPr>
              <a:t>00730 	</a:t>
            </a:r>
            <a:r>
              <a:rPr lang="en-US" sz="1100" dirty="0" smtClean="0">
                <a:solidFill>
                  <a:schemeClr val="bg1"/>
                </a:solidFill>
                <a:latin typeface="Hot CoCo" pitchFamily="2" charset="0"/>
              </a:rPr>
              <a:t>	STA</a:t>
            </a:r>
            <a:r>
              <a:rPr lang="en-US" sz="1100" dirty="0">
                <a:solidFill>
                  <a:schemeClr val="bg1"/>
                </a:solidFill>
                <a:latin typeface="Hot CoCo" pitchFamily="2" charset="0"/>
              </a:rPr>
              <a:t>	$FF22	WRITE TO PIA</a:t>
            </a:r>
          </a:p>
          <a:p>
            <a:pPr marL="0" indent="0">
              <a:buNone/>
            </a:pPr>
            <a:r>
              <a:rPr lang="en-US" sz="1100" dirty="0">
                <a:solidFill>
                  <a:schemeClr val="bg1"/>
                </a:solidFill>
                <a:latin typeface="Hot CoCo" pitchFamily="2" charset="0"/>
              </a:rPr>
              <a:t>00785 * WAIT FOR NEXT VSYNC SO COCOVGA CAN PROCESS DATA FROM THE</a:t>
            </a:r>
          </a:p>
          <a:p>
            <a:pPr marL="0" indent="0">
              <a:buNone/>
            </a:pPr>
            <a:r>
              <a:rPr lang="en-US" sz="1100" dirty="0">
                <a:solidFill>
                  <a:schemeClr val="bg1"/>
                </a:solidFill>
                <a:latin typeface="Hot CoCo" pitchFamily="2" charset="0"/>
              </a:rPr>
              <a:t>00787 * CURRENT VIDEO PAGE</a:t>
            </a:r>
          </a:p>
          <a:p>
            <a:pPr marL="0" indent="0">
              <a:buNone/>
            </a:pPr>
            <a:r>
              <a:rPr lang="en-US" sz="1100" dirty="0">
                <a:solidFill>
                  <a:schemeClr val="bg1"/>
                </a:solidFill>
                <a:latin typeface="Hot CoCo" pitchFamily="2" charset="0"/>
              </a:rPr>
              <a:t>00820 TLP2	LDA	$FF03</a:t>
            </a:r>
          </a:p>
          <a:p>
            <a:pPr marL="0" indent="0">
              <a:buNone/>
            </a:pPr>
            <a:r>
              <a:rPr lang="en-US" sz="1100" dirty="0">
                <a:solidFill>
                  <a:schemeClr val="bg1"/>
                </a:solidFill>
                <a:latin typeface="Hot CoCo" pitchFamily="2" charset="0"/>
              </a:rPr>
              <a:t>00830 	</a:t>
            </a:r>
            <a:r>
              <a:rPr lang="en-US" sz="1100" dirty="0" smtClean="0">
                <a:solidFill>
                  <a:schemeClr val="bg1"/>
                </a:solidFill>
                <a:latin typeface="Hot CoCo" pitchFamily="2" charset="0"/>
              </a:rPr>
              <a:t>	BPL</a:t>
            </a:r>
            <a:r>
              <a:rPr lang="en-US" sz="1100" dirty="0">
                <a:solidFill>
                  <a:schemeClr val="bg1"/>
                </a:solidFill>
                <a:latin typeface="Hot CoCo" pitchFamily="2" charset="0"/>
              </a:rPr>
              <a:t>	TLP2</a:t>
            </a:r>
          </a:p>
          <a:p>
            <a:pPr marL="0" indent="0">
              <a:buNone/>
            </a:pPr>
            <a:r>
              <a:rPr lang="en-US" sz="1100" dirty="0">
                <a:solidFill>
                  <a:schemeClr val="bg1"/>
                </a:solidFill>
                <a:latin typeface="Hot CoCo" pitchFamily="2" charset="0"/>
              </a:rPr>
              <a:t>00832 	</a:t>
            </a:r>
            <a:r>
              <a:rPr lang="en-US" sz="1100" dirty="0" smtClean="0">
                <a:solidFill>
                  <a:schemeClr val="bg1"/>
                </a:solidFill>
                <a:latin typeface="Hot CoCo" pitchFamily="2" charset="0"/>
              </a:rPr>
              <a:t>	LDA</a:t>
            </a:r>
            <a:r>
              <a:rPr lang="en-US" sz="1100" dirty="0">
                <a:solidFill>
                  <a:schemeClr val="bg1"/>
                </a:solidFill>
                <a:latin typeface="Hot CoCo" pitchFamily="2" charset="0"/>
              </a:rPr>
              <a:t>	$FF02	CLEAR VSYNC INTERRUPT </a:t>
            </a:r>
            <a:r>
              <a:rPr lang="en-US" sz="1100" dirty="0" smtClean="0">
                <a:solidFill>
                  <a:schemeClr val="bg1"/>
                </a:solidFill>
                <a:latin typeface="Hot CoCo" pitchFamily="2" charset="0"/>
              </a:rPr>
              <a:t>FLAG</a:t>
            </a:r>
          </a:p>
          <a:p>
            <a:pPr marL="0" indent="0">
              <a:buNone/>
            </a:pPr>
            <a:r>
              <a:rPr lang="en-US" sz="1100" dirty="0" smtClean="0">
                <a:solidFill>
                  <a:schemeClr val="bg1"/>
                </a:solidFill>
                <a:latin typeface="Hot CoCo" pitchFamily="2" charset="0"/>
              </a:rPr>
              <a:t>00835 * RESTORE PIA STATE AND RETURN TO TEXT MODE – RESTORE ORIGINAL VIDEO MODE, SAM PAGE</a:t>
            </a: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dirty="0"/>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16</a:t>
            </a:fld>
            <a:endParaRPr lang="en-US" dirty="0"/>
          </a:p>
        </p:txBody>
      </p:sp>
    </p:spTree>
    <p:extLst>
      <p:ext uri="{BB962C8B-B14F-4D97-AF65-F5344CB8AC3E}">
        <p14:creationId xmlns:p14="http://schemas.microsoft.com/office/powerpoint/2010/main" val="2205634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Compatible Software</a:t>
            </a:r>
            <a:endParaRPr lang="en-US" dirty="0"/>
          </a:p>
        </p:txBody>
      </p:sp>
      <p:sp>
        <p:nvSpPr>
          <p:cNvPr id="3" name="Content Placeholder 2"/>
          <p:cNvSpPr>
            <a:spLocks noGrp="1"/>
          </p:cNvSpPr>
          <p:nvPr>
            <p:ph idx="1"/>
          </p:nvPr>
        </p:nvSpPr>
        <p:spPr/>
        <p:txBody>
          <a:bodyPr>
            <a:normAutofit lnSpcReduction="10000"/>
          </a:bodyPr>
          <a:lstStyle/>
          <a:p>
            <a:r>
              <a:rPr lang="en-US" dirty="0" smtClean="0"/>
              <a:t>Mode Demo </a:t>
            </a:r>
          </a:p>
          <a:p>
            <a:pPr lvl="1"/>
            <a:r>
              <a:rPr lang="en-US" dirty="0" smtClean="0"/>
              <a:t>Demonstration of on-the-fly software configuration</a:t>
            </a:r>
          </a:p>
          <a:p>
            <a:r>
              <a:rPr lang="en-US" dirty="0" err="1" smtClean="0"/>
              <a:t>CoCoVGA</a:t>
            </a:r>
            <a:r>
              <a:rPr lang="en-US" dirty="0" smtClean="0"/>
              <a:t> Configuration Utility </a:t>
            </a:r>
          </a:p>
          <a:p>
            <a:pPr lvl="1"/>
            <a:r>
              <a:rPr lang="en-US" dirty="0" smtClean="0"/>
              <a:t>Menu driven</a:t>
            </a:r>
          </a:p>
          <a:p>
            <a:pPr lvl="1"/>
            <a:r>
              <a:rPr lang="en-US" dirty="0" smtClean="0"/>
              <a:t>Configure all features</a:t>
            </a:r>
          </a:p>
          <a:p>
            <a:pPr lvl="1"/>
            <a:r>
              <a:rPr lang="en-US" dirty="0" smtClean="0"/>
              <a:t>Save/load configuration</a:t>
            </a:r>
          </a:p>
          <a:p>
            <a:pPr lvl="1"/>
            <a:r>
              <a:rPr lang="en-US" dirty="0" smtClean="0"/>
              <a:t>Run saved configurations as standalone BASIC programs</a:t>
            </a: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dirty="0"/>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17</a:t>
            </a:fld>
            <a:endParaRPr lang="en-US" dirty="0"/>
          </a:p>
        </p:txBody>
      </p:sp>
    </p:spTree>
    <p:extLst>
      <p:ext uri="{BB962C8B-B14F-4D97-AF65-F5344CB8AC3E}">
        <p14:creationId xmlns:p14="http://schemas.microsoft.com/office/powerpoint/2010/main" val="109215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Mode Control</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econdary board from Ed - connects to VGA header on </a:t>
            </a:r>
            <a:r>
              <a:rPr lang="en-US" dirty="0" err="1" smtClean="0"/>
              <a:t>CoCoVGA</a:t>
            </a:r>
            <a:r>
              <a:rPr lang="en-US" dirty="0" smtClean="0"/>
              <a:t>, providing:</a:t>
            </a:r>
          </a:p>
          <a:p>
            <a:pPr lvl="1"/>
            <a:r>
              <a:rPr lang="en-US" dirty="0" smtClean="0"/>
              <a:t>2 </a:t>
            </a:r>
            <a:r>
              <a:rPr lang="en-US" dirty="0" err="1" smtClean="0"/>
              <a:t>debounced</a:t>
            </a:r>
            <a:r>
              <a:rPr lang="en-US" dirty="0" smtClean="0"/>
              <a:t> pushbuttons</a:t>
            </a:r>
          </a:p>
          <a:p>
            <a:pPr lvl="1"/>
            <a:r>
              <a:rPr lang="en-US" dirty="0" smtClean="0"/>
              <a:t>mini DIN connector for VGA output to monitor</a:t>
            </a: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18</a:t>
            </a:fld>
            <a:endParaRPr lang="en-US" dirty="0"/>
          </a:p>
        </p:txBody>
      </p:sp>
      <p:pic>
        <p:nvPicPr>
          <p:cNvPr id="2050" name="Picture 2" descr="C:\Users\BDonahe\Downloads\CoCoVGA\20170328_19543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733799"/>
            <a:ext cx="4637314" cy="260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85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Mode Control Cont’d</a:t>
            </a:r>
            <a:endParaRPr lang="en-US" dirty="0"/>
          </a:p>
        </p:txBody>
      </p:sp>
      <p:sp>
        <p:nvSpPr>
          <p:cNvPr id="3" name="Content Placeholder 2"/>
          <p:cNvSpPr>
            <a:spLocks noGrp="1"/>
          </p:cNvSpPr>
          <p:nvPr>
            <p:ph idx="1"/>
          </p:nvPr>
        </p:nvSpPr>
        <p:spPr/>
        <p:txBody>
          <a:bodyPr>
            <a:normAutofit/>
          </a:bodyPr>
          <a:lstStyle/>
          <a:p>
            <a:endParaRPr lang="en-US" dirty="0" smtClean="0"/>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19</a:t>
            </a:fld>
            <a:endParaRPr lang="en-US" dirty="0"/>
          </a:p>
        </p:txBody>
      </p:sp>
      <p:pic>
        <p:nvPicPr>
          <p:cNvPr id="1028" name="Picture 4" descr="C:\Users\BDonahe\Downloads\CoCoVGA\IMG_20170416_174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9" y="1545226"/>
            <a:ext cx="5051697" cy="3788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Donahe\Downloads\CoCoVGA\IMG_20170416_172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409950"/>
            <a:ext cx="3764280" cy="282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Review</a:t>
            </a:r>
          </a:p>
          <a:p>
            <a:r>
              <a:rPr lang="en-US" dirty="0" smtClean="0"/>
              <a:t>Status updates since </a:t>
            </a:r>
            <a:r>
              <a:rPr lang="en-US" dirty="0" err="1" smtClean="0"/>
              <a:t>CoCoFEST</a:t>
            </a:r>
            <a:r>
              <a:rPr lang="en-US" dirty="0" smtClean="0"/>
              <a:t>! 2016</a:t>
            </a:r>
          </a:p>
          <a:p>
            <a:r>
              <a:rPr lang="en-US" dirty="0" smtClean="0"/>
              <a:t>Controlling </a:t>
            </a:r>
            <a:r>
              <a:rPr lang="en-US" dirty="0" err="1" smtClean="0"/>
              <a:t>CoCoVGA</a:t>
            </a:r>
            <a:r>
              <a:rPr lang="en-US" dirty="0" smtClean="0"/>
              <a:t> via</a:t>
            </a:r>
          </a:p>
          <a:p>
            <a:pPr lvl="1"/>
            <a:r>
              <a:rPr lang="en-US" dirty="0" smtClean="0"/>
              <a:t>Software</a:t>
            </a:r>
          </a:p>
          <a:p>
            <a:pPr lvl="1"/>
            <a:r>
              <a:rPr lang="en-US" dirty="0" smtClean="0"/>
              <a:t>Hardware</a:t>
            </a:r>
          </a:p>
        </p:txBody>
      </p:sp>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490" y="76200"/>
            <a:ext cx="5721020" cy="1611874"/>
          </a:xfrm>
          <a:prstGeom prst="rect">
            <a:avLst/>
          </a:prstGeom>
        </p:spPr>
      </p:pic>
      <p:sp>
        <p:nvSpPr>
          <p:cNvPr id="5" name="Date Placeholder 4"/>
          <p:cNvSpPr>
            <a:spLocks noGrp="1"/>
          </p:cNvSpPr>
          <p:nvPr>
            <p:ph type="dt" sz="half" idx="10"/>
          </p:nvPr>
        </p:nvSpPr>
        <p:spPr/>
        <p:txBody>
          <a:bodyPr/>
          <a:lstStyle/>
          <a:p>
            <a:fld id="{7154F069-8CC4-4BE6-89BB-3778A7E27FC7}" type="datetime1">
              <a:rPr lang="en-US" smtClean="0"/>
              <a:t>4/22/2017</a:t>
            </a:fld>
            <a:endParaRPr lang="en-US"/>
          </a:p>
        </p:txBody>
      </p:sp>
      <p:sp>
        <p:nvSpPr>
          <p:cNvPr id="6" name="Footer Placeholder 5"/>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7" name="Slide Number Placeholder 6"/>
          <p:cNvSpPr>
            <a:spLocks noGrp="1"/>
          </p:cNvSpPr>
          <p:nvPr>
            <p:ph type="sldNum" sz="quarter" idx="12"/>
          </p:nvPr>
        </p:nvSpPr>
        <p:spPr/>
        <p:txBody>
          <a:bodyPr/>
          <a:lstStyle/>
          <a:p>
            <a:fld id="{5BD11713-41CB-4092-BA16-04109412DE38}" type="slidenum">
              <a:rPr lang="en-US" smtClean="0"/>
              <a:t>2</a:t>
            </a:fld>
            <a:endParaRPr lang="en-US"/>
          </a:p>
        </p:txBody>
      </p:sp>
    </p:spTree>
    <p:extLst>
      <p:ext uri="{BB962C8B-B14F-4D97-AF65-F5344CB8AC3E}">
        <p14:creationId xmlns:p14="http://schemas.microsoft.com/office/powerpoint/2010/main" val="171600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Mode Control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Context-sensitive: buttons change meaning depending on video mode</a:t>
            </a:r>
          </a:p>
          <a:p>
            <a:pPr lvl="1"/>
            <a:r>
              <a:rPr lang="en-US" dirty="0" smtClean="0"/>
              <a:t>Text &amp; SG</a:t>
            </a:r>
          </a:p>
          <a:p>
            <a:pPr lvl="1"/>
            <a:r>
              <a:rPr lang="en-US" dirty="0" smtClean="0"/>
              <a:t>RG1/2/3 &amp; CG</a:t>
            </a:r>
          </a:p>
          <a:p>
            <a:pPr lvl="1"/>
            <a:r>
              <a:rPr lang="en-US" dirty="0" smtClean="0"/>
              <a:t>RG6</a:t>
            </a:r>
          </a:p>
          <a:p>
            <a:r>
              <a:rPr lang="en-US" dirty="0" smtClean="0"/>
              <a:t>Enables selection of</a:t>
            </a:r>
          </a:p>
          <a:p>
            <a:pPr lvl="1"/>
            <a:r>
              <a:rPr lang="en-US" dirty="0" smtClean="0"/>
              <a:t>Basic text colors and features (inverse, lowercase)</a:t>
            </a:r>
          </a:p>
          <a:p>
            <a:pPr lvl="1"/>
            <a:r>
              <a:rPr lang="en-US" dirty="0" smtClean="0"/>
              <a:t>Artifact color swap and mode</a:t>
            </a:r>
          </a:p>
          <a:p>
            <a:pPr lvl="1"/>
            <a:r>
              <a:rPr lang="en-US" dirty="0" smtClean="0"/>
              <a:t>Border on/off and status</a:t>
            </a:r>
          </a:p>
          <a:p>
            <a:pPr lvl="1"/>
            <a:r>
              <a:rPr lang="en-US" dirty="0" smtClean="0"/>
              <a:t>Scanlines</a:t>
            </a: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20</a:t>
            </a:fld>
            <a:endParaRPr lang="en-US" dirty="0"/>
          </a:p>
        </p:txBody>
      </p:sp>
    </p:spTree>
    <p:extLst>
      <p:ext uri="{BB962C8B-B14F-4D97-AF65-F5344CB8AC3E}">
        <p14:creationId xmlns:p14="http://schemas.microsoft.com/office/powerpoint/2010/main" val="1650114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Any questions?</a:t>
            </a:r>
          </a:p>
          <a:p>
            <a:pPr marL="0" indent="0" algn="ctr">
              <a:buNone/>
            </a:pPr>
            <a:endParaRPr lang="en-US" dirty="0" smtClean="0"/>
          </a:p>
          <a:p>
            <a:pPr marL="0" indent="0" algn="ctr">
              <a:buNone/>
            </a:pPr>
            <a:r>
              <a:rPr lang="en-US" dirty="0" smtClean="0"/>
              <a:t>For a demo please come by my table.</a:t>
            </a:r>
          </a:p>
          <a:p>
            <a:pPr marL="0" indent="0" algn="ctr">
              <a:buNone/>
            </a:pPr>
            <a:endParaRPr lang="en-US" dirty="0"/>
          </a:p>
          <a:p>
            <a:pPr marL="0" indent="0" algn="ctr">
              <a:buNone/>
            </a:pPr>
            <a:r>
              <a:rPr lang="en-US" dirty="0" smtClean="0"/>
              <a:t>Please also visit:</a:t>
            </a:r>
            <a:br>
              <a:rPr lang="en-US" dirty="0" smtClean="0"/>
            </a:br>
            <a:endParaRPr lang="en-US" dirty="0" smtClean="0"/>
          </a:p>
          <a:p>
            <a:pPr marL="0" indent="0" algn="ctr">
              <a:buNone/>
            </a:pPr>
            <a:r>
              <a:rPr lang="en-US" dirty="0" smtClean="0"/>
              <a:t>www.cocovga.com</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490" y="76200"/>
            <a:ext cx="5721020" cy="1611874"/>
          </a:xfrm>
          <a:prstGeom prst="rect">
            <a:avLst/>
          </a:prstGeom>
        </p:spPr>
      </p:pic>
      <p:sp>
        <p:nvSpPr>
          <p:cNvPr id="5" name="Date Placeholder 4"/>
          <p:cNvSpPr>
            <a:spLocks noGrp="1"/>
          </p:cNvSpPr>
          <p:nvPr>
            <p:ph type="dt" sz="half" idx="10"/>
          </p:nvPr>
        </p:nvSpPr>
        <p:spPr/>
        <p:txBody>
          <a:bodyPr/>
          <a:lstStyle/>
          <a:p>
            <a:fld id="{7154F069-8CC4-4BE6-89BB-3778A7E27FC7}" type="datetime1">
              <a:rPr lang="en-US" smtClean="0"/>
              <a:t>4/22/2017</a:t>
            </a:fld>
            <a:endParaRPr lang="en-US"/>
          </a:p>
        </p:txBody>
      </p:sp>
      <p:sp>
        <p:nvSpPr>
          <p:cNvPr id="6" name="Footer Placeholder 5"/>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7" name="Slide Number Placeholder 6"/>
          <p:cNvSpPr>
            <a:spLocks noGrp="1"/>
          </p:cNvSpPr>
          <p:nvPr>
            <p:ph type="sldNum" sz="quarter" idx="12"/>
          </p:nvPr>
        </p:nvSpPr>
        <p:spPr/>
        <p:txBody>
          <a:bodyPr/>
          <a:lstStyle/>
          <a:p>
            <a:fld id="{5BD11713-41CB-4092-BA16-04109412DE38}" type="slidenum">
              <a:rPr lang="en-US" smtClean="0"/>
              <a:t>21</a:t>
            </a:fld>
            <a:endParaRPr lang="en-US" dirty="0"/>
          </a:p>
        </p:txBody>
      </p:sp>
    </p:spTree>
    <p:extLst>
      <p:ext uri="{BB962C8B-B14F-4D97-AF65-F5344CB8AC3E}">
        <p14:creationId xmlns:p14="http://schemas.microsoft.com/office/powerpoint/2010/main" val="3235688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CoCoVGA</a:t>
            </a:r>
            <a:r>
              <a:rPr lang="en-US" dirty="0" smtClean="0"/>
              <a:t> Snooping 6847</a:t>
            </a:r>
            <a:endParaRPr lang="en-US" dirty="0"/>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22</a:t>
            </a:fld>
            <a:endParaRPr lang="en-US" dirty="0"/>
          </a:p>
        </p:txBody>
      </p:sp>
      <p:sp>
        <p:nvSpPr>
          <p:cNvPr id="7" name="TextBox 6"/>
          <p:cNvSpPr txBox="1"/>
          <p:nvPr/>
        </p:nvSpPr>
        <p:spPr>
          <a:xfrm>
            <a:off x="3994061" y="4565246"/>
            <a:ext cx="838200"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smtClean="0"/>
              <a:t>6847</a:t>
            </a:r>
          </a:p>
          <a:p>
            <a:pPr algn="ctr"/>
            <a:r>
              <a:rPr lang="en-US" dirty="0" smtClean="0"/>
              <a:t>VDG</a:t>
            </a:r>
          </a:p>
          <a:p>
            <a:endParaRPr lang="en-US" dirty="0"/>
          </a:p>
        </p:txBody>
      </p:sp>
      <p:sp>
        <p:nvSpPr>
          <p:cNvPr id="8" name="TextBox 7"/>
          <p:cNvSpPr txBox="1"/>
          <p:nvPr/>
        </p:nvSpPr>
        <p:spPr>
          <a:xfrm>
            <a:off x="7055508" y="4829684"/>
            <a:ext cx="1371600" cy="1200329"/>
          </a:xfrm>
          <a:prstGeom prst="rect">
            <a:avLst/>
          </a:prstGeom>
          <a:noFill/>
          <a:ln w="12700">
            <a:solidFill>
              <a:schemeClr val="tx1"/>
            </a:solidFill>
          </a:ln>
        </p:spPr>
        <p:txBody>
          <a:bodyPr wrap="square" rtlCol="0">
            <a:spAutoFit/>
          </a:bodyPr>
          <a:lstStyle/>
          <a:p>
            <a:endParaRPr lang="en-US" dirty="0"/>
          </a:p>
          <a:p>
            <a:pPr algn="ctr"/>
            <a:r>
              <a:rPr lang="en-US" dirty="0" smtClean="0"/>
              <a:t>TV</a:t>
            </a:r>
          </a:p>
          <a:p>
            <a:pPr algn="ctr"/>
            <a:r>
              <a:rPr lang="en-US" dirty="0" smtClean="0"/>
              <a:t>Modulator</a:t>
            </a:r>
          </a:p>
          <a:p>
            <a:endParaRPr lang="en-US" dirty="0"/>
          </a:p>
        </p:txBody>
      </p:sp>
      <p:sp>
        <p:nvSpPr>
          <p:cNvPr id="9" name="TextBox 8"/>
          <p:cNvSpPr txBox="1"/>
          <p:nvPr/>
        </p:nvSpPr>
        <p:spPr>
          <a:xfrm>
            <a:off x="685800" y="3546197"/>
            <a:ext cx="838200"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smtClean="0"/>
              <a:t>6821</a:t>
            </a:r>
          </a:p>
          <a:p>
            <a:pPr algn="ctr"/>
            <a:r>
              <a:rPr lang="en-US" dirty="0" smtClean="0"/>
              <a:t>PIA</a:t>
            </a:r>
          </a:p>
          <a:p>
            <a:endParaRPr lang="en-US" dirty="0"/>
          </a:p>
        </p:txBody>
      </p:sp>
      <p:sp>
        <p:nvSpPr>
          <p:cNvPr id="10" name="TextBox 9"/>
          <p:cNvSpPr txBox="1"/>
          <p:nvPr/>
        </p:nvSpPr>
        <p:spPr>
          <a:xfrm>
            <a:off x="5607708" y="3518992"/>
            <a:ext cx="838200"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smtClean="0"/>
              <a:t>6883</a:t>
            </a:r>
          </a:p>
          <a:p>
            <a:pPr algn="ctr"/>
            <a:r>
              <a:rPr lang="en-US" dirty="0" smtClean="0"/>
              <a:t>SAM</a:t>
            </a:r>
          </a:p>
          <a:p>
            <a:endParaRPr lang="en-US" dirty="0"/>
          </a:p>
        </p:txBody>
      </p:sp>
      <p:sp>
        <p:nvSpPr>
          <p:cNvPr id="11" name="TextBox 10"/>
          <p:cNvSpPr txBox="1"/>
          <p:nvPr/>
        </p:nvSpPr>
        <p:spPr>
          <a:xfrm>
            <a:off x="2407308" y="3549600"/>
            <a:ext cx="838200"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smtClean="0"/>
              <a:t>DRAM</a:t>
            </a:r>
          </a:p>
          <a:p>
            <a:endParaRPr lang="en-US" dirty="0" smtClean="0"/>
          </a:p>
          <a:p>
            <a:endParaRPr lang="en-US" dirty="0"/>
          </a:p>
        </p:txBody>
      </p:sp>
      <p:sp>
        <p:nvSpPr>
          <p:cNvPr id="12" name="TextBox 11"/>
          <p:cNvSpPr txBox="1"/>
          <p:nvPr/>
        </p:nvSpPr>
        <p:spPr>
          <a:xfrm>
            <a:off x="3828214" y="1651278"/>
            <a:ext cx="1169894"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err="1" smtClean="0"/>
              <a:t>CoCoVGA</a:t>
            </a:r>
            <a:endParaRPr lang="en-US" dirty="0" smtClean="0"/>
          </a:p>
          <a:p>
            <a:endParaRPr lang="en-US" dirty="0" smtClean="0"/>
          </a:p>
          <a:p>
            <a:endParaRPr lang="en-US" dirty="0"/>
          </a:p>
        </p:txBody>
      </p:sp>
      <p:cxnSp>
        <p:nvCxnSpPr>
          <p:cNvPr id="15" name="Straight Arrow Connector 14"/>
          <p:cNvCxnSpPr/>
          <p:nvPr/>
        </p:nvCxnSpPr>
        <p:spPr>
          <a:xfrm flipH="1">
            <a:off x="3245508" y="3879446"/>
            <a:ext cx="2362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32261" y="4809588"/>
            <a:ext cx="7754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45508" y="4809588"/>
            <a:ext cx="7485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0" y="4288264"/>
            <a:ext cx="426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50108" y="1822046"/>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50108" y="1822046"/>
            <a:ext cx="18781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50108" y="5860646"/>
            <a:ext cx="20439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32261" y="5860646"/>
            <a:ext cx="222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198508" y="4257656"/>
            <a:ext cx="0" cy="55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998108" y="1822046"/>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32261" y="5303910"/>
            <a:ext cx="1918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750708" y="2879525"/>
            <a:ext cx="0" cy="2415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998108" y="2879525"/>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1" idx="0"/>
          </p:cNvCxnSpPr>
          <p:nvPr/>
        </p:nvCxnSpPr>
        <p:spPr>
          <a:xfrm flipV="1">
            <a:off x="2826408" y="2881702"/>
            <a:ext cx="0" cy="667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826408" y="2881702"/>
            <a:ext cx="10018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131708" y="1651278"/>
            <a:ext cx="1402692" cy="369332"/>
          </a:xfrm>
          <a:prstGeom prst="rect">
            <a:avLst/>
          </a:prstGeom>
          <a:noFill/>
        </p:spPr>
        <p:txBody>
          <a:bodyPr wrap="none" rtlCol="0">
            <a:spAutoFit/>
          </a:bodyPr>
          <a:lstStyle/>
          <a:p>
            <a:r>
              <a:rPr lang="en-US" dirty="0" smtClean="0"/>
              <a:t>VGA monitor</a:t>
            </a:r>
          </a:p>
        </p:txBody>
      </p:sp>
      <p:sp>
        <p:nvSpPr>
          <p:cNvPr id="66" name="TextBox 65"/>
          <p:cNvSpPr txBox="1"/>
          <p:nvPr/>
        </p:nvSpPr>
        <p:spPr>
          <a:xfrm>
            <a:off x="7984347" y="3788482"/>
            <a:ext cx="428322" cy="369332"/>
          </a:xfrm>
          <a:prstGeom prst="rect">
            <a:avLst/>
          </a:prstGeom>
          <a:noFill/>
        </p:spPr>
        <p:txBody>
          <a:bodyPr wrap="none" rtlCol="0">
            <a:spAutoFit/>
          </a:bodyPr>
          <a:lstStyle/>
          <a:p>
            <a:r>
              <a:rPr lang="en-US" dirty="0" smtClean="0"/>
              <a:t>TV</a:t>
            </a:r>
          </a:p>
        </p:txBody>
      </p:sp>
      <p:sp>
        <p:nvSpPr>
          <p:cNvPr id="70" name="TextBox 69"/>
          <p:cNvSpPr txBox="1"/>
          <p:nvPr/>
        </p:nvSpPr>
        <p:spPr>
          <a:xfrm>
            <a:off x="2675856" y="2475580"/>
            <a:ext cx="907621" cy="369332"/>
          </a:xfrm>
          <a:prstGeom prst="rect">
            <a:avLst/>
          </a:prstGeom>
          <a:noFill/>
        </p:spPr>
        <p:txBody>
          <a:bodyPr wrap="none" rtlCol="0">
            <a:spAutoFit/>
          </a:bodyPr>
          <a:lstStyle/>
          <a:p>
            <a:r>
              <a:rPr lang="en-US" dirty="0" smtClean="0"/>
              <a:t>DD[7:0]</a:t>
            </a:r>
          </a:p>
        </p:txBody>
      </p:sp>
      <p:sp>
        <p:nvSpPr>
          <p:cNvPr id="71" name="TextBox 70"/>
          <p:cNvSpPr txBox="1"/>
          <p:nvPr/>
        </p:nvSpPr>
        <p:spPr>
          <a:xfrm>
            <a:off x="3075361" y="4996320"/>
            <a:ext cx="907621" cy="369332"/>
          </a:xfrm>
          <a:prstGeom prst="rect">
            <a:avLst/>
          </a:prstGeom>
          <a:noFill/>
        </p:spPr>
        <p:txBody>
          <a:bodyPr wrap="none" rtlCol="0">
            <a:spAutoFit/>
          </a:bodyPr>
          <a:lstStyle/>
          <a:p>
            <a:r>
              <a:rPr lang="en-US" dirty="0" smtClean="0"/>
              <a:t>DD[7:0]</a:t>
            </a:r>
          </a:p>
        </p:txBody>
      </p:sp>
      <p:sp>
        <p:nvSpPr>
          <p:cNvPr id="72" name="TextBox 71"/>
          <p:cNvSpPr txBox="1"/>
          <p:nvPr/>
        </p:nvSpPr>
        <p:spPr>
          <a:xfrm>
            <a:off x="4832261" y="4380580"/>
            <a:ext cx="715068" cy="369332"/>
          </a:xfrm>
          <a:prstGeom prst="rect">
            <a:avLst/>
          </a:prstGeom>
          <a:noFill/>
        </p:spPr>
        <p:txBody>
          <a:bodyPr wrap="none" rtlCol="0">
            <a:spAutoFit/>
          </a:bodyPr>
          <a:lstStyle/>
          <a:p>
            <a:r>
              <a:rPr lang="en-US" dirty="0" smtClean="0"/>
              <a:t>DA[0]</a:t>
            </a:r>
          </a:p>
        </p:txBody>
      </p:sp>
      <p:sp>
        <p:nvSpPr>
          <p:cNvPr id="73" name="TextBox 72"/>
          <p:cNvSpPr txBox="1"/>
          <p:nvPr/>
        </p:nvSpPr>
        <p:spPr>
          <a:xfrm>
            <a:off x="3959350" y="3472014"/>
            <a:ext cx="1011624" cy="369332"/>
          </a:xfrm>
          <a:prstGeom prst="rect">
            <a:avLst/>
          </a:prstGeom>
          <a:noFill/>
        </p:spPr>
        <p:txBody>
          <a:bodyPr wrap="none" rtlCol="0">
            <a:spAutoFit/>
          </a:bodyPr>
          <a:lstStyle/>
          <a:p>
            <a:r>
              <a:rPr lang="en-US" dirty="0" smtClean="0"/>
              <a:t>DA[15:0]</a:t>
            </a:r>
          </a:p>
        </p:txBody>
      </p:sp>
      <p:sp>
        <p:nvSpPr>
          <p:cNvPr id="74" name="TextBox 73"/>
          <p:cNvSpPr txBox="1"/>
          <p:nvPr/>
        </p:nvSpPr>
        <p:spPr>
          <a:xfrm>
            <a:off x="1658371" y="1452714"/>
            <a:ext cx="1890261" cy="369332"/>
          </a:xfrm>
          <a:prstGeom prst="rect">
            <a:avLst/>
          </a:prstGeom>
          <a:noFill/>
        </p:spPr>
        <p:txBody>
          <a:bodyPr wrap="none" rtlCol="0">
            <a:spAutoFit/>
          </a:bodyPr>
          <a:lstStyle/>
          <a:p>
            <a:r>
              <a:rPr lang="en-US" dirty="0" smtClean="0"/>
              <a:t>CSS, GM[2:0], A/G</a:t>
            </a:r>
            <a:endParaRPr lang="en-US" dirty="0"/>
          </a:p>
        </p:txBody>
      </p:sp>
      <p:sp>
        <p:nvSpPr>
          <p:cNvPr id="75" name="TextBox 74"/>
          <p:cNvSpPr txBox="1"/>
          <p:nvPr/>
        </p:nvSpPr>
        <p:spPr>
          <a:xfrm>
            <a:off x="1636066" y="5863349"/>
            <a:ext cx="1890261" cy="369332"/>
          </a:xfrm>
          <a:prstGeom prst="rect">
            <a:avLst/>
          </a:prstGeom>
          <a:noFill/>
        </p:spPr>
        <p:txBody>
          <a:bodyPr wrap="none" rtlCol="0">
            <a:spAutoFit/>
          </a:bodyPr>
          <a:lstStyle/>
          <a:p>
            <a:r>
              <a:rPr lang="en-US" dirty="0" smtClean="0"/>
              <a:t>CSS, GM[2:0], A/G</a:t>
            </a:r>
            <a:endParaRPr lang="en-US" dirty="0"/>
          </a:p>
        </p:txBody>
      </p:sp>
      <p:sp>
        <p:nvSpPr>
          <p:cNvPr id="76" name="TextBox 75"/>
          <p:cNvSpPr txBox="1"/>
          <p:nvPr/>
        </p:nvSpPr>
        <p:spPr>
          <a:xfrm>
            <a:off x="5285672" y="2475580"/>
            <a:ext cx="1011624" cy="369332"/>
          </a:xfrm>
          <a:prstGeom prst="rect">
            <a:avLst/>
          </a:prstGeom>
          <a:noFill/>
        </p:spPr>
        <p:txBody>
          <a:bodyPr wrap="none" rtlCol="0">
            <a:spAutoFit/>
          </a:bodyPr>
          <a:lstStyle/>
          <a:p>
            <a:r>
              <a:rPr lang="en-US" dirty="0" smtClean="0"/>
              <a:t>DA[12:0]</a:t>
            </a:r>
          </a:p>
        </p:txBody>
      </p:sp>
      <p:sp>
        <p:nvSpPr>
          <p:cNvPr id="77" name="TextBox 76"/>
          <p:cNvSpPr txBox="1"/>
          <p:nvPr/>
        </p:nvSpPr>
        <p:spPr>
          <a:xfrm>
            <a:off x="5446168" y="1447800"/>
            <a:ext cx="1161280" cy="369332"/>
          </a:xfrm>
          <a:prstGeom prst="rect">
            <a:avLst/>
          </a:prstGeom>
          <a:noFill/>
        </p:spPr>
        <p:txBody>
          <a:bodyPr wrap="none" rtlCol="0">
            <a:spAutoFit/>
          </a:bodyPr>
          <a:lstStyle/>
          <a:p>
            <a:r>
              <a:rPr lang="en-US" dirty="0" smtClean="0"/>
              <a:t>VGA video</a:t>
            </a:r>
            <a:endParaRPr lang="en-US" dirty="0"/>
          </a:p>
        </p:txBody>
      </p:sp>
      <p:sp>
        <p:nvSpPr>
          <p:cNvPr id="79" name="TextBox 78"/>
          <p:cNvSpPr txBox="1"/>
          <p:nvPr/>
        </p:nvSpPr>
        <p:spPr>
          <a:xfrm>
            <a:off x="6955411" y="4371119"/>
            <a:ext cx="1243097" cy="369332"/>
          </a:xfrm>
          <a:prstGeom prst="rect">
            <a:avLst/>
          </a:prstGeom>
          <a:noFill/>
        </p:spPr>
        <p:txBody>
          <a:bodyPr wrap="none" rtlCol="0">
            <a:spAutoFit/>
          </a:bodyPr>
          <a:lstStyle/>
          <a:p>
            <a:r>
              <a:rPr lang="en-US" dirty="0" smtClean="0"/>
              <a:t>NTSC video</a:t>
            </a:r>
            <a:endParaRPr lang="en-US" dirty="0"/>
          </a:p>
        </p:txBody>
      </p:sp>
      <p:sp>
        <p:nvSpPr>
          <p:cNvPr id="80" name="TextBox 79"/>
          <p:cNvSpPr txBox="1"/>
          <p:nvPr/>
        </p:nvSpPr>
        <p:spPr>
          <a:xfrm>
            <a:off x="5257800" y="5875659"/>
            <a:ext cx="1380506" cy="369332"/>
          </a:xfrm>
          <a:prstGeom prst="rect">
            <a:avLst/>
          </a:prstGeom>
          <a:noFill/>
        </p:spPr>
        <p:txBody>
          <a:bodyPr wrap="none" rtlCol="0">
            <a:spAutoFit/>
          </a:bodyPr>
          <a:lstStyle/>
          <a:p>
            <a:r>
              <a:rPr lang="en-US" dirty="0" smtClean="0"/>
              <a:t>analog video</a:t>
            </a:r>
            <a:endParaRPr lang="en-US" dirty="0"/>
          </a:p>
        </p:txBody>
      </p:sp>
    </p:spTree>
    <p:extLst>
      <p:ext uri="{BB962C8B-B14F-4D97-AF65-F5344CB8AC3E}">
        <p14:creationId xmlns:p14="http://schemas.microsoft.com/office/powerpoint/2010/main" val="1221172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CoCoVGA</a:t>
            </a:r>
            <a:r>
              <a:rPr lang="en-US" dirty="0" smtClean="0"/>
              <a:t> Internal Architecture</a:t>
            </a:r>
            <a:endParaRPr lang="en-US" dirty="0"/>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23</a:t>
            </a:fld>
            <a:endParaRPr lang="en-US" dirty="0"/>
          </a:p>
        </p:txBody>
      </p:sp>
      <p:sp>
        <p:nvSpPr>
          <p:cNvPr id="8" name="TextBox 7"/>
          <p:cNvSpPr txBox="1"/>
          <p:nvPr/>
        </p:nvSpPr>
        <p:spPr>
          <a:xfrm>
            <a:off x="7647861" y="3810000"/>
            <a:ext cx="1169894"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err="1" smtClean="0"/>
              <a:t>PixelGen</a:t>
            </a:r>
            <a:endParaRPr lang="en-US" dirty="0" smtClean="0"/>
          </a:p>
          <a:p>
            <a:endParaRPr lang="en-US" dirty="0" smtClean="0"/>
          </a:p>
          <a:p>
            <a:endParaRPr lang="en-US" dirty="0"/>
          </a:p>
        </p:txBody>
      </p:sp>
      <p:sp>
        <p:nvSpPr>
          <p:cNvPr id="9" name="TextBox 8"/>
          <p:cNvSpPr txBox="1"/>
          <p:nvPr/>
        </p:nvSpPr>
        <p:spPr>
          <a:xfrm>
            <a:off x="5209461" y="2942272"/>
            <a:ext cx="1524000"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smtClean="0"/>
              <a:t>frameBuffer0</a:t>
            </a:r>
          </a:p>
          <a:p>
            <a:endParaRPr lang="en-US" dirty="0" smtClean="0"/>
          </a:p>
          <a:p>
            <a:endParaRPr lang="en-US" dirty="0"/>
          </a:p>
        </p:txBody>
      </p:sp>
      <p:sp>
        <p:nvSpPr>
          <p:cNvPr id="10" name="TextBox 9"/>
          <p:cNvSpPr txBox="1"/>
          <p:nvPr/>
        </p:nvSpPr>
        <p:spPr>
          <a:xfrm>
            <a:off x="5209461" y="4771072"/>
            <a:ext cx="1524000"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smtClean="0"/>
              <a:t>frameBuffer1</a:t>
            </a:r>
          </a:p>
          <a:p>
            <a:endParaRPr lang="en-US" dirty="0" smtClean="0"/>
          </a:p>
          <a:p>
            <a:endParaRPr lang="en-US" dirty="0"/>
          </a:p>
        </p:txBody>
      </p:sp>
      <p:sp>
        <p:nvSpPr>
          <p:cNvPr id="11" name="TextBox 10"/>
          <p:cNvSpPr txBox="1"/>
          <p:nvPr/>
        </p:nvSpPr>
        <p:spPr>
          <a:xfrm>
            <a:off x="713661" y="5029200"/>
            <a:ext cx="1169894" cy="1200329"/>
          </a:xfrm>
          <a:prstGeom prst="rect">
            <a:avLst/>
          </a:prstGeom>
          <a:noFill/>
          <a:ln w="12700">
            <a:solidFill>
              <a:schemeClr val="tx1"/>
            </a:solidFill>
          </a:ln>
        </p:spPr>
        <p:txBody>
          <a:bodyPr wrap="square" rtlCol="0">
            <a:spAutoFit/>
          </a:bodyPr>
          <a:lstStyle/>
          <a:p>
            <a:endParaRPr lang="en-US" dirty="0" smtClean="0"/>
          </a:p>
          <a:p>
            <a:pPr algn="ctr"/>
            <a:r>
              <a:rPr lang="en-US" dirty="0" err="1" smtClean="0"/>
              <a:t>clockGen</a:t>
            </a:r>
            <a:r>
              <a:rPr lang="en-US" dirty="0" smtClean="0"/>
              <a:t>/</a:t>
            </a:r>
          </a:p>
          <a:p>
            <a:pPr algn="ctr"/>
            <a:r>
              <a:rPr lang="en-US" dirty="0" err="1" smtClean="0"/>
              <a:t>resetGen</a:t>
            </a:r>
            <a:endParaRPr lang="en-US" dirty="0" smtClean="0"/>
          </a:p>
          <a:p>
            <a:endParaRPr lang="en-US" dirty="0"/>
          </a:p>
        </p:txBody>
      </p:sp>
      <p:sp>
        <p:nvSpPr>
          <p:cNvPr id="12" name="TextBox 11"/>
          <p:cNvSpPr txBox="1"/>
          <p:nvPr/>
        </p:nvSpPr>
        <p:spPr>
          <a:xfrm>
            <a:off x="2453966" y="3200400"/>
            <a:ext cx="1853453" cy="2862322"/>
          </a:xfrm>
          <a:prstGeom prst="rect">
            <a:avLst/>
          </a:prstGeom>
          <a:noFill/>
          <a:ln w="12700">
            <a:solidFill>
              <a:schemeClr val="tx1"/>
            </a:solidFill>
          </a:ln>
        </p:spPr>
        <p:txBody>
          <a:bodyPr wrap="square" rtlCol="0">
            <a:spAutoFit/>
          </a:bodyPr>
          <a:lstStyle/>
          <a:p>
            <a:endParaRPr lang="en-US" dirty="0" smtClean="0"/>
          </a:p>
          <a:p>
            <a:endParaRPr lang="en-US" dirty="0" smtClean="0"/>
          </a:p>
          <a:p>
            <a:endParaRPr lang="en-US" dirty="0" smtClean="0"/>
          </a:p>
          <a:p>
            <a:endParaRPr lang="en-US" dirty="0" smtClean="0"/>
          </a:p>
          <a:p>
            <a:pPr algn="ctr"/>
            <a:r>
              <a:rPr lang="en-US" dirty="0" err="1" smtClean="0"/>
              <a:t>addrDataCapture</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3" name="TextBox 12"/>
          <p:cNvSpPr txBox="1"/>
          <p:nvPr/>
        </p:nvSpPr>
        <p:spPr>
          <a:xfrm>
            <a:off x="942261" y="1523062"/>
            <a:ext cx="1169894" cy="1477328"/>
          </a:xfrm>
          <a:prstGeom prst="rect">
            <a:avLst/>
          </a:prstGeom>
          <a:noFill/>
          <a:ln w="12700">
            <a:solidFill>
              <a:schemeClr val="tx1"/>
            </a:solidFill>
          </a:ln>
        </p:spPr>
        <p:txBody>
          <a:bodyPr wrap="square" rtlCol="0">
            <a:spAutoFit/>
          </a:bodyPr>
          <a:lstStyle/>
          <a:p>
            <a:endParaRPr lang="en-US" dirty="0" smtClean="0"/>
          </a:p>
          <a:p>
            <a:endParaRPr lang="en-US" dirty="0" smtClean="0"/>
          </a:p>
          <a:p>
            <a:pPr algn="ctr"/>
            <a:r>
              <a:rPr lang="en-US" dirty="0" err="1" smtClean="0"/>
              <a:t>syncGen</a:t>
            </a:r>
            <a:endParaRPr lang="en-US" dirty="0" smtClean="0"/>
          </a:p>
          <a:p>
            <a:endParaRPr lang="en-US" dirty="0" smtClean="0"/>
          </a:p>
          <a:p>
            <a:endParaRPr lang="en-US" dirty="0"/>
          </a:p>
        </p:txBody>
      </p:sp>
      <p:cxnSp>
        <p:nvCxnSpPr>
          <p:cNvPr id="15" name="Straight Arrow Connector 14"/>
          <p:cNvCxnSpPr/>
          <p:nvPr/>
        </p:nvCxnSpPr>
        <p:spPr>
          <a:xfrm>
            <a:off x="2112155" y="1676400"/>
            <a:ext cx="6602506" cy="2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71061" y="2002597"/>
            <a:ext cx="0" cy="1197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4461" y="1678594"/>
            <a:ext cx="1623586" cy="369332"/>
          </a:xfrm>
          <a:prstGeom prst="rect">
            <a:avLst/>
          </a:prstGeom>
          <a:noFill/>
        </p:spPr>
        <p:txBody>
          <a:bodyPr wrap="none" rtlCol="0">
            <a:spAutoFit/>
          </a:bodyPr>
          <a:lstStyle/>
          <a:p>
            <a:r>
              <a:rPr lang="en-US" dirty="0" smtClean="0"/>
              <a:t>VGA video sync</a:t>
            </a:r>
          </a:p>
        </p:txBody>
      </p:sp>
      <p:cxnSp>
        <p:nvCxnSpPr>
          <p:cNvPr id="22" name="Straight Connector 21"/>
          <p:cNvCxnSpPr/>
          <p:nvPr/>
        </p:nvCxnSpPr>
        <p:spPr>
          <a:xfrm>
            <a:off x="2112155" y="2002597"/>
            <a:ext cx="65890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33809" y="2179966"/>
            <a:ext cx="1684115" cy="369332"/>
          </a:xfrm>
          <a:prstGeom prst="rect">
            <a:avLst/>
          </a:prstGeom>
          <a:noFill/>
        </p:spPr>
        <p:txBody>
          <a:bodyPr wrap="none" rtlCol="0">
            <a:spAutoFit/>
          </a:bodyPr>
          <a:lstStyle/>
          <a:p>
            <a:r>
              <a:rPr lang="en-US" dirty="0" smtClean="0"/>
              <a:t>6847 video sync</a:t>
            </a:r>
          </a:p>
        </p:txBody>
      </p:sp>
      <p:cxnSp>
        <p:nvCxnSpPr>
          <p:cNvPr id="25" name="Straight Arrow Connector 24"/>
          <p:cNvCxnSpPr/>
          <p:nvPr/>
        </p:nvCxnSpPr>
        <p:spPr>
          <a:xfrm>
            <a:off x="332661" y="3722132"/>
            <a:ext cx="2121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2661" y="3352800"/>
            <a:ext cx="907621" cy="369332"/>
          </a:xfrm>
          <a:prstGeom prst="rect">
            <a:avLst/>
          </a:prstGeom>
          <a:noFill/>
        </p:spPr>
        <p:txBody>
          <a:bodyPr wrap="none" rtlCol="0">
            <a:spAutoFit/>
          </a:bodyPr>
          <a:lstStyle/>
          <a:p>
            <a:r>
              <a:rPr lang="en-US" dirty="0" smtClean="0"/>
              <a:t>DD[7:0]</a:t>
            </a:r>
          </a:p>
        </p:txBody>
      </p:sp>
      <p:cxnSp>
        <p:nvCxnSpPr>
          <p:cNvPr id="27" name="Straight Arrow Connector 26"/>
          <p:cNvCxnSpPr/>
          <p:nvPr/>
        </p:nvCxnSpPr>
        <p:spPr>
          <a:xfrm>
            <a:off x="332661" y="4149804"/>
            <a:ext cx="2121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2661" y="3780472"/>
            <a:ext cx="1011624" cy="369332"/>
          </a:xfrm>
          <a:prstGeom prst="rect">
            <a:avLst/>
          </a:prstGeom>
          <a:noFill/>
        </p:spPr>
        <p:txBody>
          <a:bodyPr wrap="none" rtlCol="0">
            <a:spAutoFit/>
          </a:bodyPr>
          <a:lstStyle/>
          <a:p>
            <a:r>
              <a:rPr lang="en-US" dirty="0" smtClean="0"/>
              <a:t>DA[12:0]</a:t>
            </a:r>
          </a:p>
        </p:txBody>
      </p:sp>
      <p:cxnSp>
        <p:nvCxnSpPr>
          <p:cNvPr id="29" name="Straight Arrow Connector 28"/>
          <p:cNvCxnSpPr/>
          <p:nvPr/>
        </p:nvCxnSpPr>
        <p:spPr>
          <a:xfrm>
            <a:off x="343547" y="4533933"/>
            <a:ext cx="2121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2661" y="4164601"/>
            <a:ext cx="1957587" cy="369332"/>
          </a:xfrm>
          <a:prstGeom prst="rect">
            <a:avLst/>
          </a:prstGeom>
          <a:noFill/>
        </p:spPr>
        <p:txBody>
          <a:bodyPr wrap="none" rtlCol="0">
            <a:spAutoFit/>
          </a:bodyPr>
          <a:lstStyle/>
          <a:p>
            <a:r>
              <a:rPr lang="en-US" dirty="0" smtClean="0"/>
              <a:t>A/G, A/S, CSS, INV</a:t>
            </a:r>
          </a:p>
        </p:txBody>
      </p:sp>
      <p:cxnSp>
        <p:nvCxnSpPr>
          <p:cNvPr id="31" name="Straight Arrow Connector 30"/>
          <p:cNvCxnSpPr/>
          <p:nvPr/>
        </p:nvCxnSpPr>
        <p:spPr>
          <a:xfrm>
            <a:off x="7800261" y="2062842"/>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307419" y="32766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01840" y="2895600"/>
            <a:ext cx="881973" cy="369332"/>
          </a:xfrm>
          <a:prstGeom prst="rect">
            <a:avLst/>
          </a:prstGeom>
          <a:noFill/>
        </p:spPr>
        <p:txBody>
          <a:bodyPr wrap="none" rtlCol="0">
            <a:spAutoFit/>
          </a:bodyPr>
          <a:lstStyle/>
          <a:p>
            <a:r>
              <a:rPr lang="en-US" dirty="0" smtClean="0"/>
              <a:t>D[12:0]</a:t>
            </a:r>
          </a:p>
        </p:txBody>
      </p:sp>
      <p:cxnSp>
        <p:nvCxnSpPr>
          <p:cNvPr id="35" name="Straight Arrow Connector 34"/>
          <p:cNvCxnSpPr/>
          <p:nvPr/>
        </p:nvCxnSpPr>
        <p:spPr>
          <a:xfrm>
            <a:off x="4300640" y="37338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95061" y="3352800"/>
            <a:ext cx="886781" cy="369332"/>
          </a:xfrm>
          <a:prstGeom prst="rect">
            <a:avLst/>
          </a:prstGeom>
          <a:noFill/>
        </p:spPr>
        <p:txBody>
          <a:bodyPr wrap="none" rtlCol="0">
            <a:spAutoFit/>
          </a:bodyPr>
          <a:lstStyle/>
          <a:p>
            <a:r>
              <a:rPr lang="en-US" dirty="0" err="1" smtClean="0"/>
              <a:t>wrAddr</a:t>
            </a:r>
            <a:endParaRPr lang="en-US" dirty="0" smtClean="0"/>
          </a:p>
        </p:txBody>
      </p:sp>
      <p:cxnSp>
        <p:nvCxnSpPr>
          <p:cNvPr id="37" name="Straight Arrow Connector 36"/>
          <p:cNvCxnSpPr/>
          <p:nvPr/>
        </p:nvCxnSpPr>
        <p:spPr>
          <a:xfrm>
            <a:off x="4300640" y="42672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95061" y="3886200"/>
            <a:ext cx="840358" cy="369332"/>
          </a:xfrm>
          <a:prstGeom prst="rect">
            <a:avLst/>
          </a:prstGeom>
          <a:noFill/>
        </p:spPr>
        <p:txBody>
          <a:bodyPr wrap="none" rtlCol="0">
            <a:spAutoFit/>
          </a:bodyPr>
          <a:lstStyle/>
          <a:p>
            <a:r>
              <a:rPr lang="en-US" dirty="0" err="1" smtClean="0"/>
              <a:t>rdAddr</a:t>
            </a:r>
            <a:endParaRPr lang="en-US" dirty="0" smtClean="0"/>
          </a:p>
        </p:txBody>
      </p:sp>
      <p:cxnSp>
        <p:nvCxnSpPr>
          <p:cNvPr id="45" name="Straight Arrow Connector 44"/>
          <p:cNvCxnSpPr/>
          <p:nvPr/>
        </p:nvCxnSpPr>
        <p:spPr>
          <a:xfrm>
            <a:off x="4307419" y="49530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01840" y="4583668"/>
            <a:ext cx="881973" cy="369332"/>
          </a:xfrm>
          <a:prstGeom prst="rect">
            <a:avLst/>
          </a:prstGeom>
          <a:noFill/>
        </p:spPr>
        <p:txBody>
          <a:bodyPr wrap="none" rtlCol="0">
            <a:spAutoFit/>
          </a:bodyPr>
          <a:lstStyle/>
          <a:p>
            <a:r>
              <a:rPr lang="en-US" dirty="0" smtClean="0"/>
              <a:t>D[12:0]</a:t>
            </a:r>
          </a:p>
        </p:txBody>
      </p:sp>
      <p:cxnSp>
        <p:nvCxnSpPr>
          <p:cNvPr id="47" name="Straight Arrow Connector 46"/>
          <p:cNvCxnSpPr/>
          <p:nvPr/>
        </p:nvCxnSpPr>
        <p:spPr>
          <a:xfrm>
            <a:off x="4300640" y="54102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95061" y="5029200"/>
            <a:ext cx="886781" cy="369332"/>
          </a:xfrm>
          <a:prstGeom prst="rect">
            <a:avLst/>
          </a:prstGeom>
          <a:noFill/>
        </p:spPr>
        <p:txBody>
          <a:bodyPr wrap="none" rtlCol="0">
            <a:spAutoFit/>
          </a:bodyPr>
          <a:lstStyle/>
          <a:p>
            <a:r>
              <a:rPr lang="en-US" dirty="0" err="1" smtClean="0"/>
              <a:t>wrAddr</a:t>
            </a:r>
            <a:endParaRPr lang="en-US" dirty="0" smtClean="0"/>
          </a:p>
        </p:txBody>
      </p:sp>
      <p:cxnSp>
        <p:nvCxnSpPr>
          <p:cNvPr id="49" name="Straight Arrow Connector 48"/>
          <p:cNvCxnSpPr/>
          <p:nvPr/>
        </p:nvCxnSpPr>
        <p:spPr>
          <a:xfrm>
            <a:off x="4300640" y="59436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95061" y="5562600"/>
            <a:ext cx="840358" cy="369332"/>
          </a:xfrm>
          <a:prstGeom prst="rect">
            <a:avLst/>
          </a:prstGeom>
          <a:noFill/>
        </p:spPr>
        <p:txBody>
          <a:bodyPr wrap="none" rtlCol="0">
            <a:spAutoFit/>
          </a:bodyPr>
          <a:lstStyle/>
          <a:p>
            <a:r>
              <a:rPr lang="en-US" dirty="0" err="1" smtClean="0"/>
              <a:t>rdAddr</a:t>
            </a:r>
            <a:endParaRPr lang="en-US" dirty="0" smtClean="0"/>
          </a:p>
        </p:txBody>
      </p:sp>
      <p:cxnSp>
        <p:nvCxnSpPr>
          <p:cNvPr id="52" name="Straight Arrow Connector 51"/>
          <p:cNvCxnSpPr/>
          <p:nvPr/>
        </p:nvCxnSpPr>
        <p:spPr>
          <a:xfrm>
            <a:off x="6739040" y="41910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733461" y="3810000"/>
            <a:ext cx="881973" cy="369332"/>
          </a:xfrm>
          <a:prstGeom prst="rect">
            <a:avLst/>
          </a:prstGeom>
          <a:noFill/>
        </p:spPr>
        <p:txBody>
          <a:bodyPr wrap="none" rtlCol="0">
            <a:spAutoFit/>
          </a:bodyPr>
          <a:lstStyle/>
          <a:p>
            <a:r>
              <a:rPr lang="en-US" dirty="0" smtClean="0"/>
              <a:t>D[12:0]</a:t>
            </a:r>
          </a:p>
        </p:txBody>
      </p:sp>
      <p:cxnSp>
        <p:nvCxnSpPr>
          <p:cNvPr id="55" name="Straight Arrow Connector 54"/>
          <p:cNvCxnSpPr/>
          <p:nvPr/>
        </p:nvCxnSpPr>
        <p:spPr>
          <a:xfrm>
            <a:off x="6739040" y="50292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33461" y="4648200"/>
            <a:ext cx="881973" cy="369332"/>
          </a:xfrm>
          <a:prstGeom prst="rect">
            <a:avLst/>
          </a:prstGeom>
          <a:noFill/>
        </p:spPr>
        <p:txBody>
          <a:bodyPr wrap="none" rtlCol="0">
            <a:spAutoFit/>
          </a:bodyPr>
          <a:lstStyle/>
          <a:p>
            <a:r>
              <a:rPr lang="en-US" dirty="0" smtClean="0"/>
              <a:t>D[12:0]</a:t>
            </a:r>
          </a:p>
        </p:txBody>
      </p:sp>
      <p:cxnSp>
        <p:nvCxnSpPr>
          <p:cNvPr id="59" name="Straight Arrow Connector 58"/>
          <p:cNvCxnSpPr/>
          <p:nvPr/>
        </p:nvCxnSpPr>
        <p:spPr>
          <a:xfrm>
            <a:off x="343547" y="2011561"/>
            <a:ext cx="5987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2661" y="1630560"/>
            <a:ext cx="392993" cy="369332"/>
          </a:xfrm>
          <a:prstGeom prst="rect">
            <a:avLst/>
          </a:prstGeom>
          <a:noFill/>
        </p:spPr>
        <p:txBody>
          <a:bodyPr wrap="none" rtlCol="0">
            <a:spAutoFit/>
          </a:bodyPr>
          <a:lstStyle/>
          <a:p>
            <a:r>
              <a:rPr lang="en-US" dirty="0" smtClean="0"/>
              <a:t>FS</a:t>
            </a:r>
          </a:p>
        </p:txBody>
      </p:sp>
      <p:cxnSp>
        <p:nvCxnSpPr>
          <p:cNvPr id="61" name="Straight Arrow Connector 60"/>
          <p:cNvCxnSpPr/>
          <p:nvPr/>
        </p:nvCxnSpPr>
        <p:spPr>
          <a:xfrm>
            <a:off x="343547" y="2438400"/>
            <a:ext cx="5987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661" y="2041071"/>
            <a:ext cx="434734" cy="369332"/>
          </a:xfrm>
          <a:prstGeom prst="rect">
            <a:avLst/>
          </a:prstGeom>
          <a:noFill/>
        </p:spPr>
        <p:txBody>
          <a:bodyPr wrap="none" rtlCol="0">
            <a:spAutoFit/>
          </a:bodyPr>
          <a:lstStyle/>
          <a:p>
            <a:r>
              <a:rPr lang="en-US" dirty="0" smtClean="0"/>
              <a:t>HS</a:t>
            </a:r>
          </a:p>
        </p:txBody>
      </p:sp>
      <p:cxnSp>
        <p:nvCxnSpPr>
          <p:cNvPr id="84" name="Straight Connector 83"/>
          <p:cNvCxnSpPr/>
          <p:nvPr/>
        </p:nvCxnSpPr>
        <p:spPr>
          <a:xfrm>
            <a:off x="7800261" y="2062842"/>
            <a:ext cx="0" cy="174715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800261" y="2077060"/>
            <a:ext cx="1038939" cy="369332"/>
          </a:xfrm>
          <a:prstGeom prst="rect">
            <a:avLst/>
          </a:prstGeom>
          <a:noFill/>
        </p:spPr>
        <p:txBody>
          <a:bodyPr wrap="none" rtlCol="0">
            <a:spAutoFit/>
          </a:bodyPr>
          <a:lstStyle/>
          <a:p>
            <a:r>
              <a:rPr lang="en-US" dirty="0" smtClean="0"/>
              <a:t>VGA RGB</a:t>
            </a:r>
          </a:p>
        </p:txBody>
      </p:sp>
    </p:spTree>
    <p:extLst>
      <p:ext uri="{BB962C8B-B14F-4D97-AF65-F5344CB8AC3E}">
        <p14:creationId xmlns:p14="http://schemas.microsoft.com/office/powerpoint/2010/main" val="45282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 Enable 6847-based systems (including Color Computers 1 and 2, MC-10, and </a:t>
            </a:r>
            <a:r>
              <a:rPr lang="en-US" dirty="0" err="1" smtClean="0"/>
              <a:t>Tano</a:t>
            </a:r>
            <a:r>
              <a:rPr lang="en-US" dirty="0" smtClean="0"/>
              <a:t> Dragon) to output VGA</a:t>
            </a:r>
          </a:p>
          <a:p>
            <a:r>
              <a:rPr lang="en-US" dirty="0" smtClean="0"/>
              <a:t>Uses 6847 I/</a:t>
            </a:r>
            <a:r>
              <a:rPr lang="en-US" dirty="0" err="1" smtClean="0"/>
              <a:t>Os</a:t>
            </a:r>
            <a:r>
              <a:rPr lang="en-US" dirty="0" smtClean="0"/>
              <a:t>, snoops only digital signals to generate VGA</a:t>
            </a:r>
            <a:br>
              <a:rPr lang="en-US" dirty="0" smtClean="0"/>
            </a:br>
            <a:endParaRPr lang="en-US" dirty="0" smtClean="0"/>
          </a:p>
          <a:p>
            <a:r>
              <a:rPr lang="en-US" dirty="0" smtClean="0"/>
              <a:t>Started 2011 by Brendan Donahe &amp; Steve Spiller with </a:t>
            </a:r>
            <a:r>
              <a:rPr lang="en-US" dirty="0" err="1" smtClean="0"/>
              <a:t>perfboard</a:t>
            </a:r>
            <a:r>
              <a:rPr lang="en-US" dirty="0" smtClean="0"/>
              <a:t> prototype</a:t>
            </a:r>
          </a:p>
          <a:p>
            <a:r>
              <a:rPr lang="en-US" dirty="0" smtClean="0"/>
              <a:t>In 2015 asked Ed Snider to help – provided mature prototype and production boards</a:t>
            </a:r>
            <a:endParaRPr lang="en-US" dirty="0"/>
          </a:p>
        </p:txBody>
      </p:sp>
      <p:sp>
        <p:nvSpPr>
          <p:cNvPr id="4" name="Date Placeholder 3"/>
          <p:cNvSpPr>
            <a:spLocks noGrp="1"/>
          </p:cNvSpPr>
          <p:nvPr>
            <p:ph type="dt" sz="half" idx="10"/>
          </p:nvPr>
        </p:nvSpPr>
        <p:spPr/>
        <p:txBody>
          <a:bodyPr/>
          <a:lstStyle/>
          <a:p>
            <a:fld id="{CE15D68A-2500-41F4-9358-9AC33A646497}"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3</a:t>
            </a:fld>
            <a:endParaRPr lang="en-US"/>
          </a:p>
        </p:txBody>
      </p:sp>
    </p:spTree>
    <p:extLst>
      <p:ext uri="{BB962C8B-B14F-4D97-AF65-F5344CB8AC3E}">
        <p14:creationId xmlns:p14="http://schemas.microsoft.com/office/powerpoint/2010/main" val="316838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2011 - 2016</a:t>
            </a:r>
            <a:endParaRPr lang="en-US" dirty="0"/>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p>
        </p:txBody>
      </p:sp>
      <p:sp>
        <p:nvSpPr>
          <p:cNvPr id="6" name="Slide Number Placeholder 5"/>
          <p:cNvSpPr>
            <a:spLocks noGrp="1"/>
          </p:cNvSpPr>
          <p:nvPr>
            <p:ph type="sldNum" sz="quarter" idx="12"/>
          </p:nvPr>
        </p:nvSpPr>
        <p:spPr/>
        <p:txBody>
          <a:bodyPr/>
          <a:lstStyle/>
          <a:p>
            <a:fld id="{5BD11713-41CB-4092-BA16-04109412DE38}" type="slidenum">
              <a:rPr lang="en-US" smtClean="0"/>
              <a:t>4</a:t>
            </a:fld>
            <a:endParaRPr lang="en-US" dirty="0"/>
          </a:p>
        </p:txBody>
      </p:sp>
      <p:sp>
        <p:nvSpPr>
          <p:cNvPr id="7" name="AutoShape 2" descr="http://www.polylith.com/TinyWebGallery/image.php?twg_album=2015%2F10_October%2FCoCoVGA&amp;twg_show=IMG_20151015_2113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www.polylith.com/TinyWebGallery/image.php?twg_album=2015%2F10_October%2FCoCoVGA&amp;twg_show=IMG_20151015_21134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BDonahe\Desktop\IMG_20151015_2117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54" y="1618282"/>
            <a:ext cx="3218996" cy="42919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Donahe\Desktop\IMG_20151015_2113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1600" y="2019299"/>
            <a:ext cx="4653280" cy="348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4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a:xfrm>
            <a:off x="304800" y="1143000"/>
            <a:ext cx="8534400" cy="5410200"/>
          </a:xfrm>
        </p:spPr>
        <p:txBody>
          <a:bodyPr>
            <a:normAutofit fontScale="92500" lnSpcReduction="10000"/>
          </a:bodyPr>
          <a:lstStyle/>
          <a:p>
            <a:r>
              <a:rPr lang="en-US" dirty="0" smtClean="0"/>
              <a:t>Since </a:t>
            </a:r>
            <a:r>
              <a:rPr lang="en-US" dirty="0" err="1" smtClean="0"/>
              <a:t>CoCoFEST</a:t>
            </a:r>
            <a:r>
              <a:rPr lang="en-US" dirty="0" smtClean="0"/>
              <a:t>! 2016</a:t>
            </a:r>
          </a:p>
          <a:p>
            <a:pPr lvl="1"/>
            <a:r>
              <a:rPr lang="en-US" dirty="0" smtClean="0"/>
              <a:t>Fixed long-cycle modes (PMODEs 0, 2 a.k.a. RG2/3)</a:t>
            </a:r>
          </a:p>
          <a:p>
            <a:pPr lvl="1"/>
            <a:r>
              <a:rPr lang="en-US" dirty="0" smtClean="0"/>
              <a:t>Fixed video quality issues</a:t>
            </a:r>
          </a:p>
          <a:p>
            <a:pPr lvl="1"/>
            <a:r>
              <a:rPr lang="en-US" dirty="0"/>
              <a:t>Added artifact modes, effects, color palette controls</a:t>
            </a:r>
          </a:p>
          <a:p>
            <a:pPr lvl="1"/>
            <a:r>
              <a:rPr lang="en-US" dirty="0" smtClean="0"/>
              <a:t>Completed production board and hardware button board</a:t>
            </a:r>
          </a:p>
          <a:p>
            <a:pPr lvl="1"/>
            <a:r>
              <a:rPr lang="en-US" dirty="0" smtClean="0"/>
              <a:t>Created DECB demo and </a:t>
            </a:r>
            <a:r>
              <a:rPr lang="en-US" dirty="0" smtClean="0"/>
              <a:t>configuration </a:t>
            </a:r>
            <a:r>
              <a:rPr lang="en-US" dirty="0" smtClean="0"/>
              <a:t>utility</a:t>
            </a:r>
          </a:p>
          <a:p>
            <a:pPr lvl="1"/>
            <a:r>
              <a:rPr lang="en-US" dirty="0" smtClean="0"/>
              <a:t>Set up web site with downloads, documentation</a:t>
            </a:r>
          </a:p>
          <a:p>
            <a:r>
              <a:rPr lang="en-US" dirty="0" smtClean="0"/>
              <a:t>To do</a:t>
            </a:r>
          </a:p>
          <a:p>
            <a:pPr lvl="1"/>
            <a:r>
              <a:rPr lang="en-US" dirty="0" smtClean="0"/>
              <a:t>6847T1 (XC80652P) compatibility</a:t>
            </a:r>
          </a:p>
          <a:p>
            <a:pPr lvl="1"/>
            <a:r>
              <a:rPr lang="en-US" dirty="0" smtClean="0"/>
              <a:t>Support systems other than rev B board </a:t>
            </a:r>
            <a:r>
              <a:rPr lang="en-US" dirty="0" err="1" smtClean="0"/>
              <a:t>CoCo</a:t>
            </a:r>
            <a:r>
              <a:rPr lang="en-US" dirty="0" smtClean="0"/>
              <a:t> </a:t>
            </a:r>
            <a:r>
              <a:rPr lang="en-US" dirty="0" smtClean="0"/>
              <a:t>2</a:t>
            </a:r>
          </a:p>
          <a:p>
            <a:pPr lvl="1"/>
            <a:r>
              <a:rPr lang="en-US" dirty="0" smtClean="0"/>
              <a:t>What about audio?</a:t>
            </a:r>
            <a:endParaRPr lang="en-US" dirty="0" smtClean="0"/>
          </a:p>
        </p:txBody>
      </p:sp>
      <p:sp>
        <p:nvSpPr>
          <p:cNvPr id="4" name="Date Placeholder 3"/>
          <p:cNvSpPr>
            <a:spLocks noGrp="1"/>
          </p:cNvSpPr>
          <p:nvPr>
            <p:ph type="dt" sz="half" idx="10"/>
          </p:nvPr>
        </p:nvSpPr>
        <p:spPr/>
        <p:txBody>
          <a:bodyPr/>
          <a:lstStyle/>
          <a:p>
            <a:fld id="{711A4539-0CB9-4729-ACD9-F926A0935EEA}"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5</a:t>
            </a:fld>
            <a:endParaRPr lang="en-US" dirty="0"/>
          </a:p>
        </p:txBody>
      </p:sp>
    </p:spTree>
    <p:extLst>
      <p:ext uri="{BB962C8B-B14F-4D97-AF65-F5344CB8AC3E}">
        <p14:creationId xmlns:p14="http://schemas.microsoft.com/office/powerpoint/2010/main" val="368798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Production Board</a:t>
            </a:r>
            <a:endParaRPr lang="en-US" dirty="0"/>
          </a:p>
        </p:txBody>
      </p:sp>
      <p:sp>
        <p:nvSpPr>
          <p:cNvPr id="4" name="Date Placeholder 3"/>
          <p:cNvSpPr>
            <a:spLocks noGrp="1"/>
          </p:cNvSpPr>
          <p:nvPr>
            <p:ph type="dt" sz="half" idx="10"/>
          </p:nvPr>
        </p:nvSpPr>
        <p:spPr/>
        <p:txBody>
          <a:bodyPr/>
          <a:lstStyle/>
          <a:p>
            <a:fld id="{711A4539-0CB9-4729-ACD9-F926A0935EEA}"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6</a:t>
            </a:fld>
            <a:endParaRPr lang="en-US" dirty="0"/>
          </a:p>
        </p:txBody>
      </p:sp>
      <p:pic>
        <p:nvPicPr>
          <p:cNvPr id="3075" name="Picture 3" descr="C:\Users\BDonahe\Downloads\CoCoVGA\photos\IMG_20161217_061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447800"/>
            <a:ext cx="6217920"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2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a:t>
            </a:r>
            <a:endParaRPr lang="en-US" dirty="0"/>
          </a:p>
        </p:txBody>
      </p:sp>
      <p:sp>
        <p:nvSpPr>
          <p:cNvPr id="4" name="Date Placeholder 3"/>
          <p:cNvSpPr>
            <a:spLocks noGrp="1"/>
          </p:cNvSpPr>
          <p:nvPr>
            <p:ph type="dt" sz="half" idx="10"/>
          </p:nvPr>
        </p:nvSpPr>
        <p:spPr/>
        <p:txBody>
          <a:bodyPr/>
          <a:lstStyle/>
          <a:p>
            <a:fld id="{06DF2421-FC7E-4DF7-8458-2FD8F45A776B}"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7</a:t>
            </a:fld>
            <a:endParaRPr lang="en-US" dirty="0"/>
          </a:p>
        </p:txBody>
      </p:sp>
      <p:sp>
        <p:nvSpPr>
          <p:cNvPr id="7" name="AutoShape 2" descr="http://www.polylith.com/TinyWebGallery/image.php?twg_album=2015%2F10_October%2FCoCoVGA&amp;twg_show=IMG_20151015_2113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www.polylith.com/TinyWebGallery/image.php?twg_album=2015%2F10_October%2FCoCoVGA&amp;twg_show=IMG_20151015_21134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C:\Users\BDonahe\Downloads\CoCoVGA\photos\IMG_20160910_225935.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93926" y="3633426"/>
            <a:ext cx="3283274" cy="24624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Donahe\Downloads\CoCoVGA\photos\IMG_20160604_181629.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4488" y="1447800"/>
            <a:ext cx="3428912" cy="45718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Donahe\Downloads\CoCoVGA\photos\IMG_20160905_160238.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47724" y="1211318"/>
            <a:ext cx="3229476" cy="24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0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Configurable Features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Character set (original vs. T1) and lowercase enable (SG6 or forced)</a:t>
            </a:r>
          </a:p>
          <a:p>
            <a:r>
              <a:rPr lang="en-US" dirty="0" smtClean="0"/>
              <a:t>5 artifact color modes &amp; color swap</a:t>
            </a:r>
          </a:p>
          <a:p>
            <a:r>
              <a:rPr lang="en-US" dirty="0" smtClean="0"/>
              <a:t>Border color (standard, T1, off, custom)</a:t>
            </a:r>
          </a:p>
          <a:p>
            <a:r>
              <a:rPr lang="en-US" dirty="0" smtClean="0"/>
              <a:t>Scanlines</a:t>
            </a:r>
          </a:p>
          <a:p>
            <a:r>
              <a:rPr lang="en-US" dirty="0" smtClean="0"/>
              <a:t>Video mode change status</a:t>
            </a:r>
          </a:p>
          <a:p>
            <a:r>
              <a:rPr lang="en-US" dirty="0" smtClean="0"/>
              <a:t>Inverse video</a:t>
            </a:r>
          </a:p>
          <a:p>
            <a:r>
              <a:rPr lang="en-US" dirty="0" smtClean="0"/>
              <a:t>Palette</a:t>
            </a:r>
          </a:p>
          <a:p>
            <a:pPr lvl="1"/>
            <a:r>
              <a:rPr lang="en-US" dirty="0"/>
              <a:t>O</a:t>
            </a:r>
            <a:r>
              <a:rPr lang="en-US" dirty="0" smtClean="0"/>
              <a:t>mit dark reverse-video colors</a:t>
            </a:r>
          </a:p>
          <a:p>
            <a:pPr lvl="1"/>
            <a:r>
              <a:rPr lang="en-US" dirty="0" smtClean="0"/>
              <a:t>Disconnect text palette from SG palette</a:t>
            </a:r>
          </a:p>
          <a:p>
            <a:pPr lvl="1"/>
            <a:r>
              <a:rPr lang="en-US" dirty="0" smtClean="0"/>
              <a:t>Independently select each color out of 512 possible:</a:t>
            </a:r>
          </a:p>
          <a:p>
            <a:pPr lvl="2"/>
            <a:r>
              <a:rPr lang="en-US" dirty="0" smtClean="0"/>
              <a:t>9 SG colors, 2 text colors, 2 dark reverse-video colors</a:t>
            </a:r>
          </a:p>
          <a:p>
            <a:pPr lvl="2"/>
            <a:r>
              <a:rPr lang="en-US" dirty="0" smtClean="0"/>
              <a:t>Scanline color</a:t>
            </a:r>
          </a:p>
          <a:p>
            <a:pPr lvl="2"/>
            <a:r>
              <a:rPr lang="en-US" dirty="0" smtClean="0"/>
              <a:t>Up to 16 “dithered” artifact colors (MESS mode)</a:t>
            </a:r>
          </a:p>
          <a:p>
            <a:r>
              <a:rPr lang="en-US" dirty="0" smtClean="0"/>
              <a:t>VGA timing</a:t>
            </a:r>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8</a:t>
            </a:fld>
            <a:endParaRPr lang="en-US" dirty="0"/>
          </a:p>
        </p:txBody>
      </p:sp>
    </p:spTree>
    <p:extLst>
      <p:ext uri="{BB962C8B-B14F-4D97-AF65-F5344CB8AC3E}">
        <p14:creationId xmlns:p14="http://schemas.microsoft.com/office/powerpoint/2010/main" val="3898142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r>
              <a:rPr lang="en-US" dirty="0" smtClean="0"/>
              <a:t>So many features...</a:t>
            </a:r>
            <a:br>
              <a:rPr lang="en-US" dirty="0" smtClean="0"/>
            </a:br>
            <a:r>
              <a:rPr lang="en-US" dirty="0"/>
              <a:t/>
            </a:r>
            <a:br>
              <a:rPr lang="en-US" dirty="0"/>
            </a:br>
            <a:r>
              <a:rPr lang="en-US" dirty="0" smtClean="0"/>
              <a:t>...but how do you configure them?</a:t>
            </a:r>
            <a:endParaRPr lang="en-US" dirty="0"/>
          </a:p>
        </p:txBody>
      </p:sp>
      <p:sp>
        <p:nvSpPr>
          <p:cNvPr id="4" name="Date Placeholder 3"/>
          <p:cNvSpPr>
            <a:spLocks noGrp="1"/>
          </p:cNvSpPr>
          <p:nvPr>
            <p:ph type="dt" sz="half" idx="10"/>
          </p:nvPr>
        </p:nvSpPr>
        <p:spPr/>
        <p:txBody>
          <a:bodyPr/>
          <a:lstStyle/>
          <a:p>
            <a:fld id="{131B5803-DCA3-4A22-9525-F9C333863D81}" type="datetime1">
              <a:rPr lang="en-US" smtClean="0"/>
              <a:t>4/22/2017</a:t>
            </a:fld>
            <a:endParaRPr lang="en-US"/>
          </a:p>
        </p:txBody>
      </p:sp>
      <p:sp>
        <p:nvSpPr>
          <p:cNvPr id="5" name="Footer Placeholder 4"/>
          <p:cNvSpPr>
            <a:spLocks noGrp="1"/>
          </p:cNvSpPr>
          <p:nvPr>
            <p:ph type="ftr" sz="quarter" idx="11"/>
          </p:nvPr>
        </p:nvSpPr>
        <p:spPr/>
        <p:txBody>
          <a:bodyPr/>
          <a:lstStyle/>
          <a:p>
            <a:r>
              <a:rPr lang="en-US" dirty="0" err="1" smtClean="0"/>
              <a:t>CoCoVGA</a:t>
            </a:r>
            <a:r>
              <a:rPr lang="en-US" dirty="0" smtClean="0"/>
              <a:t> @ </a:t>
            </a:r>
            <a:r>
              <a:rPr lang="en-US" dirty="0" err="1" smtClean="0"/>
              <a:t>CoCoFEST</a:t>
            </a:r>
            <a:r>
              <a:rPr lang="en-US" dirty="0" smtClean="0"/>
              <a:t>!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9</a:t>
            </a:fld>
            <a:endParaRPr lang="en-US" dirty="0"/>
          </a:p>
        </p:txBody>
      </p:sp>
    </p:spTree>
    <p:extLst>
      <p:ext uri="{BB962C8B-B14F-4D97-AF65-F5344CB8AC3E}">
        <p14:creationId xmlns:p14="http://schemas.microsoft.com/office/powerpoint/2010/main" val="421712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CoVGA_CoCoFEST201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CoCoVGA_CoCoFEST2016</Template>
  <TotalTime>6016</TotalTime>
  <Words>2562</Words>
  <Application>Microsoft Office PowerPoint</Application>
  <PresentationFormat>On-screen Show (4:3)</PresentationFormat>
  <Paragraphs>497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CoCoVGA_CoCoFEST2016</vt:lpstr>
      <vt:lpstr>PowerPoint Presentation</vt:lpstr>
      <vt:lpstr>PowerPoint Presentation</vt:lpstr>
      <vt:lpstr>Review</vt:lpstr>
      <vt:lpstr>2011 - 2016</vt:lpstr>
      <vt:lpstr>Current Status</vt:lpstr>
      <vt:lpstr>Production Board</vt:lpstr>
      <vt:lpstr>Screen Shots</vt:lpstr>
      <vt:lpstr>Current Configurable Features</vt:lpstr>
      <vt:lpstr>So many features...  ...but how do you configure them?</vt:lpstr>
      <vt:lpstr>Software Mode Control</vt:lpstr>
      <vt:lpstr>Software Mode Control Pros/Cons</vt:lpstr>
      <vt:lpstr>Example CoCoVGA Registers</vt:lpstr>
      <vt:lpstr>Resources for SW Mode Control </vt:lpstr>
      <vt:lpstr>Calling from ECB</vt:lpstr>
      <vt:lpstr>Assembly Polling Routine – Part 1</vt:lpstr>
      <vt:lpstr>Assembly Polling Routine – Part 2</vt:lpstr>
      <vt:lpstr>Compatible Software</vt:lpstr>
      <vt:lpstr>Hardware Mode Control</vt:lpstr>
      <vt:lpstr>Hardware Mode Control Cont’d</vt:lpstr>
      <vt:lpstr>Hardware Mode Control</vt:lpstr>
      <vt:lpstr>PowerPoint Presentation</vt:lpstr>
      <vt:lpstr>CoCoVGA Snooping 6847</vt:lpstr>
      <vt:lpstr>CoCoVGA Internal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BDonahe</dc:creator>
  <cp:lastModifiedBy>BDonahe</cp:lastModifiedBy>
  <cp:revision>81</cp:revision>
  <dcterms:created xsi:type="dcterms:W3CDTF">2016-04-22T05:20:08Z</dcterms:created>
  <dcterms:modified xsi:type="dcterms:W3CDTF">2017-04-23T15:47:18Z</dcterms:modified>
</cp:coreProperties>
</file>