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sldIdLst>
    <p:sldId id="306" r:id="rId2"/>
    <p:sldId id="307" r:id="rId3"/>
    <p:sldId id="259" r:id="rId4"/>
    <p:sldId id="308" r:id="rId5"/>
    <p:sldId id="309" r:id="rId6"/>
    <p:sldId id="310" r:id="rId7"/>
    <p:sldId id="314" r:id="rId8"/>
    <p:sldId id="317" r:id="rId9"/>
    <p:sldId id="315" r:id="rId10"/>
    <p:sldId id="316" r:id="rId11"/>
    <p:sldId id="318" r:id="rId12"/>
    <p:sldId id="321" r:id="rId13"/>
    <p:sldId id="320" r:id="rId14"/>
    <p:sldId id="322" r:id="rId15"/>
    <p:sldId id="323" r:id="rId16"/>
    <p:sldId id="324" r:id="rId17"/>
    <p:sldId id="313" r:id="rId18"/>
    <p:sldId id="325" r:id="rId19"/>
    <p:sldId id="31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47" autoAdjust="0"/>
    <p:restoredTop sz="82051" autoAdjust="0"/>
  </p:normalViewPr>
  <p:slideViewPr>
    <p:cSldViewPr>
      <p:cViewPr>
        <p:scale>
          <a:sx n="100" d="100"/>
          <a:sy n="100" d="100"/>
        </p:scale>
        <p:origin x="1098" y="234"/>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notesViewPr>
    <p:cSldViewPr>
      <p:cViewPr varScale="1">
        <p:scale>
          <a:sx n="60" d="100"/>
          <a:sy n="60" d="100"/>
        </p:scale>
        <p:origin x="-274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C99CBC-65D2-45CF-B983-996FC1064E1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FEFEEB81-0AF2-4D1D-A97D-2985E3D34A4A}">
      <dgm:prSet/>
      <dgm:spPr/>
      <dgm:t>
        <a:bodyPr/>
        <a:lstStyle/>
        <a:p>
          <a:r>
            <a:rPr lang="en-US" dirty="0"/>
            <a:t>MC-10 has a MC6803 CPU with built-in timer…</a:t>
          </a:r>
        </a:p>
      </dgm:t>
    </dgm:pt>
    <dgm:pt modelId="{009A9EE0-9501-44D4-AE33-91A854043EF1}" type="parTrans" cxnId="{0C70380F-083C-454A-B629-EA757CBBC2F9}">
      <dgm:prSet/>
      <dgm:spPr/>
      <dgm:t>
        <a:bodyPr/>
        <a:lstStyle/>
        <a:p>
          <a:endParaRPr lang="en-US"/>
        </a:p>
      </dgm:t>
    </dgm:pt>
    <dgm:pt modelId="{EB865C28-CC61-4840-BA8D-9B9600D6390D}" type="sibTrans" cxnId="{0C70380F-083C-454A-B629-EA757CBBC2F9}">
      <dgm:prSet/>
      <dgm:spPr/>
      <dgm:t>
        <a:bodyPr/>
        <a:lstStyle/>
        <a:p>
          <a:endParaRPr lang="en-US"/>
        </a:p>
      </dgm:t>
    </dgm:pt>
    <dgm:pt modelId="{9493AE56-3DE1-4C3F-9366-6B5162F8F570}">
      <dgm:prSet/>
      <dgm:spPr/>
      <dgm:t>
        <a:bodyPr/>
        <a:lstStyle/>
        <a:p>
          <a:r>
            <a:rPr lang="en-US"/>
            <a:t>Can this timer be tuned to the same frequency as VSYNC and trained to align with the blanking region?</a:t>
          </a:r>
        </a:p>
      </dgm:t>
    </dgm:pt>
    <dgm:pt modelId="{3B9CA728-77D3-4DCE-A369-AA88264A6D9A}" type="parTrans" cxnId="{97E68541-3F26-4F0A-8189-B1F5C0FFBD0B}">
      <dgm:prSet/>
      <dgm:spPr/>
      <dgm:t>
        <a:bodyPr/>
        <a:lstStyle/>
        <a:p>
          <a:endParaRPr lang="en-US"/>
        </a:p>
      </dgm:t>
    </dgm:pt>
    <dgm:pt modelId="{B341B55D-B7EA-4C21-B536-9D9E51C2F1CF}" type="sibTrans" cxnId="{97E68541-3F26-4F0A-8189-B1F5C0FFBD0B}">
      <dgm:prSet/>
      <dgm:spPr/>
      <dgm:t>
        <a:bodyPr/>
        <a:lstStyle/>
        <a:p>
          <a:endParaRPr lang="en-US"/>
        </a:p>
      </dgm:t>
    </dgm:pt>
    <dgm:pt modelId="{7788711C-3EB8-4E55-8D25-28D410739109}" type="pres">
      <dgm:prSet presAssocID="{A7C99CBC-65D2-45CF-B983-996FC1064E1C}" presName="Name0" presStyleCnt="0">
        <dgm:presLayoutVars>
          <dgm:dir/>
          <dgm:animLvl val="lvl"/>
          <dgm:resizeHandles val="exact"/>
        </dgm:presLayoutVars>
      </dgm:prSet>
      <dgm:spPr/>
    </dgm:pt>
    <dgm:pt modelId="{1C41751C-4B59-4A43-9813-3010EE03CA47}" type="pres">
      <dgm:prSet presAssocID="{9493AE56-3DE1-4C3F-9366-6B5162F8F570}" presName="boxAndChildren" presStyleCnt="0"/>
      <dgm:spPr/>
    </dgm:pt>
    <dgm:pt modelId="{F953087E-CF1C-4E84-BDA5-4582CE7002E4}" type="pres">
      <dgm:prSet presAssocID="{9493AE56-3DE1-4C3F-9366-6B5162F8F570}" presName="parentTextBox" presStyleLbl="node1" presStyleIdx="0" presStyleCnt="2"/>
      <dgm:spPr/>
    </dgm:pt>
    <dgm:pt modelId="{77DA0B1E-2EDC-408E-88A2-8051A732E82E}" type="pres">
      <dgm:prSet presAssocID="{EB865C28-CC61-4840-BA8D-9B9600D6390D}" presName="sp" presStyleCnt="0"/>
      <dgm:spPr/>
    </dgm:pt>
    <dgm:pt modelId="{7FDDF617-F192-46D0-97C4-39A32281CDB6}" type="pres">
      <dgm:prSet presAssocID="{FEFEEB81-0AF2-4D1D-A97D-2985E3D34A4A}" presName="arrowAndChildren" presStyleCnt="0"/>
      <dgm:spPr/>
    </dgm:pt>
    <dgm:pt modelId="{3AC96311-0F14-420E-8E92-7C74748D55B4}" type="pres">
      <dgm:prSet presAssocID="{FEFEEB81-0AF2-4D1D-A97D-2985E3D34A4A}" presName="parentTextArrow" presStyleLbl="node1" presStyleIdx="1" presStyleCnt="2"/>
      <dgm:spPr/>
    </dgm:pt>
  </dgm:ptLst>
  <dgm:cxnLst>
    <dgm:cxn modelId="{0C70380F-083C-454A-B629-EA757CBBC2F9}" srcId="{A7C99CBC-65D2-45CF-B983-996FC1064E1C}" destId="{FEFEEB81-0AF2-4D1D-A97D-2985E3D34A4A}" srcOrd="0" destOrd="0" parTransId="{009A9EE0-9501-44D4-AE33-91A854043EF1}" sibTransId="{EB865C28-CC61-4840-BA8D-9B9600D6390D}"/>
    <dgm:cxn modelId="{97E68541-3F26-4F0A-8189-B1F5C0FFBD0B}" srcId="{A7C99CBC-65D2-45CF-B983-996FC1064E1C}" destId="{9493AE56-3DE1-4C3F-9366-6B5162F8F570}" srcOrd="1" destOrd="0" parTransId="{3B9CA728-77D3-4DCE-A369-AA88264A6D9A}" sibTransId="{B341B55D-B7EA-4C21-B536-9D9E51C2F1CF}"/>
    <dgm:cxn modelId="{AEA83058-C35A-4097-9053-78A5FDB21E9D}" type="presOf" srcId="{A7C99CBC-65D2-45CF-B983-996FC1064E1C}" destId="{7788711C-3EB8-4E55-8D25-28D410739109}" srcOrd="0" destOrd="0" presId="urn:microsoft.com/office/officeart/2005/8/layout/process4"/>
    <dgm:cxn modelId="{0E19F39E-D835-4411-ADE8-9BBC44E5BD7B}" type="presOf" srcId="{9493AE56-3DE1-4C3F-9366-6B5162F8F570}" destId="{F953087E-CF1C-4E84-BDA5-4582CE7002E4}" srcOrd="0" destOrd="0" presId="urn:microsoft.com/office/officeart/2005/8/layout/process4"/>
    <dgm:cxn modelId="{81FB02E6-1518-4FFF-9D1F-AB6B48846981}" type="presOf" srcId="{FEFEEB81-0AF2-4D1D-A97D-2985E3D34A4A}" destId="{3AC96311-0F14-420E-8E92-7C74748D55B4}" srcOrd="0" destOrd="0" presId="urn:microsoft.com/office/officeart/2005/8/layout/process4"/>
    <dgm:cxn modelId="{309E2FA8-0086-4019-A0E8-CAF87039BF6F}" type="presParOf" srcId="{7788711C-3EB8-4E55-8D25-28D410739109}" destId="{1C41751C-4B59-4A43-9813-3010EE03CA47}" srcOrd="0" destOrd="0" presId="urn:microsoft.com/office/officeart/2005/8/layout/process4"/>
    <dgm:cxn modelId="{C2A2D914-9D45-47FD-A235-FCBAA6F9CDE4}" type="presParOf" srcId="{1C41751C-4B59-4A43-9813-3010EE03CA47}" destId="{F953087E-CF1C-4E84-BDA5-4582CE7002E4}" srcOrd="0" destOrd="0" presId="urn:microsoft.com/office/officeart/2005/8/layout/process4"/>
    <dgm:cxn modelId="{1E9188B9-BF9F-4D3D-ABBF-1915600BF77D}" type="presParOf" srcId="{7788711C-3EB8-4E55-8D25-28D410739109}" destId="{77DA0B1E-2EDC-408E-88A2-8051A732E82E}" srcOrd="1" destOrd="0" presId="urn:microsoft.com/office/officeart/2005/8/layout/process4"/>
    <dgm:cxn modelId="{03E8A93D-FBBC-47CF-9BC6-F28C65753329}" type="presParOf" srcId="{7788711C-3EB8-4E55-8D25-28D410739109}" destId="{7FDDF617-F192-46D0-97C4-39A32281CDB6}" srcOrd="2" destOrd="0" presId="urn:microsoft.com/office/officeart/2005/8/layout/process4"/>
    <dgm:cxn modelId="{F4F8A4CD-D7F1-4F53-815A-D0CDD9285AF8}" type="presParOf" srcId="{7FDDF617-F192-46D0-97C4-39A32281CDB6}" destId="{3AC96311-0F14-420E-8E92-7C74748D55B4}" srcOrd="0"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3087E-CF1C-4E84-BDA5-4582CE7002E4}">
      <dsp:nvSpPr>
        <dsp:cNvPr id="0" name=""/>
        <dsp:cNvSpPr/>
      </dsp:nvSpPr>
      <dsp:spPr>
        <a:xfrm>
          <a:off x="0" y="2731658"/>
          <a:ext cx="4038600" cy="17922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a:t>Can this timer be tuned to the same frequency as VSYNC and trained to align with the blanking region?</a:t>
          </a:r>
        </a:p>
      </dsp:txBody>
      <dsp:txXfrm>
        <a:off x="0" y="2731658"/>
        <a:ext cx="4038600" cy="1792263"/>
      </dsp:txXfrm>
    </dsp:sp>
    <dsp:sp modelId="{3AC96311-0F14-420E-8E92-7C74748D55B4}">
      <dsp:nvSpPr>
        <dsp:cNvPr id="0" name=""/>
        <dsp:cNvSpPr/>
      </dsp:nvSpPr>
      <dsp:spPr>
        <a:xfrm rot="10800000">
          <a:off x="0" y="2040"/>
          <a:ext cx="4038600" cy="2756501"/>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kern="1200" dirty="0"/>
            <a:t>MC-10 has a MC6803 CPU with built-in timer…</a:t>
          </a:r>
        </a:p>
      </dsp:txBody>
      <dsp:txXfrm rot="10800000">
        <a:off x="0" y="2040"/>
        <a:ext cx="4038600" cy="17910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4060E6-1174-4671-9603-03C303D5D770}" type="datetimeFigureOut">
              <a:rPr lang="en-US" smtClean="0"/>
              <a:t>10/27/2021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3FA6AB-F40C-4D27-B239-246D118D8EDC}" type="slidenum">
              <a:rPr lang="en-US" smtClean="0"/>
              <a:t>‹#›</a:t>
            </a:fld>
            <a:endParaRPr lang="en-US"/>
          </a:p>
        </p:txBody>
      </p:sp>
    </p:spTree>
    <p:extLst>
      <p:ext uri="{BB962C8B-B14F-4D97-AF65-F5344CB8AC3E}">
        <p14:creationId xmlns:p14="http://schemas.microsoft.com/office/powerpoint/2010/main" val="208419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3FA6AB-F40C-4D27-B239-246D118D8EDC}" type="slidenum">
              <a:rPr lang="en-US" smtClean="0"/>
              <a:t>1</a:t>
            </a:fld>
            <a:endParaRPr lang="en-US"/>
          </a:p>
        </p:txBody>
      </p:sp>
    </p:spTree>
    <p:extLst>
      <p:ext uri="{BB962C8B-B14F-4D97-AF65-F5344CB8AC3E}">
        <p14:creationId xmlns:p14="http://schemas.microsoft.com/office/powerpoint/2010/main" val="442550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Explanation of math here courtesy of Simon Jonassen – 6847 and 6803 specs made it look like the answer was much more complicated than this.</a:t>
            </a:r>
          </a:p>
        </p:txBody>
      </p:sp>
      <p:sp>
        <p:nvSpPr>
          <p:cNvPr id="4" name="Slide Number Placeholder 3"/>
          <p:cNvSpPr>
            <a:spLocks noGrp="1"/>
          </p:cNvSpPr>
          <p:nvPr>
            <p:ph type="sldNum" sz="quarter" idx="10"/>
          </p:nvPr>
        </p:nvSpPr>
        <p:spPr/>
        <p:txBody>
          <a:bodyPr/>
          <a:lstStyle/>
          <a:p>
            <a:fld id="{643FA6AB-F40C-4D27-B239-246D118D8EDC}" type="slidenum">
              <a:rPr lang="en-US" smtClean="0"/>
              <a:t>10</a:t>
            </a:fld>
            <a:endParaRPr lang="en-US"/>
          </a:p>
        </p:txBody>
      </p:sp>
    </p:spTree>
    <p:extLst>
      <p:ext uri="{BB962C8B-B14F-4D97-AF65-F5344CB8AC3E}">
        <p14:creationId xmlns:p14="http://schemas.microsoft.com/office/powerpoint/2010/main" val="22448750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11</a:t>
            </a:fld>
            <a:endParaRPr lang="en-US"/>
          </a:p>
        </p:txBody>
      </p:sp>
    </p:spTree>
    <p:extLst>
      <p:ext uri="{BB962C8B-B14F-4D97-AF65-F5344CB8AC3E}">
        <p14:creationId xmlns:p14="http://schemas.microsoft.com/office/powerpoint/2010/main" val="2177764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graphical representation of the information in the previous slide.</a:t>
            </a:r>
          </a:p>
          <a:p>
            <a:endParaRPr lang="en-US" dirty="0"/>
          </a:p>
          <a:p>
            <a:r>
              <a:rPr lang="en-US" dirty="0"/>
              <a:t>ISRs in orange boxes.</a:t>
            </a:r>
          </a:p>
          <a:p>
            <a:endParaRPr lang="en-US" dirty="0"/>
          </a:p>
          <a:p>
            <a:r>
              <a:rPr lang="en-US" dirty="0"/>
              <a:t>Free running timer starts at 0 just to make slide a bit easier to follow…  In actuality, it’s very likely it would NOT be 0 at any given time.</a:t>
            </a:r>
          </a:p>
        </p:txBody>
      </p:sp>
      <p:sp>
        <p:nvSpPr>
          <p:cNvPr id="4" name="Slide Number Placeholder 3"/>
          <p:cNvSpPr>
            <a:spLocks noGrp="1"/>
          </p:cNvSpPr>
          <p:nvPr>
            <p:ph type="sldNum" sz="quarter" idx="10"/>
          </p:nvPr>
        </p:nvSpPr>
        <p:spPr/>
        <p:txBody>
          <a:bodyPr/>
          <a:lstStyle/>
          <a:p>
            <a:fld id="{643FA6AB-F40C-4D27-B239-246D118D8EDC}" type="slidenum">
              <a:rPr lang="en-US" smtClean="0"/>
              <a:t>12</a:t>
            </a:fld>
            <a:endParaRPr lang="en-US"/>
          </a:p>
        </p:txBody>
      </p:sp>
    </p:spTree>
    <p:extLst>
      <p:ext uri="{BB962C8B-B14F-4D97-AF65-F5344CB8AC3E}">
        <p14:creationId xmlns:p14="http://schemas.microsoft.com/office/powerpoint/2010/main" val="717685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13</a:t>
            </a:fld>
            <a:endParaRPr lang="en-US"/>
          </a:p>
        </p:txBody>
      </p:sp>
    </p:spTree>
    <p:extLst>
      <p:ext uri="{BB962C8B-B14F-4D97-AF65-F5344CB8AC3E}">
        <p14:creationId xmlns:p14="http://schemas.microsoft.com/office/powerpoint/2010/main" val="1568300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ISRs depicted as orange boxes.</a:t>
            </a:r>
          </a:p>
          <a:p>
            <a:endParaRPr lang="en-US" dirty="0"/>
          </a:p>
          <a:p>
            <a:r>
              <a:rPr lang="en-US" dirty="0"/>
              <a:t>If up arrow is pressed, we want the orange CSS region earlier in time so subtract from the next TOC offset.  (Depicted here.)  Note that the period of the timer is temporarily shortened in this example.</a:t>
            </a:r>
          </a:p>
          <a:p>
            <a:endParaRPr lang="en-US" dirty="0"/>
          </a:p>
          <a:p>
            <a:r>
              <a:rPr lang="en-US" dirty="0"/>
              <a:t>If down arrow is pressed, we want the orange CSS region later in time so add to the next TOC offset.  (Not depicted here.)</a:t>
            </a:r>
          </a:p>
          <a:p>
            <a:endParaRPr lang="en-US" dirty="0"/>
          </a:p>
          <a:p>
            <a:r>
              <a:rPr lang="en-US" dirty="0"/>
              <a:t>User presses &lt;ENTER&gt; when they have the orange CSS region off-screen.</a:t>
            </a:r>
          </a:p>
        </p:txBody>
      </p:sp>
      <p:sp>
        <p:nvSpPr>
          <p:cNvPr id="4" name="Slide Number Placeholder 3"/>
          <p:cNvSpPr>
            <a:spLocks noGrp="1"/>
          </p:cNvSpPr>
          <p:nvPr>
            <p:ph type="sldNum" sz="quarter" idx="10"/>
          </p:nvPr>
        </p:nvSpPr>
        <p:spPr/>
        <p:txBody>
          <a:bodyPr/>
          <a:lstStyle/>
          <a:p>
            <a:fld id="{643FA6AB-F40C-4D27-B239-246D118D8EDC}" type="slidenum">
              <a:rPr lang="en-US" smtClean="0"/>
              <a:t>14</a:t>
            </a:fld>
            <a:endParaRPr lang="en-US"/>
          </a:p>
        </p:txBody>
      </p:sp>
    </p:spTree>
    <p:extLst>
      <p:ext uri="{BB962C8B-B14F-4D97-AF65-F5344CB8AC3E}">
        <p14:creationId xmlns:p14="http://schemas.microsoft.com/office/powerpoint/2010/main" val="18735775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15</a:t>
            </a:fld>
            <a:endParaRPr lang="en-US"/>
          </a:p>
        </p:txBody>
      </p:sp>
    </p:spTree>
    <p:extLst>
      <p:ext uri="{BB962C8B-B14F-4D97-AF65-F5344CB8AC3E}">
        <p14:creationId xmlns:p14="http://schemas.microsoft.com/office/powerpoint/2010/main" val="643460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ISRs shown by orange boxes.</a:t>
            </a:r>
          </a:p>
          <a:p>
            <a:endParaRPr lang="en-US" dirty="0"/>
          </a:p>
          <a:p>
            <a:r>
              <a:rPr lang="en-US" dirty="0"/>
              <a:t>Every TOC interrupt updates the Output Compare so that the interrupts continue at the same periodic rate.</a:t>
            </a:r>
          </a:p>
          <a:p>
            <a:endParaRPr lang="en-US" dirty="0"/>
          </a:p>
          <a:p>
            <a:r>
              <a:rPr lang="en-US" dirty="0"/>
              <a:t>If the programmer wishes to update </a:t>
            </a:r>
            <a:r>
              <a:rPr lang="en-US" dirty="0" err="1"/>
              <a:t>CoCoVGA</a:t>
            </a:r>
            <a:r>
              <a:rPr lang="en-US" dirty="0"/>
              <a:t> registers, the ISR (which is running in the blanking region) must enter the combination lock’s code.  </a:t>
            </a:r>
          </a:p>
          <a:p>
            <a:endParaRPr lang="en-US" dirty="0"/>
          </a:p>
          <a:p>
            <a:r>
              <a:rPr lang="en-US" dirty="0"/>
              <a:t>Then the register settings (or character set) must be allowed to stream in during the next video frame while </a:t>
            </a:r>
            <a:r>
              <a:rPr lang="en-US" dirty="0" err="1"/>
              <a:t>CoCoVGA</a:t>
            </a:r>
            <a:r>
              <a:rPr lang="en-US" dirty="0"/>
              <a:t> displays the old video frame (since it’s double-buffered).  </a:t>
            </a:r>
          </a:p>
          <a:p>
            <a:endParaRPr lang="en-US" dirty="0"/>
          </a:p>
          <a:p>
            <a:r>
              <a:rPr lang="en-US" dirty="0"/>
              <a:t>On the final interrupt, it’s time to quickly clean up the video screen so that the user doesn’t have to see the </a:t>
            </a:r>
            <a:r>
              <a:rPr lang="en-US" dirty="0" err="1"/>
              <a:t>CoCoVGA</a:t>
            </a:r>
            <a:r>
              <a:rPr lang="en-US" dirty="0"/>
              <a:t> register setting or character set “garbage”.  (On the </a:t>
            </a:r>
            <a:r>
              <a:rPr lang="en-US" dirty="0" err="1"/>
              <a:t>CoCo</a:t>
            </a:r>
            <a:r>
              <a:rPr lang="en-US" dirty="0"/>
              <a:t> this is not an issue because the SAM can be used to switch to another region of memory very quickly – see next side.)</a:t>
            </a:r>
          </a:p>
        </p:txBody>
      </p:sp>
      <p:sp>
        <p:nvSpPr>
          <p:cNvPr id="4" name="Slide Number Placeholder 3"/>
          <p:cNvSpPr>
            <a:spLocks noGrp="1"/>
          </p:cNvSpPr>
          <p:nvPr>
            <p:ph type="sldNum" sz="quarter" idx="10"/>
          </p:nvPr>
        </p:nvSpPr>
        <p:spPr/>
        <p:txBody>
          <a:bodyPr/>
          <a:lstStyle/>
          <a:p>
            <a:fld id="{643FA6AB-F40C-4D27-B239-246D118D8EDC}" type="slidenum">
              <a:rPr lang="en-US" smtClean="0"/>
              <a:t>16</a:t>
            </a:fld>
            <a:endParaRPr lang="en-US"/>
          </a:p>
        </p:txBody>
      </p:sp>
    </p:spTree>
    <p:extLst>
      <p:ext uri="{BB962C8B-B14F-4D97-AF65-F5344CB8AC3E}">
        <p14:creationId xmlns:p14="http://schemas.microsoft.com/office/powerpoint/2010/main" val="951959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17</a:t>
            </a:fld>
            <a:endParaRPr lang="en-US"/>
          </a:p>
        </p:txBody>
      </p:sp>
    </p:spTree>
    <p:extLst>
      <p:ext uri="{BB962C8B-B14F-4D97-AF65-F5344CB8AC3E}">
        <p14:creationId xmlns:p14="http://schemas.microsoft.com/office/powerpoint/2010/main" val="1110488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18</a:t>
            </a:fld>
            <a:endParaRPr lang="en-US"/>
          </a:p>
        </p:txBody>
      </p:sp>
    </p:spTree>
    <p:extLst>
      <p:ext uri="{BB962C8B-B14F-4D97-AF65-F5344CB8AC3E}">
        <p14:creationId xmlns:p14="http://schemas.microsoft.com/office/powerpoint/2010/main" val="18695540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19</a:t>
            </a:fld>
            <a:endParaRPr lang="en-US"/>
          </a:p>
        </p:txBody>
      </p:sp>
    </p:spTree>
    <p:extLst>
      <p:ext uri="{BB962C8B-B14F-4D97-AF65-F5344CB8AC3E}">
        <p14:creationId xmlns:p14="http://schemas.microsoft.com/office/powerpoint/2010/main" val="3178950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3FA6AB-F40C-4D27-B239-246D118D8EDC}" type="slidenum">
              <a:rPr lang="en-US" smtClean="0"/>
              <a:t>2</a:t>
            </a:fld>
            <a:endParaRPr lang="en-US"/>
          </a:p>
        </p:txBody>
      </p:sp>
    </p:spTree>
    <p:extLst>
      <p:ext uri="{BB962C8B-B14F-4D97-AF65-F5344CB8AC3E}">
        <p14:creationId xmlns:p14="http://schemas.microsoft.com/office/powerpoint/2010/main" val="2571053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Quickly “refresh” ourselves with respect to video synchronization…</a:t>
            </a:r>
          </a:p>
          <a:p>
            <a:endParaRPr lang="en-US" dirty="0"/>
          </a:p>
          <a:p>
            <a:r>
              <a:rPr lang="en-US" dirty="0"/>
              <a:t>CRT raster scan diagram, showing how all old TVs “painted a picture” and still today how we stream pixels out of a computer or video game system.</a:t>
            </a:r>
          </a:p>
          <a:p>
            <a:endParaRPr lang="en-US" dirty="0"/>
          </a:p>
          <a:p>
            <a:r>
              <a:rPr lang="en-US" dirty="0"/>
              <a:t>Note the “vertical retrace”.  That takes some time and during that time, video is invisible.  This is the vertical blanking region.</a:t>
            </a:r>
          </a:p>
          <a:p>
            <a:endParaRPr lang="en-US" dirty="0"/>
          </a:p>
          <a:p>
            <a:r>
              <a:rPr lang="en-US" dirty="0"/>
              <a:t>Horizontal sync is happening at the right edge of the screen at the end of each line of pixels.  Vertical sync occurs in the bottom right corner when done drawing the entire screen.</a:t>
            </a:r>
          </a:p>
        </p:txBody>
      </p:sp>
      <p:sp>
        <p:nvSpPr>
          <p:cNvPr id="4" name="Slide Number Placeholder 3"/>
          <p:cNvSpPr>
            <a:spLocks noGrp="1"/>
          </p:cNvSpPr>
          <p:nvPr>
            <p:ph type="sldNum" sz="quarter" idx="10"/>
          </p:nvPr>
        </p:nvSpPr>
        <p:spPr/>
        <p:txBody>
          <a:bodyPr/>
          <a:lstStyle/>
          <a:p>
            <a:fld id="{643FA6AB-F40C-4D27-B239-246D118D8EDC}" type="slidenum">
              <a:rPr lang="en-US" smtClean="0"/>
              <a:t>3</a:t>
            </a:fld>
            <a:endParaRPr lang="en-US"/>
          </a:p>
        </p:txBody>
      </p:sp>
    </p:spTree>
    <p:extLst>
      <p:ext uri="{BB962C8B-B14F-4D97-AF65-F5344CB8AC3E}">
        <p14:creationId xmlns:p14="http://schemas.microsoft.com/office/powerpoint/2010/main" val="3186998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pinout for the Motorola 6847 chip, also known as the VDG (Video Display Generator).  It’s used in </a:t>
            </a:r>
            <a:r>
              <a:rPr lang="en-US" dirty="0" err="1"/>
              <a:t>CoCo</a:t>
            </a:r>
            <a:r>
              <a:rPr lang="en-US" dirty="0"/>
              <a:t> 1s and 2s, MC-10s, and Dragons, as well as some other systems that didn’t make their way to the US.</a:t>
            </a:r>
          </a:p>
          <a:p>
            <a:endParaRPr lang="en-US" dirty="0"/>
          </a:p>
          <a:p>
            <a:r>
              <a:rPr lang="en-US" dirty="0"/>
              <a:t>HS and FS have “bars” over the tops of them because they are asserted low (0V during retrace/blanking region) and high (~5V) otherwise.</a:t>
            </a:r>
          </a:p>
        </p:txBody>
      </p:sp>
      <p:sp>
        <p:nvSpPr>
          <p:cNvPr id="4" name="Slide Number Placeholder 3"/>
          <p:cNvSpPr>
            <a:spLocks noGrp="1"/>
          </p:cNvSpPr>
          <p:nvPr>
            <p:ph type="sldNum" sz="quarter" idx="10"/>
          </p:nvPr>
        </p:nvSpPr>
        <p:spPr/>
        <p:txBody>
          <a:bodyPr/>
          <a:lstStyle/>
          <a:p>
            <a:fld id="{643FA6AB-F40C-4D27-B239-246D118D8EDC}" type="slidenum">
              <a:rPr lang="en-US" smtClean="0"/>
              <a:t>4</a:t>
            </a:fld>
            <a:endParaRPr lang="en-US"/>
          </a:p>
        </p:txBody>
      </p:sp>
    </p:spTree>
    <p:extLst>
      <p:ext uri="{BB962C8B-B14F-4D97-AF65-F5344CB8AC3E}">
        <p14:creationId xmlns:p14="http://schemas.microsoft.com/office/powerpoint/2010/main" val="361120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left – early American made </a:t>
            </a:r>
            <a:r>
              <a:rPr lang="en-US" dirty="0" err="1"/>
              <a:t>CoCo</a:t>
            </a:r>
            <a:r>
              <a:rPr lang="en-US" dirty="0"/>
              <a:t> 2 schematic</a:t>
            </a:r>
          </a:p>
          <a:p>
            <a:r>
              <a:rPr lang="en-US" dirty="0"/>
              <a:t>On right – MC-10 schematic</a:t>
            </a:r>
          </a:p>
        </p:txBody>
      </p:sp>
      <p:sp>
        <p:nvSpPr>
          <p:cNvPr id="4" name="Slide Number Placeholder 3"/>
          <p:cNvSpPr>
            <a:spLocks noGrp="1"/>
          </p:cNvSpPr>
          <p:nvPr>
            <p:ph type="sldNum" sz="quarter" idx="10"/>
          </p:nvPr>
        </p:nvSpPr>
        <p:spPr/>
        <p:txBody>
          <a:bodyPr/>
          <a:lstStyle/>
          <a:p>
            <a:fld id="{643FA6AB-F40C-4D27-B239-246D118D8EDC}" type="slidenum">
              <a:rPr lang="en-US" smtClean="0"/>
              <a:t>5</a:t>
            </a:fld>
            <a:endParaRPr lang="en-US"/>
          </a:p>
        </p:txBody>
      </p:sp>
    </p:spTree>
    <p:extLst>
      <p:ext uri="{BB962C8B-B14F-4D97-AF65-F5344CB8AC3E}">
        <p14:creationId xmlns:p14="http://schemas.microsoft.com/office/powerpoint/2010/main" val="479021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do we care?  </a:t>
            </a:r>
          </a:p>
        </p:txBody>
      </p:sp>
      <p:sp>
        <p:nvSpPr>
          <p:cNvPr id="4" name="Slide Number Placeholder 3"/>
          <p:cNvSpPr>
            <a:spLocks noGrp="1"/>
          </p:cNvSpPr>
          <p:nvPr>
            <p:ph type="sldNum" sz="quarter" idx="10"/>
          </p:nvPr>
        </p:nvSpPr>
        <p:spPr/>
        <p:txBody>
          <a:bodyPr/>
          <a:lstStyle/>
          <a:p>
            <a:fld id="{643FA6AB-F40C-4D27-B239-246D118D8EDC}" type="slidenum">
              <a:rPr lang="en-US" smtClean="0"/>
              <a:t>6</a:t>
            </a:fld>
            <a:endParaRPr lang="en-US"/>
          </a:p>
        </p:txBody>
      </p:sp>
    </p:spTree>
    <p:extLst>
      <p:ext uri="{BB962C8B-B14F-4D97-AF65-F5344CB8AC3E}">
        <p14:creationId xmlns:p14="http://schemas.microsoft.com/office/powerpoint/2010/main" val="1348392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give up hope on getting these features into the MC-10!</a:t>
            </a:r>
          </a:p>
          <a:p>
            <a:endParaRPr lang="en-US" dirty="0"/>
          </a:p>
          <a:p>
            <a:r>
              <a:rPr lang="en-US" dirty="0"/>
              <a:t>Motorola 6803 has something the </a:t>
            </a:r>
            <a:r>
              <a:rPr lang="en-US" dirty="0" err="1"/>
              <a:t>CoCo’s</a:t>
            </a:r>
            <a:r>
              <a:rPr lang="en-US" dirty="0"/>
              <a:t> 6809 doesn’t – a built-in timer!</a:t>
            </a:r>
          </a:p>
          <a:p>
            <a:endParaRPr lang="en-US" dirty="0"/>
          </a:p>
          <a:p>
            <a:r>
              <a:rPr lang="en-US" dirty="0"/>
              <a:t>Can we tune this timer and use it in place of VSYNC?</a:t>
            </a:r>
          </a:p>
        </p:txBody>
      </p:sp>
      <p:sp>
        <p:nvSpPr>
          <p:cNvPr id="4" name="Slide Number Placeholder 3"/>
          <p:cNvSpPr>
            <a:spLocks noGrp="1"/>
          </p:cNvSpPr>
          <p:nvPr>
            <p:ph type="sldNum" sz="quarter" idx="10"/>
          </p:nvPr>
        </p:nvSpPr>
        <p:spPr/>
        <p:txBody>
          <a:bodyPr/>
          <a:lstStyle/>
          <a:p>
            <a:fld id="{643FA6AB-F40C-4D27-B239-246D118D8EDC}" type="slidenum">
              <a:rPr lang="en-US" smtClean="0"/>
              <a:t>7</a:t>
            </a:fld>
            <a:endParaRPr lang="en-US"/>
          </a:p>
        </p:txBody>
      </p:sp>
    </p:spTree>
    <p:extLst>
      <p:ext uri="{BB962C8B-B14F-4D97-AF65-F5344CB8AC3E}">
        <p14:creationId xmlns:p14="http://schemas.microsoft.com/office/powerpoint/2010/main" val="1825461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Two examples of software which have the ability to train the MC-10’s 6803 timer in this way include…</a:t>
            </a:r>
          </a:p>
        </p:txBody>
      </p:sp>
      <p:sp>
        <p:nvSpPr>
          <p:cNvPr id="4" name="Slide Number Placeholder 3"/>
          <p:cNvSpPr>
            <a:spLocks noGrp="1"/>
          </p:cNvSpPr>
          <p:nvPr>
            <p:ph type="sldNum" sz="quarter" idx="10"/>
          </p:nvPr>
        </p:nvSpPr>
        <p:spPr/>
        <p:txBody>
          <a:bodyPr/>
          <a:lstStyle/>
          <a:p>
            <a:fld id="{643FA6AB-F40C-4D27-B239-246D118D8EDC}" type="slidenum">
              <a:rPr lang="en-US" smtClean="0"/>
              <a:t>8</a:t>
            </a:fld>
            <a:endParaRPr lang="en-US"/>
          </a:p>
        </p:txBody>
      </p:sp>
    </p:spTree>
    <p:extLst>
      <p:ext uri="{BB962C8B-B14F-4D97-AF65-F5344CB8AC3E}">
        <p14:creationId xmlns:p14="http://schemas.microsoft.com/office/powerpoint/2010/main" val="30828161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procedure…</a:t>
            </a:r>
          </a:p>
        </p:txBody>
      </p:sp>
      <p:sp>
        <p:nvSpPr>
          <p:cNvPr id="4" name="Slide Number Placeholder 3"/>
          <p:cNvSpPr>
            <a:spLocks noGrp="1"/>
          </p:cNvSpPr>
          <p:nvPr>
            <p:ph type="sldNum" sz="quarter" idx="10"/>
          </p:nvPr>
        </p:nvSpPr>
        <p:spPr/>
        <p:txBody>
          <a:bodyPr/>
          <a:lstStyle/>
          <a:p>
            <a:fld id="{643FA6AB-F40C-4D27-B239-246D118D8EDC}" type="slidenum">
              <a:rPr lang="en-US" smtClean="0"/>
              <a:t>9</a:t>
            </a:fld>
            <a:endParaRPr lang="en-US"/>
          </a:p>
        </p:txBody>
      </p:sp>
    </p:spTree>
    <p:extLst>
      <p:ext uri="{BB962C8B-B14F-4D97-AF65-F5344CB8AC3E}">
        <p14:creationId xmlns:p14="http://schemas.microsoft.com/office/powerpoint/2010/main" val="1206421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91AC913-CC23-40F1-BDC6-2644B659BB86}" type="datetime1">
              <a:rPr lang="en-US" smtClean="0"/>
              <a:t>10/27/2021</a:t>
            </a:fld>
            <a:endParaRPr lang="en-US"/>
          </a:p>
        </p:txBody>
      </p:sp>
      <p:sp>
        <p:nvSpPr>
          <p:cNvPr id="5" name="Footer Placeholder 4"/>
          <p:cNvSpPr>
            <a:spLocks noGrp="1"/>
          </p:cNvSpPr>
          <p:nvPr>
            <p:ph type="ftr" sz="quarter" idx="11"/>
          </p:nvPr>
        </p:nvSpPr>
        <p:spPr/>
        <p:txBody>
          <a:bodyPr/>
          <a:lstStyle/>
          <a:p>
            <a:r>
              <a:rPr lang="en-US"/>
              <a:t>CoCoVGA @ Tandy Assembly 2017</a:t>
            </a:r>
            <a:endParaRPr lang="en-US" dirty="0"/>
          </a:p>
        </p:txBody>
      </p:sp>
      <p:sp>
        <p:nvSpPr>
          <p:cNvPr id="6" name="Slide Number Placeholder 5"/>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4048798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D089BD-6F10-4D7D-8BDA-D18EBB618060}" type="datetime1">
              <a:rPr lang="en-US" smtClean="0"/>
              <a:t>10/27/2021</a:t>
            </a:fld>
            <a:endParaRPr lang="en-US"/>
          </a:p>
        </p:txBody>
      </p:sp>
      <p:sp>
        <p:nvSpPr>
          <p:cNvPr id="5" name="Footer Placeholder 4"/>
          <p:cNvSpPr>
            <a:spLocks noGrp="1"/>
          </p:cNvSpPr>
          <p:nvPr>
            <p:ph type="ftr" sz="quarter" idx="11"/>
          </p:nvPr>
        </p:nvSpPr>
        <p:spPr/>
        <p:txBody>
          <a:bodyPr/>
          <a:lstStyle/>
          <a:p>
            <a:r>
              <a:rPr lang="en-US"/>
              <a:t>CoCoVGA @ Tandy Assembly 2017</a:t>
            </a:r>
            <a:endParaRPr lang="en-US" dirty="0"/>
          </a:p>
        </p:txBody>
      </p:sp>
      <p:sp>
        <p:nvSpPr>
          <p:cNvPr id="6" name="Slide Number Placeholder 5"/>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365847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3DAC36-86D0-4828-B922-A22E2241488A}" type="datetime1">
              <a:rPr lang="en-US" smtClean="0"/>
              <a:t>10/27/2021</a:t>
            </a:fld>
            <a:endParaRPr lang="en-US"/>
          </a:p>
        </p:txBody>
      </p:sp>
      <p:sp>
        <p:nvSpPr>
          <p:cNvPr id="5" name="Footer Placeholder 4"/>
          <p:cNvSpPr>
            <a:spLocks noGrp="1"/>
          </p:cNvSpPr>
          <p:nvPr>
            <p:ph type="ftr" sz="quarter" idx="11"/>
          </p:nvPr>
        </p:nvSpPr>
        <p:spPr/>
        <p:txBody>
          <a:bodyPr/>
          <a:lstStyle/>
          <a:p>
            <a:r>
              <a:rPr lang="en-US"/>
              <a:t>CoCoVGA @ Tandy Assembly 2017</a:t>
            </a:r>
            <a:endParaRPr lang="en-US" dirty="0"/>
          </a:p>
        </p:txBody>
      </p:sp>
      <p:sp>
        <p:nvSpPr>
          <p:cNvPr id="6" name="Slide Number Placeholder 5"/>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136090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D0F632-0029-41F4-8DE5-7C8EE09FD70B}" type="datetime1">
              <a:rPr lang="en-US" smtClean="0"/>
              <a:t>10/27/2021</a:t>
            </a:fld>
            <a:endParaRPr lang="en-US"/>
          </a:p>
        </p:txBody>
      </p:sp>
      <p:sp>
        <p:nvSpPr>
          <p:cNvPr id="5" name="Footer Placeholder 4"/>
          <p:cNvSpPr>
            <a:spLocks noGrp="1"/>
          </p:cNvSpPr>
          <p:nvPr>
            <p:ph type="ftr" sz="quarter" idx="11"/>
          </p:nvPr>
        </p:nvSpPr>
        <p:spPr/>
        <p:txBody>
          <a:bodyPr/>
          <a:lstStyle/>
          <a:p>
            <a:r>
              <a:rPr lang="en-US"/>
              <a:t>CoCoVGA @ Tandy Assembly 2017</a:t>
            </a:r>
            <a:endParaRPr lang="en-US" dirty="0"/>
          </a:p>
        </p:txBody>
      </p:sp>
      <p:sp>
        <p:nvSpPr>
          <p:cNvPr id="6" name="Slide Number Placeholder 5"/>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753799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139BB3-AFDF-49F9-9B08-2349C8F8726F}" type="datetime1">
              <a:rPr lang="en-US" smtClean="0"/>
              <a:t>10/27/2021</a:t>
            </a:fld>
            <a:endParaRPr lang="en-US"/>
          </a:p>
        </p:txBody>
      </p:sp>
      <p:sp>
        <p:nvSpPr>
          <p:cNvPr id="5" name="Footer Placeholder 4"/>
          <p:cNvSpPr>
            <a:spLocks noGrp="1"/>
          </p:cNvSpPr>
          <p:nvPr>
            <p:ph type="ftr" sz="quarter" idx="11"/>
          </p:nvPr>
        </p:nvSpPr>
        <p:spPr/>
        <p:txBody>
          <a:bodyPr/>
          <a:lstStyle/>
          <a:p>
            <a:r>
              <a:rPr lang="en-US"/>
              <a:t>CoCoVGA @ Tandy Assembly 2017</a:t>
            </a:r>
            <a:endParaRPr lang="en-US" dirty="0"/>
          </a:p>
        </p:txBody>
      </p:sp>
      <p:sp>
        <p:nvSpPr>
          <p:cNvPr id="6" name="Slide Number Placeholder 5"/>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4238735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B32394-855E-43F2-A95E-CB70613104C3}" type="datetime1">
              <a:rPr lang="en-US" smtClean="0"/>
              <a:t>10/27/2021</a:t>
            </a:fld>
            <a:endParaRPr lang="en-US"/>
          </a:p>
        </p:txBody>
      </p:sp>
      <p:sp>
        <p:nvSpPr>
          <p:cNvPr id="6" name="Footer Placeholder 5"/>
          <p:cNvSpPr>
            <a:spLocks noGrp="1"/>
          </p:cNvSpPr>
          <p:nvPr>
            <p:ph type="ftr" sz="quarter" idx="11"/>
          </p:nvPr>
        </p:nvSpPr>
        <p:spPr/>
        <p:txBody>
          <a:bodyPr/>
          <a:lstStyle/>
          <a:p>
            <a:r>
              <a:rPr lang="en-US"/>
              <a:t>CoCoVGA @ Tandy Assembly 2017</a:t>
            </a:r>
            <a:endParaRPr lang="en-US" dirty="0"/>
          </a:p>
        </p:txBody>
      </p:sp>
      <p:sp>
        <p:nvSpPr>
          <p:cNvPr id="7" name="Slide Number Placeholder 6"/>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4192754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9B3283-529F-43D6-87C6-3E3BB69C2E02}" type="datetime1">
              <a:rPr lang="en-US" smtClean="0"/>
              <a:t>10/27/2021</a:t>
            </a:fld>
            <a:endParaRPr lang="en-US"/>
          </a:p>
        </p:txBody>
      </p:sp>
      <p:sp>
        <p:nvSpPr>
          <p:cNvPr id="8" name="Footer Placeholder 7"/>
          <p:cNvSpPr>
            <a:spLocks noGrp="1"/>
          </p:cNvSpPr>
          <p:nvPr>
            <p:ph type="ftr" sz="quarter" idx="11"/>
          </p:nvPr>
        </p:nvSpPr>
        <p:spPr/>
        <p:txBody>
          <a:bodyPr/>
          <a:lstStyle/>
          <a:p>
            <a:r>
              <a:rPr lang="en-US"/>
              <a:t>CoCoVGA @ Tandy Assembly 2017</a:t>
            </a:r>
            <a:endParaRPr lang="en-US" dirty="0"/>
          </a:p>
        </p:txBody>
      </p:sp>
      <p:sp>
        <p:nvSpPr>
          <p:cNvPr id="9" name="Slide Number Placeholder 8"/>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3904277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1B8056-50CF-4717-9328-3B746FAF1977}" type="datetime1">
              <a:rPr lang="en-US" smtClean="0"/>
              <a:t>10/27/2021</a:t>
            </a:fld>
            <a:endParaRPr lang="en-US"/>
          </a:p>
        </p:txBody>
      </p:sp>
      <p:sp>
        <p:nvSpPr>
          <p:cNvPr id="4" name="Footer Placeholder 3"/>
          <p:cNvSpPr>
            <a:spLocks noGrp="1"/>
          </p:cNvSpPr>
          <p:nvPr>
            <p:ph type="ftr" sz="quarter" idx="11"/>
          </p:nvPr>
        </p:nvSpPr>
        <p:spPr/>
        <p:txBody>
          <a:bodyPr/>
          <a:lstStyle/>
          <a:p>
            <a:r>
              <a:rPr lang="en-US"/>
              <a:t>CoCoVGA @ Tandy Assembly 2017</a:t>
            </a:r>
            <a:endParaRPr lang="en-US" dirty="0"/>
          </a:p>
        </p:txBody>
      </p:sp>
      <p:sp>
        <p:nvSpPr>
          <p:cNvPr id="5" name="Slide Number Placeholder 4"/>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691792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E791C3-77EC-425D-9C29-7F0068DB47E1}" type="datetime1">
              <a:rPr lang="en-US" smtClean="0"/>
              <a:t>10/27/2021</a:t>
            </a:fld>
            <a:endParaRPr lang="en-US"/>
          </a:p>
        </p:txBody>
      </p:sp>
      <p:sp>
        <p:nvSpPr>
          <p:cNvPr id="3" name="Footer Placeholder 2"/>
          <p:cNvSpPr>
            <a:spLocks noGrp="1"/>
          </p:cNvSpPr>
          <p:nvPr>
            <p:ph type="ftr" sz="quarter" idx="11"/>
          </p:nvPr>
        </p:nvSpPr>
        <p:spPr/>
        <p:txBody>
          <a:bodyPr/>
          <a:lstStyle/>
          <a:p>
            <a:r>
              <a:rPr lang="en-US"/>
              <a:t>CoCoVGA @ Tandy Assembly 2017</a:t>
            </a:r>
            <a:endParaRPr lang="en-US" dirty="0"/>
          </a:p>
        </p:txBody>
      </p:sp>
      <p:sp>
        <p:nvSpPr>
          <p:cNvPr id="4" name="Slide Number Placeholder 3"/>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934333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CEC882-8887-4CC2-91CA-0F9B1486AB36}" type="datetime1">
              <a:rPr lang="en-US" smtClean="0"/>
              <a:t>10/27/2021</a:t>
            </a:fld>
            <a:endParaRPr lang="en-US"/>
          </a:p>
        </p:txBody>
      </p:sp>
      <p:sp>
        <p:nvSpPr>
          <p:cNvPr id="6" name="Footer Placeholder 5"/>
          <p:cNvSpPr>
            <a:spLocks noGrp="1"/>
          </p:cNvSpPr>
          <p:nvPr>
            <p:ph type="ftr" sz="quarter" idx="11"/>
          </p:nvPr>
        </p:nvSpPr>
        <p:spPr/>
        <p:txBody>
          <a:bodyPr/>
          <a:lstStyle/>
          <a:p>
            <a:r>
              <a:rPr lang="en-US"/>
              <a:t>CoCoVGA @ Tandy Assembly 2017</a:t>
            </a:r>
            <a:endParaRPr lang="en-US" dirty="0"/>
          </a:p>
        </p:txBody>
      </p:sp>
      <p:sp>
        <p:nvSpPr>
          <p:cNvPr id="7" name="Slide Number Placeholder 6"/>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40480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D981B7-6C78-46E4-8B6E-65D4A40595E3}" type="datetime1">
              <a:rPr lang="en-US" smtClean="0"/>
              <a:t>10/27/2021</a:t>
            </a:fld>
            <a:endParaRPr lang="en-US"/>
          </a:p>
        </p:txBody>
      </p:sp>
      <p:sp>
        <p:nvSpPr>
          <p:cNvPr id="6" name="Footer Placeholder 5"/>
          <p:cNvSpPr>
            <a:spLocks noGrp="1"/>
          </p:cNvSpPr>
          <p:nvPr>
            <p:ph type="ftr" sz="quarter" idx="11"/>
          </p:nvPr>
        </p:nvSpPr>
        <p:spPr/>
        <p:txBody>
          <a:bodyPr/>
          <a:lstStyle/>
          <a:p>
            <a:r>
              <a:rPr lang="en-US"/>
              <a:t>CoCoVGA @ Tandy Assembly 2017</a:t>
            </a:r>
            <a:endParaRPr lang="en-US" dirty="0"/>
          </a:p>
        </p:txBody>
      </p:sp>
      <p:sp>
        <p:nvSpPr>
          <p:cNvPr id="7" name="Slide Number Placeholder 6"/>
          <p:cNvSpPr>
            <a:spLocks noGrp="1"/>
          </p:cNvSpPr>
          <p:nvPr>
            <p:ph type="sldNum" sz="quarter" idx="12"/>
          </p:nvPr>
        </p:nvSpPr>
        <p:spPr/>
        <p:txBody>
          <a:bodyPr/>
          <a:lstStyle/>
          <a:p>
            <a:fld id="{5BD11713-41CB-4092-BA16-04109412DE38}" type="slidenum">
              <a:rPr lang="en-US" smtClean="0"/>
              <a:t>‹#›</a:t>
            </a:fld>
            <a:endParaRPr lang="en-US"/>
          </a:p>
        </p:txBody>
      </p:sp>
    </p:spTree>
    <p:extLst>
      <p:ext uri="{BB962C8B-B14F-4D97-AF65-F5344CB8AC3E}">
        <p14:creationId xmlns:p14="http://schemas.microsoft.com/office/powerpoint/2010/main" val="1281141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E92EF-D368-482C-BD40-F9206693C056}" type="datetime1">
              <a:rPr lang="en-US" smtClean="0"/>
              <a:t>10/27/2021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CoCoVGA @ Tandy Assembly 2017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D11713-41CB-4092-BA16-04109412DE38}" type="slidenum">
              <a:rPr lang="en-US" smtClean="0"/>
              <a:t>‹#›</a:t>
            </a:fld>
            <a:endParaRPr lang="en-US"/>
          </a:p>
        </p:txBody>
      </p:sp>
    </p:spTree>
    <p:extLst>
      <p:ext uri="{BB962C8B-B14F-4D97-AF65-F5344CB8AC3E}">
        <p14:creationId xmlns:p14="http://schemas.microsoft.com/office/powerpoint/2010/main" val="2357085162"/>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pitre.org/papers/cccfp%2021/mc10vsync.pdf" TargetMode="External"/><Relationship Id="rId7" Type="http://schemas.openxmlformats.org/officeDocument/2006/relationships/hyperlink" Target="http://www.roust-it.dk/coco/mc10/ServiceManual.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bitsavers.org/components/motorola/6801/MC6801RM_AD2_MC6801_Reference_Manual_May84.pdf" TargetMode="External"/><Relationship Id="rId5" Type="http://schemas.openxmlformats.org/officeDocument/2006/relationships/hyperlink" Target="https://colorcomputerarchive.com/repo/Documents/Manuals/Hardware/Color%20Computer%202%20NTSC%20Service%20Manual%20(26-3026%20&amp;%2026-3027)%20(Tandy).pdf" TargetMode="External"/><Relationship Id="rId4" Type="http://schemas.openxmlformats.org/officeDocument/2006/relationships/hyperlink" Target="https://colorcomputerarchive.com/repo/Documents/Datasheets/MC6847%20MOS%20Video%20Display%20Generator%20%28Motorola%29.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5.png"/><Relationship Id="rId7" Type="http://schemas.openxmlformats.org/officeDocument/2006/relationships/diagramQuickStyle" Target="../diagrams/quickStyle1.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Layout" Target="../diagrams/layout1.xml"/><Relationship Id="rId11" Type="http://schemas.openxmlformats.org/officeDocument/2006/relationships/image" Target="../media/image8.svg"/><Relationship Id="rId5" Type="http://schemas.openxmlformats.org/officeDocument/2006/relationships/diagramData" Target="../diagrams/data1.xml"/><Relationship Id="rId10" Type="http://schemas.openxmlformats.org/officeDocument/2006/relationships/image" Target="../media/image7.png"/><Relationship Id="rId4" Type="http://schemas.openxmlformats.org/officeDocument/2006/relationships/image" Target="../media/image6.svg"/><Relationship Id="rId9" Type="http://schemas.microsoft.com/office/2007/relationships/diagramDrawing" Target="../diagrams/drawing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A6C97-716A-4869-BD4D-C7957C43928B}"/>
              </a:ext>
            </a:extLst>
          </p:cNvPr>
          <p:cNvSpPr>
            <a:spLocks noGrp="1"/>
          </p:cNvSpPr>
          <p:nvPr>
            <p:ph type="ctrTitle"/>
          </p:nvPr>
        </p:nvSpPr>
        <p:spPr>
          <a:xfrm>
            <a:off x="1371600" y="990600"/>
            <a:ext cx="6400800" cy="3749676"/>
          </a:xfrm>
        </p:spPr>
        <p:txBody>
          <a:bodyPr>
            <a:noAutofit/>
          </a:bodyPr>
          <a:lstStyle/>
          <a:p>
            <a:r>
              <a:rPr lang="en-US" sz="6000" dirty="0"/>
              <a:t>Everything in the MC-10 but the (Kitchen) SYNC</a:t>
            </a:r>
          </a:p>
        </p:txBody>
      </p:sp>
      <p:sp>
        <p:nvSpPr>
          <p:cNvPr id="3" name="Subtitle 2">
            <a:extLst>
              <a:ext uri="{FF2B5EF4-FFF2-40B4-BE49-F238E27FC236}">
                <a16:creationId xmlns:a16="http://schemas.microsoft.com/office/drawing/2014/main" id="{45210EE4-C4D5-4C4A-91E1-13ADDC8EAE22}"/>
              </a:ext>
            </a:extLst>
          </p:cNvPr>
          <p:cNvSpPr>
            <a:spLocks noGrp="1"/>
          </p:cNvSpPr>
          <p:nvPr>
            <p:ph type="subTitle" idx="1"/>
          </p:nvPr>
        </p:nvSpPr>
        <p:spPr>
          <a:xfrm>
            <a:off x="1371600" y="5029200"/>
            <a:ext cx="6400800" cy="609600"/>
          </a:xfrm>
        </p:spPr>
        <p:txBody>
          <a:bodyPr/>
          <a:lstStyle/>
          <a:p>
            <a:r>
              <a:rPr lang="en-US" dirty="0"/>
              <a:t>Brendan Donahe</a:t>
            </a:r>
          </a:p>
        </p:txBody>
      </p:sp>
      <p:sp>
        <p:nvSpPr>
          <p:cNvPr id="4" name="Date Placeholder 3">
            <a:extLst>
              <a:ext uri="{FF2B5EF4-FFF2-40B4-BE49-F238E27FC236}">
                <a16:creationId xmlns:a16="http://schemas.microsoft.com/office/drawing/2014/main" id="{BE7318A4-8614-48FE-9088-821C20E6CC88}"/>
              </a:ext>
            </a:extLst>
          </p:cNvPr>
          <p:cNvSpPr>
            <a:spLocks noGrp="1"/>
          </p:cNvSpPr>
          <p:nvPr>
            <p:ph type="dt" sz="half" idx="10"/>
          </p:nvPr>
        </p:nvSpPr>
        <p:spPr/>
        <p:txBody>
          <a:bodyPr/>
          <a:lstStyle/>
          <a:p>
            <a:fld id="{491AC913-CC23-40F1-BDC6-2644B659BB86}" type="datetime1">
              <a:rPr lang="en-US" smtClean="0"/>
              <a:t>10/27/2021</a:t>
            </a:fld>
            <a:endParaRPr lang="en-US"/>
          </a:p>
        </p:txBody>
      </p:sp>
      <p:sp>
        <p:nvSpPr>
          <p:cNvPr id="5" name="Footer Placeholder 4">
            <a:extLst>
              <a:ext uri="{FF2B5EF4-FFF2-40B4-BE49-F238E27FC236}">
                <a16:creationId xmlns:a16="http://schemas.microsoft.com/office/drawing/2014/main" id="{7F932B6B-E70A-4F04-9485-1FC78A09C36F}"/>
              </a:ext>
            </a:extLst>
          </p:cNvPr>
          <p:cNvSpPr>
            <a:spLocks noGrp="1"/>
          </p:cNvSpPr>
          <p:nvPr>
            <p:ph type="ftr" sz="quarter" idx="11"/>
          </p:nvPr>
        </p:nvSpPr>
        <p:spPr/>
        <p:txBody>
          <a:bodyPr/>
          <a:lstStyle/>
          <a:p>
            <a:r>
              <a:rPr lang="en-US" dirty="0" err="1"/>
              <a:t>CoCoFEST</a:t>
            </a:r>
            <a:r>
              <a:rPr lang="en-US" dirty="0"/>
              <a:t> 2021</a:t>
            </a:r>
          </a:p>
        </p:txBody>
      </p:sp>
      <p:sp>
        <p:nvSpPr>
          <p:cNvPr id="6" name="Slide Number Placeholder 5">
            <a:extLst>
              <a:ext uri="{FF2B5EF4-FFF2-40B4-BE49-F238E27FC236}">
                <a16:creationId xmlns:a16="http://schemas.microsoft.com/office/drawing/2014/main" id="{CED9C800-36E0-43DE-8993-EEAC5C628CDC}"/>
              </a:ext>
            </a:extLst>
          </p:cNvPr>
          <p:cNvSpPr>
            <a:spLocks noGrp="1"/>
          </p:cNvSpPr>
          <p:nvPr>
            <p:ph type="sldNum" sz="quarter" idx="12"/>
          </p:nvPr>
        </p:nvSpPr>
        <p:spPr/>
        <p:txBody>
          <a:bodyPr/>
          <a:lstStyle/>
          <a:p>
            <a:fld id="{5BD11713-41CB-4092-BA16-04109412DE38}" type="slidenum">
              <a:rPr lang="en-US" smtClean="0"/>
              <a:t>1</a:t>
            </a:fld>
            <a:endParaRPr lang="en-US"/>
          </a:p>
        </p:txBody>
      </p:sp>
    </p:spTree>
    <p:extLst>
      <p:ext uri="{BB962C8B-B14F-4D97-AF65-F5344CB8AC3E}">
        <p14:creationId xmlns:p14="http://schemas.microsoft.com/office/powerpoint/2010/main" val="3471557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Tick Tock</a:t>
            </a:r>
          </a:p>
        </p:txBody>
      </p:sp>
      <p:sp>
        <p:nvSpPr>
          <p:cNvPr id="3" name="Content Placeholder 2"/>
          <p:cNvSpPr>
            <a:spLocks noGrp="1"/>
          </p:cNvSpPr>
          <p:nvPr>
            <p:ph idx="1"/>
          </p:nvPr>
        </p:nvSpPr>
        <p:spPr>
          <a:xfrm>
            <a:off x="152400" y="1905000"/>
            <a:ext cx="8915400" cy="3886200"/>
          </a:xfrm>
        </p:spPr>
        <p:txBody>
          <a:bodyPr>
            <a:normAutofit/>
          </a:bodyPr>
          <a:lstStyle/>
          <a:p>
            <a:pPr>
              <a:lnSpc>
                <a:spcPct val="150000"/>
              </a:lnSpc>
            </a:pPr>
            <a:r>
              <a:rPr lang="en-US" dirty="0"/>
              <a:t>Timer uses CPU clock (at 0.895MHz, like the </a:t>
            </a:r>
            <a:r>
              <a:rPr lang="en-US" dirty="0" err="1"/>
              <a:t>CoCo</a:t>
            </a:r>
            <a:r>
              <a:rPr lang="en-US" dirty="0"/>
              <a:t>)</a:t>
            </a:r>
          </a:p>
          <a:p>
            <a:pPr>
              <a:lnSpc>
                <a:spcPct val="150000"/>
              </a:lnSpc>
            </a:pPr>
            <a:r>
              <a:rPr lang="en-US" dirty="0"/>
              <a:t>57 CPU clock cycles per video scanline</a:t>
            </a:r>
          </a:p>
          <a:p>
            <a:pPr>
              <a:lnSpc>
                <a:spcPct val="150000"/>
              </a:lnSpc>
            </a:pPr>
            <a:r>
              <a:rPr lang="en-US" dirty="0"/>
              <a:t>262 scanlines per frame (not all of them visible)</a:t>
            </a:r>
          </a:p>
          <a:p>
            <a:pPr>
              <a:lnSpc>
                <a:spcPct val="150000"/>
              </a:lnSpc>
            </a:pPr>
            <a:r>
              <a:rPr lang="en-US" dirty="0"/>
              <a:t>Total of 14934 timer ticks per frame</a:t>
            </a:r>
          </a:p>
          <a:p>
            <a:pPr marL="0" indent="0">
              <a:buNone/>
            </a:pPr>
            <a:endParaRPr lang="en-US" dirty="0"/>
          </a:p>
        </p:txBody>
      </p:sp>
      <p:sp>
        <p:nvSpPr>
          <p:cNvPr id="4" name="Date Placeholder 3"/>
          <p:cNvSpPr>
            <a:spLocks noGrp="1"/>
          </p:cNvSpPr>
          <p:nvPr>
            <p:ph type="dt" sz="half" idx="10"/>
          </p:nvPr>
        </p:nvSpPr>
        <p:spPr/>
        <p:txBody>
          <a:bodyPr/>
          <a:lstStyle/>
          <a:p>
            <a:fld id="{7D18A955-1D64-4765-BB5E-F276600C706A}" type="datetime1">
              <a:rPr lang="en-US" smtClean="0"/>
              <a:t>10/28/2021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10</a:t>
            </a:fld>
            <a:endParaRPr lang="en-US"/>
          </a:p>
        </p:txBody>
      </p:sp>
    </p:spTree>
    <p:extLst>
      <p:ext uri="{BB962C8B-B14F-4D97-AF65-F5344CB8AC3E}">
        <p14:creationId xmlns:p14="http://schemas.microsoft.com/office/powerpoint/2010/main" val="3062396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Time’s a-</a:t>
            </a:r>
            <a:r>
              <a:rPr lang="en-US" dirty="0" err="1"/>
              <a:t>waistin</a:t>
            </a:r>
            <a:r>
              <a:rPr lang="en-US" dirty="0"/>
              <a:t>’!</a:t>
            </a:r>
          </a:p>
        </p:txBody>
      </p:sp>
      <p:sp>
        <p:nvSpPr>
          <p:cNvPr id="3" name="Content Placeholder 2"/>
          <p:cNvSpPr>
            <a:spLocks noGrp="1"/>
          </p:cNvSpPr>
          <p:nvPr>
            <p:ph idx="1"/>
          </p:nvPr>
        </p:nvSpPr>
        <p:spPr>
          <a:xfrm>
            <a:off x="457200" y="1524000"/>
            <a:ext cx="8229600" cy="4602163"/>
          </a:xfrm>
        </p:spPr>
        <p:txBody>
          <a:bodyPr>
            <a:normAutofit lnSpcReduction="10000"/>
          </a:bodyPr>
          <a:lstStyle/>
          <a:p>
            <a:r>
              <a:rPr lang="en-US" dirty="0"/>
              <a:t>6803 timer is 16-bit free running (mostly read-only) and visible at addresses $09:$0A</a:t>
            </a:r>
          </a:p>
          <a:p>
            <a:r>
              <a:rPr lang="en-US" dirty="0"/>
              <a:t>Output Comparison value is therefore also 16-bit and can be written at addresses $0B:$0C</a:t>
            </a:r>
          </a:p>
          <a:p>
            <a:r>
              <a:rPr lang="en-US" dirty="0"/>
              <a:t>Configure timer to trigger CPU interrupt on Output Compare match</a:t>
            </a:r>
          </a:p>
          <a:p>
            <a:r>
              <a:rPr lang="en-US" dirty="0"/>
              <a:t>Interrupt Service Routine (ISR) adds 14934 to Output Comparison value each time, keeping frequency of interrupt fixed at VSYNC rate</a:t>
            </a:r>
          </a:p>
        </p:txBody>
      </p:sp>
      <p:sp>
        <p:nvSpPr>
          <p:cNvPr id="4" name="Date Placeholder 3"/>
          <p:cNvSpPr>
            <a:spLocks noGrp="1"/>
          </p:cNvSpPr>
          <p:nvPr>
            <p:ph type="dt" sz="half" idx="10"/>
          </p:nvPr>
        </p:nvSpPr>
        <p:spPr/>
        <p:txBody>
          <a:bodyPr/>
          <a:lstStyle/>
          <a:p>
            <a:fld id="{7D18A955-1D64-4765-BB5E-F276600C706A}" type="datetime1">
              <a:rPr lang="en-US" smtClean="0"/>
              <a:t>10/28/2021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11</a:t>
            </a:fld>
            <a:endParaRPr lang="en-US"/>
          </a:p>
        </p:txBody>
      </p:sp>
    </p:spTree>
    <p:extLst>
      <p:ext uri="{BB962C8B-B14F-4D97-AF65-F5344CB8AC3E}">
        <p14:creationId xmlns:p14="http://schemas.microsoft.com/office/powerpoint/2010/main" val="68549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Time Marches On…</a:t>
            </a:r>
          </a:p>
        </p:txBody>
      </p:sp>
      <p:sp>
        <p:nvSpPr>
          <p:cNvPr id="4" name="Date Placeholder 3"/>
          <p:cNvSpPr>
            <a:spLocks noGrp="1"/>
          </p:cNvSpPr>
          <p:nvPr>
            <p:ph type="dt" sz="half" idx="10"/>
          </p:nvPr>
        </p:nvSpPr>
        <p:spPr/>
        <p:txBody>
          <a:bodyPr/>
          <a:lstStyle/>
          <a:p>
            <a:fld id="{7D18A955-1D64-4765-BB5E-F276600C706A}" type="datetime1">
              <a:rPr lang="en-US" smtClean="0"/>
              <a:t>11/2/2021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12</a:t>
            </a:fld>
            <a:endParaRPr lang="en-US"/>
          </a:p>
        </p:txBody>
      </p:sp>
      <p:cxnSp>
        <p:nvCxnSpPr>
          <p:cNvPr id="10" name="Straight Arrow Connector 9">
            <a:extLst>
              <a:ext uri="{FF2B5EF4-FFF2-40B4-BE49-F238E27FC236}">
                <a16:creationId xmlns:a16="http://schemas.microsoft.com/office/drawing/2014/main" id="{C75A54D4-5D2F-4E02-8F5E-CDF4E3FEFD84}"/>
              </a:ext>
            </a:extLst>
          </p:cNvPr>
          <p:cNvCxnSpPr>
            <a:cxnSpLocks/>
          </p:cNvCxnSpPr>
          <p:nvPr/>
        </p:nvCxnSpPr>
        <p:spPr>
          <a:xfrm>
            <a:off x="838200" y="1828800"/>
            <a:ext cx="754380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1A1EE6C-3483-4EE6-8034-E50D7BBE316B}"/>
              </a:ext>
            </a:extLst>
          </p:cNvPr>
          <p:cNvCxnSpPr/>
          <p:nvPr/>
        </p:nvCxnSpPr>
        <p:spPr>
          <a:xfrm>
            <a:off x="18669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FC102B1-45FC-42F8-811B-7B13732ABBFE}"/>
              </a:ext>
            </a:extLst>
          </p:cNvPr>
          <p:cNvCxnSpPr/>
          <p:nvPr/>
        </p:nvCxnSpPr>
        <p:spPr>
          <a:xfrm>
            <a:off x="36957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6B8AC6-8FAF-4D5F-AE20-3900CB6BB3E6}"/>
              </a:ext>
            </a:extLst>
          </p:cNvPr>
          <p:cNvCxnSpPr/>
          <p:nvPr/>
        </p:nvCxnSpPr>
        <p:spPr>
          <a:xfrm>
            <a:off x="55245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3DB4900-F6A7-4C97-AB05-662907E10C30}"/>
              </a:ext>
            </a:extLst>
          </p:cNvPr>
          <p:cNvCxnSpPr/>
          <p:nvPr/>
        </p:nvCxnSpPr>
        <p:spPr>
          <a:xfrm>
            <a:off x="73533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Left Brace 27">
            <a:extLst>
              <a:ext uri="{FF2B5EF4-FFF2-40B4-BE49-F238E27FC236}">
                <a16:creationId xmlns:a16="http://schemas.microsoft.com/office/drawing/2014/main" id="{07F2586A-1DE0-432F-AEA5-DA5DBF77A02D}"/>
              </a:ext>
            </a:extLst>
          </p:cNvPr>
          <p:cNvSpPr/>
          <p:nvPr/>
        </p:nvSpPr>
        <p:spPr>
          <a:xfrm rot="16200000">
            <a:off x="4457704" y="1371597"/>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8F60BF54-A359-45E8-9255-70315D19FC3B}"/>
              </a:ext>
            </a:extLst>
          </p:cNvPr>
          <p:cNvSpPr txBox="1"/>
          <p:nvPr/>
        </p:nvSpPr>
        <p:spPr>
          <a:xfrm>
            <a:off x="4038604" y="2438401"/>
            <a:ext cx="1142997" cy="369332"/>
          </a:xfrm>
          <a:prstGeom prst="rect">
            <a:avLst/>
          </a:prstGeom>
          <a:noFill/>
        </p:spPr>
        <p:txBody>
          <a:bodyPr wrap="square" rtlCol="0">
            <a:spAutoFit/>
          </a:bodyPr>
          <a:lstStyle/>
          <a:p>
            <a:pPr algn="ctr"/>
            <a:r>
              <a:rPr lang="en-US" dirty="0"/>
              <a:t>16.67ms</a:t>
            </a:r>
          </a:p>
        </p:txBody>
      </p:sp>
      <p:sp>
        <p:nvSpPr>
          <p:cNvPr id="30" name="TextBox 29">
            <a:extLst>
              <a:ext uri="{FF2B5EF4-FFF2-40B4-BE49-F238E27FC236}">
                <a16:creationId xmlns:a16="http://schemas.microsoft.com/office/drawing/2014/main" id="{0550365C-53F0-4E81-9BF0-39D0DC8DB3AD}"/>
              </a:ext>
            </a:extLst>
          </p:cNvPr>
          <p:cNvSpPr txBox="1"/>
          <p:nvPr/>
        </p:nvSpPr>
        <p:spPr>
          <a:xfrm>
            <a:off x="152400" y="2858869"/>
            <a:ext cx="1142997" cy="646331"/>
          </a:xfrm>
          <a:prstGeom prst="rect">
            <a:avLst/>
          </a:prstGeom>
          <a:noFill/>
        </p:spPr>
        <p:txBody>
          <a:bodyPr wrap="square" rtlCol="0">
            <a:spAutoFit/>
          </a:bodyPr>
          <a:lstStyle/>
          <a:p>
            <a:pPr algn="ctr"/>
            <a:r>
              <a:rPr lang="en-US" dirty="0"/>
              <a:t>Timer</a:t>
            </a:r>
            <a:br>
              <a:rPr lang="en-US" dirty="0"/>
            </a:br>
            <a:r>
              <a:rPr lang="en-US" dirty="0"/>
              <a:t>$09:$0A</a:t>
            </a:r>
          </a:p>
        </p:txBody>
      </p:sp>
      <p:sp>
        <p:nvSpPr>
          <p:cNvPr id="31" name="TextBox 30">
            <a:extLst>
              <a:ext uri="{FF2B5EF4-FFF2-40B4-BE49-F238E27FC236}">
                <a16:creationId xmlns:a16="http://schemas.microsoft.com/office/drawing/2014/main" id="{8AB9712A-9F15-4C93-AFDB-C39598E7D076}"/>
              </a:ext>
            </a:extLst>
          </p:cNvPr>
          <p:cNvSpPr txBox="1"/>
          <p:nvPr/>
        </p:nvSpPr>
        <p:spPr>
          <a:xfrm>
            <a:off x="152400" y="5172670"/>
            <a:ext cx="1142997" cy="923330"/>
          </a:xfrm>
          <a:prstGeom prst="rect">
            <a:avLst/>
          </a:prstGeom>
          <a:noFill/>
        </p:spPr>
        <p:txBody>
          <a:bodyPr wrap="square" rtlCol="0">
            <a:spAutoFit/>
          </a:bodyPr>
          <a:lstStyle/>
          <a:p>
            <a:pPr algn="ctr"/>
            <a:r>
              <a:rPr lang="en-US" dirty="0"/>
              <a:t>Output Compare</a:t>
            </a:r>
          </a:p>
          <a:p>
            <a:pPr algn="ctr"/>
            <a:r>
              <a:rPr lang="en-US" dirty="0"/>
              <a:t>$0B:$0C</a:t>
            </a:r>
          </a:p>
        </p:txBody>
      </p:sp>
      <p:sp>
        <p:nvSpPr>
          <p:cNvPr id="32" name="TextBox 31">
            <a:extLst>
              <a:ext uri="{FF2B5EF4-FFF2-40B4-BE49-F238E27FC236}">
                <a16:creationId xmlns:a16="http://schemas.microsoft.com/office/drawing/2014/main" id="{BA6C9343-9767-489D-AE14-79D74FBBC783}"/>
              </a:ext>
            </a:extLst>
          </p:cNvPr>
          <p:cNvSpPr txBox="1"/>
          <p:nvPr/>
        </p:nvSpPr>
        <p:spPr>
          <a:xfrm>
            <a:off x="1276347" y="2994043"/>
            <a:ext cx="1142997" cy="369332"/>
          </a:xfrm>
          <a:prstGeom prst="rect">
            <a:avLst/>
          </a:prstGeom>
          <a:noFill/>
        </p:spPr>
        <p:txBody>
          <a:bodyPr wrap="square" rtlCol="0">
            <a:spAutoFit/>
          </a:bodyPr>
          <a:lstStyle/>
          <a:p>
            <a:pPr algn="ctr"/>
            <a:r>
              <a:rPr lang="en-US" dirty="0"/>
              <a:t>…0…</a:t>
            </a:r>
          </a:p>
        </p:txBody>
      </p:sp>
      <p:sp>
        <p:nvSpPr>
          <p:cNvPr id="34" name="TextBox 33">
            <a:extLst>
              <a:ext uri="{FF2B5EF4-FFF2-40B4-BE49-F238E27FC236}">
                <a16:creationId xmlns:a16="http://schemas.microsoft.com/office/drawing/2014/main" id="{968D2546-6723-4CE9-8297-9D65010781CA}"/>
              </a:ext>
            </a:extLst>
          </p:cNvPr>
          <p:cNvSpPr txBox="1"/>
          <p:nvPr/>
        </p:nvSpPr>
        <p:spPr>
          <a:xfrm>
            <a:off x="1276347" y="5447446"/>
            <a:ext cx="400054" cy="369332"/>
          </a:xfrm>
          <a:prstGeom prst="rect">
            <a:avLst/>
          </a:prstGeom>
          <a:noFill/>
        </p:spPr>
        <p:txBody>
          <a:bodyPr wrap="square" rtlCol="0">
            <a:spAutoFit/>
          </a:bodyPr>
          <a:lstStyle/>
          <a:p>
            <a:pPr algn="ctr"/>
            <a:r>
              <a:rPr lang="en-US" dirty="0"/>
              <a:t>0</a:t>
            </a:r>
          </a:p>
        </p:txBody>
      </p:sp>
      <p:sp>
        <p:nvSpPr>
          <p:cNvPr id="35" name="TextBox 34">
            <a:extLst>
              <a:ext uri="{FF2B5EF4-FFF2-40B4-BE49-F238E27FC236}">
                <a16:creationId xmlns:a16="http://schemas.microsoft.com/office/drawing/2014/main" id="{F83E5166-691F-4442-B4DA-810A1D739894}"/>
              </a:ext>
            </a:extLst>
          </p:cNvPr>
          <p:cNvSpPr txBox="1"/>
          <p:nvPr/>
        </p:nvSpPr>
        <p:spPr>
          <a:xfrm>
            <a:off x="1647827" y="5447446"/>
            <a:ext cx="1142997" cy="369332"/>
          </a:xfrm>
          <a:prstGeom prst="rect">
            <a:avLst/>
          </a:prstGeom>
          <a:noFill/>
        </p:spPr>
        <p:txBody>
          <a:bodyPr wrap="square" rtlCol="0">
            <a:spAutoFit/>
          </a:bodyPr>
          <a:lstStyle/>
          <a:p>
            <a:pPr algn="ctr"/>
            <a:r>
              <a:rPr lang="en-US" b="1" dirty="0"/>
              <a:t>14934</a:t>
            </a:r>
          </a:p>
        </p:txBody>
      </p:sp>
      <p:sp>
        <p:nvSpPr>
          <p:cNvPr id="36" name="TextBox 35">
            <a:extLst>
              <a:ext uri="{FF2B5EF4-FFF2-40B4-BE49-F238E27FC236}">
                <a16:creationId xmlns:a16="http://schemas.microsoft.com/office/drawing/2014/main" id="{7B73724C-CA18-4A0A-8495-89DEDD46F85C}"/>
              </a:ext>
            </a:extLst>
          </p:cNvPr>
          <p:cNvSpPr txBox="1"/>
          <p:nvPr/>
        </p:nvSpPr>
        <p:spPr>
          <a:xfrm>
            <a:off x="3124200" y="2994043"/>
            <a:ext cx="1142997" cy="369332"/>
          </a:xfrm>
          <a:prstGeom prst="rect">
            <a:avLst/>
          </a:prstGeom>
          <a:noFill/>
        </p:spPr>
        <p:txBody>
          <a:bodyPr wrap="square" rtlCol="0">
            <a:spAutoFit/>
          </a:bodyPr>
          <a:lstStyle/>
          <a:p>
            <a:pPr algn="ctr"/>
            <a:r>
              <a:rPr lang="en-US" dirty="0"/>
              <a:t>…</a:t>
            </a:r>
            <a:r>
              <a:rPr lang="en-US" b="1" dirty="0"/>
              <a:t>14934</a:t>
            </a:r>
            <a:r>
              <a:rPr lang="en-US" dirty="0"/>
              <a:t>…</a:t>
            </a:r>
          </a:p>
        </p:txBody>
      </p:sp>
      <p:sp>
        <p:nvSpPr>
          <p:cNvPr id="37" name="TextBox 36">
            <a:extLst>
              <a:ext uri="{FF2B5EF4-FFF2-40B4-BE49-F238E27FC236}">
                <a16:creationId xmlns:a16="http://schemas.microsoft.com/office/drawing/2014/main" id="{7BAC1BC7-1573-454C-9F65-92D9720D0B4F}"/>
              </a:ext>
            </a:extLst>
          </p:cNvPr>
          <p:cNvSpPr txBox="1"/>
          <p:nvPr/>
        </p:nvSpPr>
        <p:spPr>
          <a:xfrm>
            <a:off x="3457577" y="5447446"/>
            <a:ext cx="1142997" cy="369332"/>
          </a:xfrm>
          <a:prstGeom prst="rect">
            <a:avLst/>
          </a:prstGeom>
          <a:noFill/>
        </p:spPr>
        <p:txBody>
          <a:bodyPr wrap="square" rtlCol="0">
            <a:spAutoFit/>
          </a:bodyPr>
          <a:lstStyle/>
          <a:p>
            <a:pPr algn="ctr"/>
            <a:r>
              <a:rPr lang="en-US" b="1" dirty="0"/>
              <a:t>29868</a:t>
            </a:r>
          </a:p>
        </p:txBody>
      </p:sp>
      <p:sp>
        <p:nvSpPr>
          <p:cNvPr id="38" name="TextBox 37">
            <a:extLst>
              <a:ext uri="{FF2B5EF4-FFF2-40B4-BE49-F238E27FC236}">
                <a16:creationId xmlns:a16="http://schemas.microsoft.com/office/drawing/2014/main" id="{E7582E4D-BF9A-437B-BB74-24F831BC9954}"/>
              </a:ext>
            </a:extLst>
          </p:cNvPr>
          <p:cNvSpPr txBox="1"/>
          <p:nvPr/>
        </p:nvSpPr>
        <p:spPr>
          <a:xfrm>
            <a:off x="4953002" y="2994043"/>
            <a:ext cx="1142997" cy="369332"/>
          </a:xfrm>
          <a:prstGeom prst="rect">
            <a:avLst/>
          </a:prstGeom>
          <a:noFill/>
        </p:spPr>
        <p:txBody>
          <a:bodyPr wrap="square" rtlCol="0">
            <a:spAutoFit/>
          </a:bodyPr>
          <a:lstStyle/>
          <a:p>
            <a:pPr algn="ctr"/>
            <a:r>
              <a:rPr lang="en-US" dirty="0"/>
              <a:t>…</a:t>
            </a:r>
            <a:r>
              <a:rPr lang="en-US" b="1" dirty="0"/>
              <a:t>29868</a:t>
            </a:r>
            <a:r>
              <a:rPr lang="en-US" dirty="0"/>
              <a:t>…</a:t>
            </a:r>
          </a:p>
        </p:txBody>
      </p:sp>
      <p:sp>
        <p:nvSpPr>
          <p:cNvPr id="39" name="TextBox 38">
            <a:extLst>
              <a:ext uri="{FF2B5EF4-FFF2-40B4-BE49-F238E27FC236}">
                <a16:creationId xmlns:a16="http://schemas.microsoft.com/office/drawing/2014/main" id="{A3C125C0-647B-4D8F-AB66-16D7CC900A2B}"/>
              </a:ext>
            </a:extLst>
          </p:cNvPr>
          <p:cNvSpPr txBox="1"/>
          <p:nvPr/>
        </p:nvSpPr>
        <p:spPr>
          <a:xfrm>
            <a:off x="5295902" y="5447446"/>
            <a:ext cx="1142997" cy="369332"/>
          </a:xfrm>
          <a:prstGeom prst="rect">
            <a:avLst/>
          </a:prstGeom>
          <a:noFill/>
        </p:spPr>
        <p:txBody>
          <a:bodyPr wrap="square" rtlCol="0">
            <a:spAutoFit/>
          </a:bodyPr>
          <a:lstStyle/>
          <a:p>
            <a:pPr algn="ctr"/>
            <a:r>
              <a:rPr lang="en-US" b="1" dirty="0"/>
              <a:t>44802</a:t>
            </a:r>
          </a:p>
        </p:txBody>
      </p:sp>
      <p:sp>
        <p:nvSpPr>
          <p:cNvPr id="40" name="TextBox 39">
            <a:extLst>
              <a:ext uri="{FF2B5EF4-FFF2-40B4-BE49-F238E27FC236}">
                <a16:creationId xmlns:a16="http://schemas.microsoft.com/office/drawing/2014/main" id="{82EF869A-B4E5-497D-BD26-03AB3C2E4E79}"/>
              </a:ext>
            </a:extLst>
          </p:cNvPr>
          <p:cNvSpPr txBox="1"/>
          <p:nvPr/>
        </p:nvSpPr>
        <p:spPr>
          <a:xfrm>
            <a:off x="6781802" y="2994043"/>
            <a:ext cx="1142997" cy="369332"/>
          </a:xfrm>
          <a:prstGeom prst="rect">
            <a:avLst/>
          </a:prstGeom>
          <a:noFill/>
        </p:spPr>
        <p:txBody>
          <a:bodyPr wrap="square" rtlCol="0">
            <a:spAutoFit/>
          </a:bodyPr>
          <a:lstStyle/>
          <a:p>
            <a:pPr algn="ctr"/>
            <a:r>
              <a:rPr lang="en-US" dirty="0"/>
              <a:t>…</a:t>
            </a:r>
            <a:r>
              <a:rPr lang="en-US" b="1" dirty="0"/>
              <a:t>44802</a:t>
            </a:r>
            <a:r>
              <a:rPr lang="en-US" dirty="0"/>
              <a:t>…</a:t>
            </a:r>
          </a:p>
        </p:txBody>
      </p:sp>
      <p:sp>
        <p:nvSpPr>
          <p:cNvPr id="41" name="TextBox 40">
            <a:extLst>
              <a:ext uri="{FF2B5EF4-FFF2-40B4-BE49-F238E27FC236}">
                <a16:creationId xmlns:a16="http://schemas.microsoft.com/office/drawing/2014/main" id="{3EABA254-B5D4-4791-A643-9F1266381753}"/>
              </a:ext>
            </a:extLst>
          </p:cNvPr>
          <p:cNvSpPr txBox="1"/>
          <p:nvPr/>
        </p:nvSpPr>
        <p:spPr>
          <a:xfrm>
            <a:off x="7134227" y="5454067"/>
            <a:ext cx="1142997" cy="369332"/>
          </a:xfrm>
          <a:prstGeom prst="rect">
            <a:avLst/>
          </a:prstGeom>
          <a:noFill/>
        </p:spPr>
        <p:txBody>
          <a:bodyPr wrap="square" rtlCol="0">
            <a:spAutoFit/>
          </a:bodyPr>
          <a:lstStyle/>
          <a:p>
            <a:pPr algn="ctr"/>
            <a:r>
              <a:rPr lang="en-US" dirty="0"/>
              <a:t>59736</a:t>
            </a:r>
          </a:p>
        </p:txBody>
      </p:sp>
      <p:sp>
        <p:nvSpPr>
          <p:cNvPr id="46" name="Left Brace 45">
            <a:extLst>
              <a:ext uri="{FF2B5EF4-FFF2-40B4-BE49-F238E27FC236}">
                <a16:creationId xmlns:a16="http://schemas.microsoft.com/office/drawing/2014/main" id="{A80B9FEC-BFFB-44B8-970F-8AEC156A8F37}"/>
              </a:ext>
            </a:extLst>
          </p:cNvPr>
          <p:cNvSpPr/>
          <p:nvPr/>
        </p:nvSpPr>
        <p:spPr>
          <a:xfrm rot="16200000">
            <a:off x="2628902" y="1371596"/>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a:extLst>
              <a:ext uri="{FF2B5EF4-FFF2-40B4-BE49-F238E27FC236}">
                <a16:creationId xmlns:a16="http://schemas.microsoft.com/office/drawing/2014/main" id="{AA0D5226-C3FC-436C-9F81-FB576269D6BA}"/>
              </a:ext>
            </a:extLst>
          </p:cNvPr>
          <p:cNvSpPr txBox="1"/>
          <p:nvPr/>
        </p:nvSpPr>
        <p:spPr>
          <a:xfrm>
            <a:off x="2209802" y="2438400"/>
            <a:ext cx="1142997" cy="369332"/>
          </a:xfrm>
          <a:prstGeom prst="rect">
            <a:avLst/>
          </a:prstGeom>
          <a:noFill/>
        </p:spPr>
        <p:txBody>
          <a:bodyPr wrap="square" rtlCol="0">
            <a:spAutoFit/>
          </a:bodyPr>
          <a:lstStyle/>
          <a:p>
            <a:pPr algn="ctr"/>
            <a:r>
              <a:rPr lang="en-US" dirty="0"/>
              <a:t>16.67ms</a:t>
            </a:r>
          </a:p>
        </p:txBody>
      </p:sp>
      <p:sp>
        <p:nvSpPr>
          <p:cNvPr id="48" name="Left Brace 47">
            <a:extLst>
              <a:ext uri="{FF2B5EF4-FFF2-40B4-BE49-F238E27FC236}">
                <a16:creationId xmlns:a16="http://schemas.microsoft.com/office/drawing/2014/main" id="{243D12AA-88F9-4B3A-BE91-CB88F8F6D10A}"/>
              </a:ext>
            </a:extLst>
          </p:cNvPr>
          <p:cNvSpPr/>
          <p:nvPr/>
        </p:nvSpPr>
        <p:spPr>
          <a:xfrm rot="16200000">
            <a:off x="6305554" y="1380133"/>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a:extLst>
              <a:ext uri="{FF2B5EF4-FFF2-40B4-BE49-F238E27FC236}">
                <a16:creationId xmlns:a16="http://schemas.microsoft.com/office/drawing/2014/main" id="{734AEC0A-E767-4C55-82D3-1CAD8512E7A0}"/>
              </a:ext>
            </a:extLst>
          </p:cNvPr>
          <p:cNvSpPr txBox="1"/>
          <p:nvPr/>
        </p:nvSpPr>
        <p:spPr>
          <a:xfrm>
            <a:off x="5886454" y="2446937"/>
            <a:ext cx="1142997" cy="369332"/>
          </a:xfrm>
          <a:prstGeom prst="rect">
            <a:avLst/>
          </a:prstGeom>
          <a:noFill/>
        </p:spPr>
        <p:txBody>
          <a:bodyPr wrap="square" rtlCol="0">
            <a:spAutoFit/>
          </a:bodyPr>
          <a:lstStyle/>
          <a:p>
            <a:pPr algn="ctr"/>
            <a:r>
              <a:rPr lang="en-US" dirty="0"/>
              <a:t>16.67ms</a:t>
            </a:r>
          </a:p>
        </p:txBody>
      </p:sp>
      <p:cxnSp>
        <p:nvCxnSpPr>
          <p:cNvPr id="54" name="Straight Arrow Connector 53">
            <a:extLst>
              <a:ext uri="{FF2B5EF4-FFF2-40B4-BE49-F238E27FC236}">
                <a16:creationId xmlns:a16="http://schemas.microsoft.com/office/drawing/2014/main" id="{6D721A34-B74A-4690-B616-70A74D1E3BA7}"/>
              </a:ext>
            </a:extLst>
          </p:cNvPr>
          <p:cNvCxnSpPr>
            <a:cxnSpLocks/>
            <a:stCxn id="61" idx="1"/>
            <a:endCxn id="35" idx="0"/>
          </p:cNvCxnSpPr>
          <p:nvPr/>
        </p:nvCxnSpPr>
        <p:spPr>
          <a:xfrm flipH="1">
            <a:off x="2219326" y="4833558"/>
            <a:ext cx="241699" cy="61388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E01E8A0-F3F2-4DE0-B339-93A80CAA2434}"/>
              </a:ext>
            </a:extLst>
          </p:cNvPr>
          <p:cNvCxnSpPr>
            <a:cxnSpLocks/>
            <a:stCxn id="63" idx="1"/>
            <a:endCxn id="37" idx="0"/>
          </p:cNvCxnSpPr>
          <p:nvPr/>
        </p:nvCxnSpPr>
        <p:spPr>
          <a:xfrm flipH="1">
            <a:off x="4029076" y="4833558"/>
            <a:ext cx="259564" cy="61388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107E0B5B-1730-4CCC-8E7C-41EF65A6C9BC}"/>
              </a:ext>
            </a:extLst>
          </p:cNvPr>
          <p:cNvCxnSpPr>
            <a:cxnSpLocks/>
            <a:stCxn id="64" idx="1"/>
          </p:cNvCxnSpPr>
          <p:nvPr/>
        </p:nvCxnSpPr>
        <p:spPr>
          <a:xfrm flipH="1">
            <a:off x="5886453" y="4833558"/>
            <a:ext cx="246456" cy="61388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C62153D-6341-48BD-86FF-2FFE18BBECA0}"/>
              </a:ext>
            </a:extLst>
          </p:cNvPr>
          <p:cNvCxnSpPr>
            <a:cxnSpLocks/>
            <a:stCxn id="65" idx="1"/>
          </p:cNvCxnSpPr>
          <p:nvPr/>
        </p:nvCxnSpPr>
        <p:spPr>
          <a:xfrm flipH="1">
            <a:off x="7704545" y="4821776"/>
            <a:ext cx="265500" cy="61478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61" name="Callout: Line 60">
            <a:extLst>
              <a:ext uri="{FF2B5EF4-FFF2-40B4-BE49-F238E27FC236}">
                <a16:creationId xmlns:a16="http://schemas.microsoft.com/office/drawing/2014/main" id="{E4D1D0BF-8E16-4F8C-A829-A4BFA25ADAD6}"/>
              </a:ext>
            </a:extLst>
          </p:cNvPr>
          <p:cNvSpPr/>
          <p:nvPr/>
        </p:nvSpPr>
        <p:spPr>
          <a:xfrm>
            <a:off x="1900243" y="3451239"/>
            <a:ext cx="1121563" cy="1382319"/>
          </a:xfrm>
          <a:prstGeom prst="borderCallout1">
            <a:avLst>
              <a:gd name="adj1" fmla="val -4128"/>
              <a:gd name="adj2" fmla="val 50001"/>
              <a:gd name="adj3" fmla="val -103005"/>
              <a:gd name="adj4" fmla="val -3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Timer Output Compare Interrupt!</a:t>
            </a:r>
            <a:br>
              <a:rPr lang="en-US" dirty="0"/>
            </a:br>
            <a:r>
              <a:rPr lang="en-US" dirty="0"/>
              <a:t>+14934</a:t>
            </a:r>
          </a:p>
        </p:txBody>
      </p:sp>
      <p:sp>
        <p:nvSpPr>
          <p:cNvPr id="63" name="Callout: Line 62">
            <a:extLst>
              <a:ext uri="{FF2B5EF4-FFF2-40B4-BE49-F238E27FC236}">
                <a16:creationId xmlns:a16="http://schemas.microsoft.com/office/drawing/2014/main" id="{C5D60F49-7638-4F0B-982C-75F5EB4B024A}"/>
              </a:ext>
            </a:extLst>
          </p:cNvPr>
          <p:cNvSpPr/>
          <p:nvPr/>
        </p:nvSpPr>
        <p:spPr>
          <a:xfrm>
            <a:off x="3727858" y="3451239"/>
            <a:ext cx="1121563" cy="1382319"/>
          </a:xfrm>
          <a:prstGeom prst="borderCallout1">
            <a:avLst>
              <a:gd name="adj1" fmla="val -4128"/>
              <a:gd name="adj2" fmla="val 50001"/>
              <a:gd name="adj3" fmla="val -103005"/>
              <a:gd name="adj4" fmla="val -3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Timer Output Compare Interrupt!</a:t>
            </a:r>
            <a:br>
              <a:rPr lang="en-US" dirty="0"/>
            </a:br>
            <a:r>
              <a:rPr lang="en-US" dirty="0"/>
              <a:t>+14934</a:t>
            </a:r>
          </a:p>
        </p:txBody>
      </p:sp>
      <p:sp>
        <p:nvSpPr>
          <p:cNvPr id="64" name="Callout: Line 63">
            <a:extLst>
              <a:ext uri="{FF2B5EF4-FFF2-40B4-BE49-F238E27FC236}">
                <a16:creationId xmlns:a16="http://schemas.microsoft.com/office/drawing/2014/main" id="{0FC1DC47-862C-45E9-976A-B18846CC7F22}"/>
              </a:ext>
            </a:extLst>
          </p:cNvPr>
          <p:cNvSpPr/>
          <p:nvPr/>
        </p:nvSpPr>
        <p:spPr>
          <a:xfrm>
            <a:off x="5572127" y="3451239"/>
            <a:ext cx="1121563" cy="1382319"/>
          </a:xfrm>
          <a:prstGeom prst="borderCallout1">
            <a:avLst>
              <a:gd name="adj1" fmla="val -4128"/>
              <a:gd name="adj2" fmla="val 50001"/>
              <a:gd name="adj3" fmla="val -103005"/>
              <a:gd name="adj4" fmla="val -3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Timer Output Compare Interrupt!</a:t>
            </a:r>
            <a:br>
              <a:rPr lang="en-US" dirty="0"/>
            </a:br>
            <a:r>
              <a:rPr lang="en-US" dirty="0"/>
              <a:t>+14934</a:t>
            </a:r>
          </a:p>
        </p:txBody>
      </p:sp>
      <p:sp>
        <p:nvSpPr>
          <p:cNvPr id="65" name="Callout: Line 64">
            <a:extLst>
              <a:ext uri="{FF2B5EF4-FFF2-40B4-BE49-F238E27FC236}">
                <a16:creationId xmlns:a16="http://schemas.microsoft.com/office/drawing/2014/main" id="{07B6692C-727B-4D2E-82D1-3AAB9248008A}"/>
              </a:ext>
            </a:extLst>
          </p:cNvPr>
          <p:cNvSpPr/>
          <p:nvPr/>
        </p:nvSpPr>
        <p:spPr>
          <a:xfrm>
            <a:off x="7409263" y="3439457"/>
            <a:ext cx="1121563" cy="1382319"/>
          </a:xfrm>
          <a:prstGeom prst="borderCallout1">
            <a:avLst>
              <a:gd name="adj1" fmla="val -4128"/>
              <a:gd name="adj2" fmla="val 50001"/>
              <a:gd name="adj3" fmla="val -103005"/>
              <a:gd name="adj4" fmla="val -32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Timer Output Compare Interrupt!</a:t>
            </a:r>
            <a:br>
              <a:rPr lang="en-US" dirty="0"/>
            </a:br>
            <a:r>
              <a:rPr lang="en-US" dirty="0"/>
              <a:t>+14934</a:t>
            </a:r>
          </a:p>
        </p:txBody>
      </p:sp>
      <p:cxnSp>
        <p:nvCxnSpPr>
          <p:cNvPr id="69" name="Straight Connector 68">
            <a:extLst>
              <a:ext uri="{FF2B5EF4-FFF2-40B4-BE49-F238E27FC236}">
                <a16:creationId xmlns:a16="http://schemas.microsoft.com/office/drawing/2014/main" id="{EC4F016D-3C4B-47B2-A9DD-BA37DEB4DF68}"/>
              </a:ext>
            </a:extLst>
          </p:cNvPr>
          <p:cNvCxnSpPr>
            <a:cxnSpLocks/>
          </p:cNvCxnSpPr>
          <p:nvPr/>
        </p:nvCxnSpPr>
        <p:spPr>
          <a:xfrm>
            <a:off x="1862144" y="2370947"/>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20B0271-B9DB-4749-A124-ABDB6626C178}"/>
              </a:ext>
            </a:extLst>
          </p:cNvPr>
          <p:cNvCxnSpPr>
            <a:cxnSpLocks/>
          </p:cNvCxnSpPr>
          <p:nvPr/>
        </p:nvCxnSpPr>
        <p:spPr>
          <a:xfrm>
            <a:off x="3681421" y="2370947"/>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FAF037C-9D23-4EF3-B2C4-274B92789AB6}"/>
              </a:ext>
            </a:extLst>
          </p:cNvPr>
          <p:cNvCxnSpPr>
            <a:cxnSpLocks/>
          </p:cNvCxnSpPr>
          <p:nvPr/>
        </p:nvCxnSpPr>
        <p:spPr>
          <a:xfrm>
            <a:off x="5524502" y="2370947"/>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D4FE61F-98B6-4244-8A1C-5A2FBEC8D8DE}"/>
              </a:ext>
            </a:extLst>
          </p:cNvPr>
          <p:cNvCxnSpPr>
            <a:cxnSpLocks/>
          </p:cNvCxnSpPr>
          <p:nvPr/>
        </p:nvCxnSpPr>
        <p:spPr>
          <a:xfrm>
            <a:off x="7372354" y="2370947"/>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1313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Changing Times</a:t>
            </a:r>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r>
              <a:rPr lang="en-US" dirty="0"/>
              <a:t>Frequency is matching, now need to align with 6847’s FS (VSYNC)</a:t>
            </a:r>
          </a:p>
          <a:p>
            <a:r>
              <a:rPr lang="en-US" dirty="0"/>
              <a:t>ISR manipulates CSS (Color Set Select) control of 6847 VDG to make the display orange in a small segment of the display</a:t>
            </a:r>
          </a:p>
          <a:p>
            <a:r>
              <a:rPr lang="en-US" dirty="0"/>
              <a:t>This region can be moved by the user until it disappears off screen into the vertical blanking region</a:t>
            </a:r>
          </a:p>
          <a:p>
            <a:pPr lvl="1"/>
            <a:r>
              <a:rPr lang="en-US" dirty="0"/>
              <a:t>User pressing arrow keys temporarily adjusts Output Comparison value by + or – 96 (arbitrary value)</a:t>
            </a:r>
          </a:p>
          <a:p>
            <a:pPr lvl="1"/>
            <a:r>
              <a:rPr lang="en-US" dirty="0"/>
              <a:t>User presses &lt;ENTER&gt; once orange region is not visible</a:t>
            </a:r>
          </a:p>
        </p:txBody>
      </p:sp>
      <p:sp>
        <p:nvSpPr>
          <p:cNvPr id="4" name="Date Placeholder 3"/>
          <p:cNvSpPr>
            <a:spLocks noGrp="1"/>
          </p:cNvSpPr>
          <p:nvPr>
            <p:ph type="dt" sz="half" idx="10"/>
          </p:nvPr>
        </p:nvSpPr>
        <p:spPr/>
        <p:txBody>
          <a:bodyPr/>
          <a:lstStyle/>
          <a:p>
            <a:fld id="{7D18A955-1D64-4765-BB5E-F276600C706A}" type="datetime1">
              <a:rPr lang="en-US" smtClean="0"/>
              <a:t>10/29/2021</a:t>
            </a:fld>
            <a:endParaRPr lang="en-US" dirty="0"/>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13</a:t>
            </a:fld>
            <a:endParaRPr lang="en-US"/>
          </a:p>
        </p:txBody>
      </p:sp>
    </p:spTree>
    <p:extLst>
      <p:ext uri="{BB962C8B-B14F-4D97-AF65-F5344CB8AC3E}">
        <p14:creationId xmlns:p14="http://schemas.microsoft.com/office/powerpoint/2010/main" val="127061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Spring Forward or Fall Back?</a:t>
            </a:r>
          </a:p>
        </p:txBody>
      </p:sp>
      <p:sp>
        <p:nvSpPr>
          <p:cNvPr id="4" name="Date Placeholder 3"/>
          <p:cNvSpPr>
            <a:spLocks noGrp="1"/>
          </p:cNvSpPr>
          <p:nvPr>
            <p:ph type="dt" sz="half" idx="10"/>
          </p:nvPr>
        </p:nvSpPr>
        <p:spPr/>
        <p:txBody>
          <a:bodyPr/>
          <a:lstStyle/>
          <a:p>
            <a:fld id="{7D18A955-1D64-4765-BB5E-F276600C706A}" type="datetime1">
              <a:rPr lang="en-US" smtClean="0"/>
              <a:t>11/2/2021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14</a:t>
            </a:fld>
            <a:endParaRPr lang="en-US"/>
          </a:p>
        </p:txBody>
      </p:sp>
      <p:cxnSp>
        <p:nvCxnSpPr>
          <p:cNvPr id="10" name="Straight Arrow Connector 9">
            <a:extLst>
              <a:ext uri="{FF2B5EF4-FFF2-40B4-BE49-F238E27FC236}">
                <a16:creationId xmlns:a16="http://schemas.microsoft.com/office/drawing/2014/main" id="{C75A54D4-5D2F-4E02-8F5E-CDF4E3FEFD84}"/>
              </a:ext>
            </a:extLst>
          </p:cNvPr>
          <p:cNvCxnSpPr>
            <a:cxnSpLocks/>
          </p:cNvCxnSpPr>
          <p:nvPr/>
        </p:nvCxnSpPr>
        <p:spPr>
          <a:xfrm>
            <a:off x="838200" y="1828800"/>
            <a:ext cx="754380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1A1EE6C-3483-4EE6-8034-E50D7BBE316B}"/>
              </a:ext>
            </a:extLst>
          </p:cNvPr>
          <p:cNvCxnSpPr/>
          <p:nvPr/>
        </p:nvCxnSpPr>
        <p:spPr>
          <a:xfrm>
            <a:off x="18669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FC102B1-45FC-42F8-811B-7B13732ABBFE}"/>
              </a:ext>
            </a:extLst>
          </p:cNvPr>
          <p:cNvCxnSpPr/>
          <p:nvPr/>
        </p:nvCxnSpPr>
        <p:spPr>
          <a:xfrm>
            <a:off x="36957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6B8AC6-8FAF-4D5F-AE20-3900CB6BB3E6}"/>
              </a:ext>
            </a:extLst>
          </p:cNvPr>
          <p:cNvCxnSpPr/>
          <p:nvPr/>
        </p:nvCxnSpPr>
        <p:spPr>
          <a:xfrm>
            <a:off x="55245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3DB4900-F6A7-4C97-AB05-662907E10C30}"/>
              </a:ext>
            </a:extLst>
          </p:cNvPr>
          <p:cNvCxnSpPr/>
          <p:nvPr/>
        </p:nvCxnSpPr>
        <p:spPr>
          <a:xfrm>
            <a:off x="7353302" y="16764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Left Brace 27">
            <a:extLst>
              <a:ext uri="{FF2B5EF4-FFF2-40B4-BE49-F238E27FC236}">
                <a16:creationId xmlns:a16="http://schemas.microsoft.com/office/drawing/2014/main" id="{07F2586A-1DE0-432F-AEA5-DA5DBF77A02D}"/>
              </a:ext>
            </a:extLst>
          </p:cNvPr>
          <p:cNvSpPr/>
          <p:nvPr/>
        </p:nvSpPr>
        <p:spPr>
          <a:xfrm rot="16200000">
            <a:off x="4457704" y="1371597"/>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8F60BF54-A359-45E8-9255-70315D19FC3B}"/>
              </a:ext>
            </a:extLst>
          </p:cNvPr>
          <p:cNvSpPr txBox="1"/>
          <p:nvPr/>
        </p:nvSpPr>
        <p:spPr>
          <a:xfrm>
            <a:off x="4038604" y="2438401"/>
            <a:ext cx="1142997" cy="369332"/>
          </a:xfrm>
          <a:prstGeom prst="rect">
            <a:avLst/>
          </a:prstGeom>
          <a:noFill/>
        </p:spPr>
        <p:txBody>
          <a:bodyPr wrap="square" rtlCol="0">
            <a:spAutoFit/>
          </a:bodyPr>
          <a:lstStyle/>
          <a:p>
            <a:pPr algn="ctr"/>
            <a:r>
              <a:rPr lang="en-US" b="1" dirty="0"/>
              <a:t>16.56ms</a:t>
            </a:r>
          </a:p>
        </p:txBody>
      </p:sp>
      <p:sp>
        <p:nvSpPr>
          <p:cNvPr id="30" name="TextBox 29">
            <a:extLst>
              <a:ext uri="{FF2B5EF4-FFF2-40B4-BE49-F238E27FC236}">
                <a16:creationId xmlns:a16="http://schemas.microsoft.com/office/drawing/2014/main" id="{0550365C-53F0-4E81-9BF0-39D0DC8DB3AD}"/>
              </a:ext>
            </a:extLst>
          </p:cNvPr>
          <p:cNvSpPr txBox="1"/>
          <p:nvPr/>
        </p:nvSpPr>
        <p:spPr>
          <a:xfrm>
            <a:off x="152400" y="2858869"/>
            <a:ext cx="1142997" cy="646331"/>
          </a:xfrm>
          <a:prstGeom prst="rect">
            <a:avLst/>
          </a:prstGeom>
          <a:noFill/>
        </p:spPr>
        <p:txBody>
          <a:bodyPr wrap="square" rtlCol="0">
            <a:spAutoFit/>
          </a:bodyPr>
          <a:lstStyle/>
          <a:p>
            <a:pPr algn="ctr"/>
            <a:r>
              <a:rPr lang="en-US" dirty="0"/>
              <a:t>Timer</a:t>
            </a:r>
            <a:br>
              <a:rPr lang="en-US" dirty="0"/>
            </a:br>
            <a:r>
              <a:rPr lang="en-US" dirty="0"/>
              <a:t>$09:$0A</a:t>
            </a:r>
          </a:p>
        </p:txBody>
      </p:sp>
      <p:sp>
        <p:nvSpPr>
          <p:cNvPr id="31" name="TextBox 30">
            <a:extLst>
              <a:ext uri="{FF2B5EF4-FFF2-40B4-BE49-F238E27FC236}">
                <a16:creationId xmlns:a16="http://schemas.microsoft.com/office/drawing/2014/main" id="{8AB9712A-9F15-4C93-AFDB-C39598E7D076}"/>
              </a:ext>
            </a:extLst>
          </p:cNvPr>
          <p:cNvSpPr txBox="1"/>
          <p:nvPr/>
        </p:nvSpPr>
        <p:spPr>
          <a:xfrm>
            <a:off x="152400" y="5172670"/>
            <a:ext cx="1142997" cy="923330"/>
          </a:xfrm>
          <a:prstGeom prst="rect">
            <a:avLst/>
          </a:prstGeom>
          <a:noFill/>
        </p:spPr>
        <p:txBody>
          <a:bodyPr wrap="square" rtlCol="0">
            <a:spAutoFit/>
          </a:bodyPr>
          <a:lstStyle/>
          <a:p>
            <a:pPr algn="ctr"/>
            <a:r>
              <a:rPr lang="en-US" dirty="0"/>
              <a:t>Output Compare</a:t>
            </a:r>
          </a:p>
          <a:p>
            <a:pPr algn="ctr"/>
            <a:r>
              <a:rPr lang="en-US" dirty="0"/>
              <a:t>$0B:$0C</a:t>
            </a:r>
          </a:p>
        </p:txBody>
      </p:sp>
      <p:sp>
        <p:nvSpPr>
          <p:cNvPr id="32" name="TextBox 31">
            <a:extLst>
              <a:ext uri="{FF2B5EF4-FFF2-40B4-BE49-F238E27FC236}">
                <a16:creationId xmlns:a16="http://schemas.microsoft.com/office/drawing/2014/main" id="{BA6C9343-9767-489D-AE14-79D74FBBC783}"/>
              </a:ext>
            </a:extLst>
          </p:cNvPr>
          <p:cNvSpPr txBox="1"/>
          <p:nvPr/>
        </p:nvSpPr>
        <p:spPr>
          <a:xfrm>
            <a:off x="1276347" y="2994043"/>
            <a:ext cx="1142997" cy="369332"/>
          </a:xfrm>
          <a:prstGeom prst="rect">
            <a:avLst/>
          </a:prstGeom>
          <a:noFill/>
        </p:spPr>
        <p:txBody>
          <a:bodyPr wrap="square" rtlCol="0">
            <a:spAutoFit/>
          </a:bodyPr>
          <a:lstStyle/>
          <a:p>
            <a:pPr algn="ctr"/>
            <a:r>
              <a:rPr lang="en-US" dirty="0"/>
              <a:t>…0…</a:t>
            </a:r>
          </a:p>
        </p:txBody>
      </p:sp>
      <p:sp>
        <p:nvSpPr>
          <p:cNvPr id="34" name="TextBox 33">
            <a:extLst>
              <a:ext uri="{FF2B5EF4-FFF2-40B4-BE49-F238E27FC236}">
                <a16:creationId xmlns:a16="http://schemas.microsoft.com/office/drawing/2014/main" id="{968D2546-6723-4CE9-8297-9D65010781CA}"/>
              </a:ext>
            </a:extLst>
          </p:cNvPr>
          <p:cNvSpPr txBox="1"/>
          <p:nvPr/>
        </p:nvSpPr>
        <p:spPr>
          <a:xfrm>
            <a:off x="1276347" y="5447446"/>
            <a:ext cx="400054" cy="369332"/>
          </a:xfrm>
          <a:prstGeom prst="rect">
            <a:avLst/>
          </a:prstGeom>
          <a:noFill/>
        </p:spPr>
        <p:txBody>
          <a:bodyPr wrap="square" rtlCol="0">
            <a:spAutoFit/>
          </a:bodyPr>
          <a:lstStyle/>
          <a:p>
            <a:pPr algn="ctr"/>
            <a:r>
              <a:rPr lang="en-US" dirty="0"/>
              <a:t>0</a:t>
            </a:r>
          </a:p>
        </p:txBody>
      </p:sp>
      <p:sp>
        <p:nvSpPr>
          <p:cNvPr id="35" name="TextBox 34">
            <a:extLst>
              <a:ext uri="{FF2B5EF4-FFF2-40B4-BE49-F238E27FC236}">
                <a16:creationId xmlns:a16="http://schemas.microsoft.com/office/drawing/2014/main" id="{F83E5166-691F-4442-B4DA-810A1D739894}"/>
              </a:ext>
            </a:extLst>
          </p:cNvPr>
          <p:cNvSpPr txBox="1"/>
          <p:nvPr/>
        </p:nvSpPr>
        <p:spPr>
          <a:xfrm>
            <a:off x="1647827" y="5447446"/>
            <a:ext cx="1142997" cy="369332"/>
          </a:xfrm>
          <a:prstGeom prst="rect">
            <a:avLst/>
          </a:prstGeom>
          <a:noFill/>
        </p:spPr>
        <p:txBody>
          <a:bodyPr wrap="square" rtlCol="0">
            <a:spAutoFit/>
          </a:bodyPr>
          <a:lstStyle/>
          <a:p>
            <a:pPr algn="ctr"/>
            <a:r>
              <a:rPr lang="en-US" b="1" dirty="0"/>
              <a:t>14934</a:t>
            </a:r>
          </a:p>
        </p:txBody>
      </p:sp>
      <p:sp>
        <p:nvSpPr>
          <p:cNvPr id="36" name="TextBox 35">
            <a:extLst>
              <a:ext uri="{FF2B5EF4-FFF2-40B4-BE49-F238E27FC236}">
                <a16:creationId xmlns:a16="http://schemas.microsoft.com/office/drawing/2014/main" id="{7B73724C-CA18-4A0A-8495-89DEDD46F85C}"/>
              </a:ext>
            </a:extLst>
          </p:cNvPr>
          <p:cNvSpPr txBox="1"/>
          <p:nvPr/>
        </p:nvSpPr>
        <p:spPr>
          <a:xfrm>
            <a:off x="3124200" y="2994043"/>
            <a:ext cx="1142997" cy="369332"/>
          </a:xfrm>
          <a:prstGeom prst="rect">
            <a:avLst/>
          </a:prstGeom>
          <a:noFill/>
        </p:spPr>
        <p:txBody>
          <a:bodyPr wrap="square" rtlCol="0">
            <a:spAutoFit/>
          </a:bodyPr>
          <a:lstStyle/>
          <a:p>
            <a:pPr algn="ctr"/>
            <a:r>
              <a:rPr lang="en-US" dirty="0"/>
              <a:t>…</a:t>
            </a:r>
            <a:r>
              <a:rPr lang="en-US" b="1" dirty="0"/>
              <a:t>14934</a:t>
            </a:r>
            <a:r>
              <a:rPr lang="en-US" dirty="0"/>
              <a:t>…</a:t>
            </a:r>
          </a:p>
        </p:txBody>
      </p:sp>
      <p:sp>
        <p:nvSpPr>
          <p:cNvPr id="37" name="TextBox 36">
            <a:extLst>
              <a:ext uri="{FF2B5EF4-FFF2-40B4-BE49-F238E27FC236}">
                <a16:creationId xmlns:a16="http://schemas.microsoft.com/office/drawing/2014/main" id="{7BAC1BC7-1573-454C-9F65-92D9720D0B4F}"/>
              </a:ext>
            </a:extLst>
          </p:cNvPr>
          <p:cNvSpPr txBox="1"/>
          <p:nvPr/>
        </p:nvSpPr>
        <p:spPr>
          <a:xfrm>
            <a:off x="3457577" y="5447446"/>
            <a:ext cx="1142997" cy="369332"/>
          </a:xfrm>
          <a:prstGeom prst="rect">
            <a:avLst/>
          </a:prstGeom>
          <a:noFill/>
        </p:spPr>
        <p:txBody>
          <a:bodyPr wrap="square" rtlCol="0">
            <a:spAutoFit/>
          </a:bodyPr>
          <a:lstStyle/>
          <a:p>
            <a:pPr algn="ctr"/>
            <a:r>
              <a:rPr lang="en-US" b="1" dirty="0"/>
              <a:t>29772</a:t>
            </a:r>
          </a:p>
        </p:txBody>
      </p:sp>
      <p:sp>
        <p:nvSpPr>
          <p:cNvPr id="38" name="TextBox 37">
            <a:extLst>
              <a:ext uri="{FF2B5EF4-FFF2-40B4-BE49-F238E27FC236}">
                <a16:creationId xmlns:a16="http://schemas.microsoft.com/office/drawing/2014/main" id="{E7582E4D-BF9A-437B-BB74-24F831BC9954}"/>
              </a:ext>
            </a:extLst>
          </p:cNvPr>
          <p:cNvSpPr txBox="1"/>
          <p:nvPr/>
        </p:nvSpPr>
        <p:spPr>
          <a:xfrm>
            <a:off x="4953002" y="2994043"/>
            <a:ext cx="1142997" cy="369332"/>
          </a:xfrm>
          <a:prstGeom prst="rect">
            <a:avLst/>
          </a:prstGeom>
          <a:noFill/>
        </p:spPr>
        <p:txBody>
          <a:bodyPr wrap="square" rtlCol="0">
            <a:spAutoFit/>
          </a:bodyPr>
          <a:lstStyle/>
          <a:p>
            <a:pPr algn="ctr"/>
            <a:r>
              <a:rPr lang="en-US" dirty="0"/>
              <a:t>…</a:t>
            </a:r>
            <a:r>
              <a:rPr lang="en-US" b="1" dirty="0"/>
              <a:t>29772</a:t>
            </a:r>
            <a:r>
              <a:rPr lang="en-US" dirty="0"/>
              <a:t>…</a:t>
            </a:r>
          </a:p>
        </p:txBody>
      </p:sp>
      <p:sp>
        <p:nvSpPr>
          <p:cNvPr id="39" name="TextBox 38">
            <a:extLst>
              <a:ext uri="{FF2B5EF4-FFF2-40B4-BE49-F238E27FC236}">
                <a16:creationId xmlns:a16="http://schemas.microsoft.com/office/drawing/2014/main" id="{A3C125C0-647B-4D8F-AB66-16D7CC900A2B}"/>
              </a:ext>
            </a:extLst>
          </p:cNvPr>
          <p:cNvSpPr txBox="1"/>
          <p:nvPr/>
        </p:nvSpPr>
        <p:spPr>
          <a:xfrm>
            <a:off x="5295902" y="5447446"/>
            <a:ext cx="1142997" cy="369332"/>
          </a:xfrm>
          <a:prstGeom prst="rect">
            <a:avLst/>
          </a:prstGeom>
          <a:noFill/>
        </p:spPr>
        <p:txBody>
          <a:bodyPr wrap="square" rtlCol="0">
            <a:spAutoFit/>
          </a:bodyPr>
          <a:lstStyle/>
          <a:p>
            <a:pPr algn="ctr"/>
            <a:r>
              <a:rPr lang="en-US" b="1" dirty="0"/>
              <a:t>44610</a:t>
            </a:r>
          </a:p>
        </p:txBody>
      </p:sp>
      <p:sp>
        <p:nvSpPr>
          <p:cNvPr id="40" name="TextBox 39">
            <a:extLst>
              <a:ext uri="{FF2B5EF4-FFF2-40B4-BE49-F238E27FC236}">
                <a16:creationId xmlns:a16="http://schemas.microsoft.com/office/drawing/2014/main" id="{82EF869A-B4E5-497D-BD26-03AB3C2E4E79}"/>
              </a:ext>
            </a:extLst>
          </p:cNvPr>
          <p:cNvSpPr txBox="1"/>
          <p:nvPr/>
        </p:nvSpPr>
        <p:spPr>
          <a:xfrm>
            <a:off x="6781802" y="2994043"/>
            <a:ext cx="1142997" cy="369332"/>
          </a:xfrm>
          <a:prstGeom prst="rect">
            <a:avLst/>
          </a:prstGeom>
          <a:noFill/>
        </p:spPr>
        <p:txBody>
          <a:bodyPr wrap="square" rtlCol="0">
            <a:spAutoFit/>
          </a:bodyPr>
          <a:lstStyle/>
          <a:p>
            <a:pPr algn="ctr"/>
            <a:r>
              <a:rPr lang="en-US" dirty="0"/>
              <a:t>…</a:t>
            </a:r>
            <a:r>
              <a:rPr lang="en-US" b="1" dirty="0"/>
              <a:t>44610</a:t>
            </a:r>
            <a:r>
              <a:rPr lang="en-US" dirty="0"/>
              <a:t>…</a:t>
            </a:r>
          </a:p>
        </p:txBody>
      </p:sp>
      <p:sp>
        <p:nvSpPr>
          <p:cNvPr id="41" name="TextBox 40">
            <a:extLst>
              <a:ext uri="{FF2B5EF4-FFF2-40B4-BE49-F238E27FC236}">
                <a16:creationId xmlns:a16="http://schemas.microsoft.com/office/drawing/2014/main" id="{3EABA254-B5D4-4791-A643-9F1266381753}"/>
              </a:ext>
            </a:extLst>
          </p:cNvPr>
          <p:cNvSpPr txBox="1"/>
          <p:nvPr/>
        </p:nvSpPr>
        <p:spPr>
          <a:xfrm>
            <a:off x="7134227" y="5454067"/>
            <a:ext cx="1142997" cy="369332"/>
          </a:xfrm>
          <a:prstGeom prst="rect">
            <a:avLst/>
          </a:prstGeom>
          <a:noFill/>
        </p:spPr>
        <p:txBody>
          <a:bodyPr wrap="square" rtlCol="0">
            <a:spAutoFit/>
          </a:bodyPr>
          <a:lstStyle/>
          <a:p>
            <a:pPr algn="ctr"/>
            <a:r>
              <a:rPr lang="en-US" dirty="0"/>
              <a:t>59544</a:t>
            </a:r>
          </a:p>
        </p:txBody>
      </p:sp>
      <p:sp>
        <p:nvSpPr>
          <p:cNvPr id="46" name="Left Brace 45">
            <a:extLst>
              <a:ext uri="{FF2B5EF4-FFF2-40B4-BE49-F238E27FC236}">
                <a16:creationId xmlns:a16="http://schemas.microsoft.com/office/drawing/2014/main" id="{A80B9FEC-BFFB-44B8-970F-8AEC156A8F37}"/>
              </a:ext>
            </a:extLst>
          </p:cNvPr>
          <p:cNvSpPr/>
          <p:nvPr/>
        </p:nvSpPr>
        <p:spPr>
          <a:xfrm rot="16200000">
            <a:off x="2628902" y="1371596"/>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a:extLst>
              <a:ext uri="{FF2B5EF4-FFF2-40B4-BE49-F238E27FC236}">
                <a16:creationId xmlns:a16="http://schemas.microsoft.com/office/drawing/2014/main" id="{AA0D5226-C3FC-436C-9F81-FB576269D6BA}"/>
              </a:ext>
            </a:extLst>
          </p:cNvPr>
          <p:cNvSpPr txBox="1"/>
          <p:nvPr/>
        </p:nvSpPr>
        <p:spPr>
          <a:xfrm>
            <a:off x="2209802" y="2438400"/>
            <a:ext cx="1142997" cy="369332"/>
          </a:xfrm>
          <a:prstGeom prst="rect">
            <a:avLst/>
          </a:prstGeom>
          <a:noFill/>
        </p:spPr>
        <p:txBody>
          <a:bodyPr wrap="square" rtlCol="0">
            <a:spAutoFit/>
          </a:bodyPr>
          <a:lstStyle/>
          <a:p>
            <a:pPr algn="ctr"/>
            <a:r>
              <a:rPr lang="en-US" dirty="0"/>
              <a:t>16.67ms</a:t>
            </a:r>
          </a:p>
        </p:txBody>
      </p:sp>
      <p:sp>
        <p:nvSpPr>
          <p:cNvPr id="48" name="Left Brace 47">
            <a:extLst>
              <a:ext uri="{FF2B5EF4-FFF2-40B4-BE49-F238E27FC236}">
                <a16:creationId xmlns:a16="http://schemas.microsoft.com/office/drawing/2014/main" id="{243D12AA-88F9-4B3A-BE91-CB88F8F6D10A}"/>
              </a:ext>
            </a:extLst>
          </p:cNvPr>
          <p:cNvSpPr/>
          <p:nvPr/>
        </p:nvSpPr>
        <p:spPr>
          <a:xfrm rot="16200000">
            <a:off x="6305554" y="1380133"/>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a:extLst>
              <a:ext uri="{FF2B5EF4-FFF2-40B4-BE49-F238E27FC236}">
                <a16:creationId xmlns:a16="http://schemas.microsoft.com/office/drawing/2014/main" id="{734AEC0A-E767-4C55-82D3-1CAD8512E7A0}"/>
              </a:ext>
            </a:extLst>
          </p:cNvPr>
          <p:cNvSpPr txBox="1"/>
          <p:nvPr/>
        </p:nvSpPr>
        <p:spPr>
          <a:xfrm>
            <a:off x="5886454" y="2446937"/>
            <a:ext cx="1142997" cy="369332"/>
          </a:xfrm>
          <a:prstGeom prst="rect">
            <a:avLst/>
          </a:prstGeom>
          <a:noFill/>
        </p:spPr>
        <p:txBody>
          <a:bodyPr wrap="square" rtlCol="0">
            <a:spAutoFit/>
          </a:bodyPr>
          <a:lstStyle/>
          <a:p>
            <a:pPr algn="ctr"/>
            <a:r>
              <a:rPr lang="en-US" b="1" dirty="0"/>
              <a:t>16.56ms</a:t>
            </a:r>
          </a:p>
        </p:txBody>
      </p:sp>
      <p:cxnSp>
        <p:nvCxnSpPr>
          <p:cNvPr id="54" name="Straight Arrow Connector 53">
            <a:extLst>
              <a:ext uri="{FF2B5EF4-FFF2-40B4-BE49-F238E27FC236}">
                <a16:creationId xmlns:a16="http://schemas.microsoft.com/office/drawing/2014/main" id="{6D721A34-B74A-4690-B616-70A74D1E3BA7}"/>
              </a:ext>
            </a:extLst>
          </p:cNvPr>
          <p:cNvCxnSpPr>
            <a:cxnSpLocks/>
            <a:stCxn id="53" idx="1"/>
            <a:endCxn id="35" idx="0"/>
          </p:cNvCxnSpPr>
          <p:nvPr/>
        </p:nvCxnSpPr>
        <p:spPr>
          <a:xfrm flipH="1">
            <a:off x="2219326" y="4833558"/>
            <a:ext cx="232173" cy="613888"/>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2E01E8A0-F3F2-4DE0-B339-93A80CAA2434}"/>
              </a:ext>
            </a:extLst>
          </p:cNvPr>
          <p:cNvCxnSpPr>
            <a:cxnSpLocks/>
            <a:stCxn id="55" idx="1"/>
            <a:endCxn id="37" idx="0"/>
          </p:cNvCxnSpPr>
          <p:nvPr/>
        </p:nvCxnSpPr>
        <p:spPr>
          <a:xfrm flipH="1">
            <a:off x="4029076" y="5060952"/>
            <a:ext cx="251225" cy="38649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107E0B5B-1730-4CCC-8E7C-41EF65A6C9BC}"/>
              </a:ext>
            </a:extLst>
          </p:cNvPr>
          <p:cNvCxnSpPr>
            <a:cxnSpLocks/>
            <a:stCxn id="57" idx="1"/>
          </p:cNvCxnSpPr>
          <p:nvPr/>
        </p:nvCxnSpPr>
        <p:spPr>
          <a:xfrm flipH="1">
            <a:off x="5886452" y="5060952"/>
            <a:ext cx="222650" cy="38649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9C62153D-6341-48BD-86FF-2FFE18BBECA0}"/>
              </a:ext>
            </a:extLst>
          </p:cNvPr>
          <p:cNvCxnSpPr>
            <a:cxnSpLocks/>
            <a:stCxn id="64" idx="1"/>
          </p:cNvCxnSpPr>
          <p:nvPr/>
        </p:nvCxnSpPr>
        <p:spPr>
          <a:xfrm flipH="1">
            <a:off x="7686677" y="4833558"/>
            <a:ext cx="289328" cy="60722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3" name="Callout: Line 52">
            <a:extLst>
              <a:ext uri="{FF2B5EF4-FFF2-40B4-BE49-F238E27FC236}">
                <a16:creationId xmlns:a16="http://schemas.microsoft.com/office/drawing/2014/main" id="{942F41CE-9D50-4387-BABB-17F8520815EB}"/>
              </a:ext>
            </a:extLst>
          </p:cNvPr>
          <p:cNvSpPr/>
          <p:nvPr/>
        </p:nvSpPr>
        <p:spPr>
          <a:xfrm>
            <a:off x="1890717" y="3633230"/>
            <a:ext cx="1121563" cy="1200328"/>
          </a:xfrm>
          <a:prstGeom prst="borderCallout1">
            <a:avLst>
              <a:gd name="adj1" fmla="val -4128"/>
              <a:gd name="adj2" fmla="val 50001"/>
              <a:gd name="adj3" fmla="val -132635"/>
              <a:gd name="adj4" fmla="val -24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a:t>
            </a:r>
            <a:br>
              <a:rPr lang="en-US" dirty="0"/>
            </a:br>
            <a:r>
              <a:rPr lang="en-US" dirty="0"/>
              <a:t>+14934</a:t>
            </a:r>
          </a:p>
        </p:txBody>
      </p:sp>
      <p:sp>
        <p:nvSpPr>
          <p:cNvPr id="55" name="Callout: Line 54">
            <a:extLst>
              <a:ext uri="{FF2B5EF4-FFF2-40B4-BE49-F238E27FC236}">
                <a16:creationId xmlns:a16="http://schemas.microsoft.com/office/drawing/2014/main" id="{2CAA3C97-381E-4AA0-9ED7-6C90EE2CA020}"/>
              </a:ext>
            </a:extLst>
          </p:cNvPr>
          <p:cNvSpPr/>
          <p:nvPr/>
        </p:nvSpPr>
        <p:spPr>
          <a:xfrm>
            <a:off x="3719519" y="3363375"/>
            <a:ext cx="1121563" cy="1697577"/>
          </a:xfrm>
          <a:prstGeom prst="borderCallout1">
            <a:avLst>
              <a:gd name="adj1" fmla="val -4128"/>
              <a:gd name="adj2" fmla="val 50001"/>
              <a:gd name="adj3" fmla="val -78209"/>
              <a:gd name="adj4" fmla="val -24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 Up arrow pressed!</a:t>
            </a:r>
            <a:br>
              <a:rPr lang="en-US" dirty="0"/>
            </a:br>
            <a:r>
              <a:rPr lang="en-US" dirty="0"/>
              <a:t>+14934 </a:t>
            </a:r>
            <a:br>
              <a:rPr lang="en-US" dirty="0"/>
            </a:br>
            <a:r>
              <a:rPr lang="en-US" dirty="0"/>
              <a:t>-96</a:t>
            </a:r>
          </a:p>
        </p:txBody>
      </p:sp>
      <p:sp>
        <p:nvSpPr>
          <p:cNvPr id="57" name="Callout: Line 56">
            <a:extLst>
              <a:ext uri="{FF2B5EF4-FFF2-40B4-BE49-F238E27FC236}">
                <a16:creationId xmlns:a16="http://schemas.microsoft.com/office/drawing/2014/main" id="{B7756B67-DF21-40AF-ACC4-B9EE0064D42B}"/>
              </a:ext>
            </a:extLst>
          </p:cNvPr>
          <p:cNvSpPr/>
          <p:nvPr/>
        </p:nvSpPr>
        <p:spPr>
          <a:xfrm>
            <a:off x="5548320" y="3363375"/>
            <a:ext cx="1121563" cy="1697577"/>
          </a:xfrm>
          <a:prstGeom prst="borderCallout1">
            <a:avLst>
              <a:gd name="adj1" fmla="val -4128"/>
              <a:gd name="adj2" fmla="val 50001"/>
              <a:gd name="adj3" fmla="val -78209"/>
              <a:gd name="adj4" fmla="val -24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 Up arrow pressed!</a:t>
            </a:r>
            <a:br>
              <a:rPr lang="en-US" dirty="0"/>
            </a:br>
            <a:r>
              <a:rPr lang="en-US" dirty="0"/>
              <a:t>+14934 </a:t>
            </a:r>
            <a:br>
              <a:rPr lang="en-US" dirty="0"/>
            </a:br>
            <a:r>
              <a:rPr lang="en-US" dirty="0"/>
              <a:t>-96</a:t>
            </a:r>
          </a:p>
        </p:txBody>
      </p:sp>
      <p:cxnSp>
        <p:nvCxnSpPr>
          <p:cNvPr id="58" name="Straight Connector 57">
            <a:extLst>
              <a:ext uri="{FF2B5EF4-FFF2-40B4-BE49-F238E27FC236}">
                <a16:creationId xmlns:a16="http://schemas.microsoft.com/office/drawing/2014/main" id="{10FFD5AC-8CF5-4AA1-9EDD-B18606EC3FC0}"/>
              </a:ext>
            </a:extLst>
          </p:cNvPr>
          <p:cNvCxnSpPr>
            <a:cxnSpLocks/>
          </p:cNvCxnSpPr>
          <p:nvPr/>
        </p:nvCxnSpPr>
        <p:spPr>
          <a:xfrm>
            <a:off x="3695702" y="2438396"/>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D389D1F8-6A34-4BB7-A648-39123B11410E}"/>
              </a:ext>
            </a:extLst>
          </p:cNvPr>
          <p:cNvCxnSpPr>
            <a:cxnSpLocks/>
          </p:cNvCxnSpPr>
          <p:nvPr/>
        </p:nvCxnSpPr>
        <p:spPr>
          <a:xfrm>
            <a:off x="5524502" y="2362200"/>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AA7C1411-FB46-4E24-92EE-927CAE4F290C}"/>
              </a:ext>
            </a:extLst>
          </p:cNvPr>
          <p:cNvCxnSpPr>
            <a:cxnSpLocks/>
          </p:cNvCxnSpPr>
          <p:nvPr/>
        </p:nvCxnSpPr>
        <p:spPr>
          <a:xfrm>
            <a:off x="1852619" y="2436253"/>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819ABF5F-1465-41D8-B41F-BC187F7171CB}"/>
              </a:ext>
            </a:extLst>
          </p:cNvPr>
          <p:cNvCxnSpPr>
            <a:cxnSpLocks/>
          </p:cNvCxnSpPr>
          <p:nvPr/>
        </p:nvCxnSpPr>
        <p:spPr>
          <a:xfrm>
            <a:off x="7372356" y="2362200"/>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4" name="Callout: Line 63">
            <a:extLst>
              <a:ext uri="{FF2B5EF4-FFF2-40B4-BE49-F238E27FC236}">
                <a16:creationId xmlns:a16="http://schemas.microsoft.com/office/drawing/2014/main" id="{D4798303-1B36-4CD8-821D-C01E307F81E0}"/>
              </a:ext>
            </a:extLst>
          </p:cNvPr>
          <p:cNvSpPr/>
          <p:nvPr/>
        </p:nvSpPr>
        <p:spPr>
          <a:xfrm>
            <a:off x="7415223" y="3633230"/>
            <a:ext cx="1121563" cy="1200328"/>
          </a:xfrm>
          <a:prstGeom prst="borderCallout1">
            <a:avLst>
              <a:gd name="adj1" fmla="val -4128"/>
              <a:gd name="adj2" fmla="val 50001"/>
              <a:gd name="adj3" fmla="val -133429"/>
              <a:gd name="adj4" fmla="val -49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a:t>
            </a:r>
            <a:br>
              <a:rPr lang="en-US" dirty="0"/>
            </a:br>
            <a:r>
              <a:rPr lang="en-US" dirty="0"/>
              <a:t>+14934</a:t>
            </a:r>
          </a:p>
        </p:txBody>
      </p:sp>
    </p:spTree>
    <p:extLst>
      <p:ext uri="{BB962C8B-B14F-4D97-AF65-F5344CB8AC3E}">
        <p14:creationId xmlns:p14="http://schemas.microsoft.com/office/powerpoint/2010/main" val="639325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Programming </a:t>
            </a:r>
            <a:r>
              <a:rPr lang="en-US" dirty="0" err="1"/>
              <a:t>CoCoVGA</a:t>
            </a:r>
            <a:endParaRPr lang="en-US" dirty="0"/>
          </a:p>
        </p:txBody>
      </p:sp>
      <p:sp>
        <p:nvSpPr>
          <p:cNvPr id="4" name="Date Placeholder 3"/>
          <p:cNvSpPr>
            <a:spLocks noGrp="1"/>
          </p:cNvSpPr>
          <p:nvPr>
            <p:ph type="dt" sz="half" idx="10"/>
          </p:nvPr>
        </p:nvSpPr>
        <p:spPr/>
        <p:txBody>
          <a:bodyPr/>
          <a:lstStyle/>
          <a:p>
            <a:fld id="{7D18A955-1D64-4765-BB5E-F276600C706A}" type="datetime1">
              <a:rPr lang="en-US" smtClean="0"/>
              <a:t>11/2/2021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15</a:t>
            </a:fld>
            <a:endParaRPr lang="en-US"/>
          </a:p>
        </p:txBody>
      </p:sp>
      <p:sp>
        <p:nvSpPr>
          <p:cNvPr id="8" name="Content Placeholder 7">
            <a:extLst>
              <a:ext uri="{FF2B5EF4-FFF2-40B4-BE49-F238E27FC236}">
                <a16:creationId xmlns:a16="http://schemas.microsoft.com/office/drawing/2014/main" id="{8248177D-97A3-455A-8CE2-5D45D81C5935}"/>
              </a:ext>
            </a:extLst>
          </p:cNvPr>
          <p:cNvSpPr>
            <a:spLocks noGrp="1"/>
          </p:cNvSpPr>
          <p:nvPr>
            <p:ph idx="1"/>
          </p:nvPr>
        </p:nvSpPr>
        <p:spPr/>
        <p:txBody>
          <a:bodyPr/>
          <a:lstStyle/>
          <a:p>
            <a:r>
              <a:rPr lang="en-US" dirty="0"/>
              <a:t>Now that 6803 timer (with help from its friendly maintenance ISR) is providing VSYNC-timed periodic interrupts…</a:t>
            </a:r>
          </a:p>
          <a:p>
            <a:r>
              <a:rPr lang="en-US" dirty="0"/>
              <a:t>Can program </a:t>
            </a:r>
            <a:r>
              <a:rPr lang="en-US" dirty="0" err="1"/>
              <a:t>CoCoVGA</a:t>
            </a:r>
            <a:r>
              <a:rPr lang="en-US" dirty="0"/>
              <a:t> combo lock</a:t>
            </a:r>
          </a:p>
          <a:p>
            <a:r>
              <a:rPr lang="en-US" dirty="0"/>
              <a:t>Provide </a:t>
            </a:r>
            <a:r>
              <a:rPr lang="en-US" dirty="0" err="1"/>
              <a:t>CoCoVGA</a:t>
            </a:r>
            <a:r>
              <a:rPr lang="en-US" dirty="0"/>
              <a:t> register settings or upload a character set during next video frame</a:t>
            </a:r>
          </a:p>
          <a:p>
            <a:r>
              <a:rPr lang="en-US" dirty="0"/>
              <a:t>Revert video to something more interesting for the user</a:t>
            </a:r>
          </a:p>
        </p:txBody>
      </p:sp>
    </p:spTree>
    <p:extLst>
      <p:ext uri="{BB962C8B-B14F-4D97-AF65-F5344CB8AC3E}">
        <p14:creationId xmlns:p14="http://schemas.microsoft.com/office/powerpoint/2010/main" val="3097359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Third Time’s A Charm</a:t>
            </a:r>
          </a:p>
        </p:txBody>
      </p:sp>
      <p:sp>
        <p:nvSpPr>
          <p:cNvPr id="4" name="Date Placeholder 3"/>
          <p:cNvSpPr>
            <a:spLocks noGrp="1"/>
          </p:cNvSpPr>
          <p:nvPr>
            <p:ph type="dt" sz="half" idx="10"/>
          </p:nvPr>
        </p:nvSpPr>
        <p:spPr/>
        <p:txBody>
          <a:bodyPr/>
          <a:lstStyle/>
          <a:p>
            <a:fld id="{7D18A955-1D64-4765-BB5E-F276600C706A}" type="datetime1">
              <a:rPr lang="en-US" smtClean="0"/>
              <a:t>11/2/2021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16</a:t>
            </a:fld>
            <a:endParaRPr lang="en-US"/>
          </a:p>
        </p:txBody>
      </p:sp>
      <p:cxnSp>
        <p:nvCxnSpPr>
          <p:cNvPr id="10" name="Straight Arrow Connector 9">
            <a:extLst>
              <a:ext uri="{FF2B5EF4-FFF2-40B4-BE49-F238E27FC236}">
                <a16:creationId xmlns:a16="http://schemas.microsoft.com/office/drawing/2014/main" id="{C75A54D4-5D2F-4E02-8F5E-CDF4E3FEFD84}"/>
              </a:ext>
            </a:extLst>
          </p:cNvPr>
          <p:cNvCxnSpPr>
            <a:cxnSpLocks/>
          </p:cNvCxnSpPr>
          <p:nvPr/>
        </p:nvCxnSpPr>
        <p:spPr>
          <a:xfrm>
            <a:off x="838200" y="1676400"/>
            <a:ext cx="754380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B1A1EE6C-3483-4EE6-8034-E50D7BBE316B}"/>
              </a:ext>
            </a:extLst>
          </p:cNvPr>
          <p:cNvCxnSpPr/>
          <p:nvPr/>
        </p:nvCxnSpPr>
        <p:spPr>
          <a:xfrm>
            <a:off x="1866902" y="15240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FC102B1-45FC-42F8-811B-7B13732ABBFE}"/>
              </a:ext>
            </a:extLst>
          </p:cNvPr>
          <p:cNvCxnSpPr/>
          <p:nvPr/>
        </p:nvCxnSpPr>
        <p:spPr>
          <a:xfrm>
            <a:off x="3695702" y="15240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6B8AC6-8FAF-4D5F-AE20-3900CB6BB3E6}"/>
              </a:ext>
            </a:extLst>
          </p:cNvPr>
          <p:cNvCxnSpPr/>
          <p:nvPr/>
        </p:nvCxnSpPr>
        <p:spPr>
          <a:xfrm>
            <a:off x="5524502" y="15240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3DB4900-F6A7-4C97-AB05-662907E10C30}"/>
              </a:ext>
            </a:extLst>
          </p:cNvPr>
          <p:cNvCxnSpPr/>
          <p:nvPr/>
        </p:nvCxnSpPr>
        <p:spPr>
          <a:xfrm>
            <a:off x="7353302" y="1524000"/>
            <a:ext cx="0" cy="30480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8" name="Left Brace 27">
            <a:extLst>
              <a:ext uri="{FF2B5EF4-FFF2-40B4-BE49-F238E27FC236}">
                <a16:creationId xmlns:a16="http://schemas.microsoft.com/office/drawing/2014/main" id="{07F2586A-1DE0-432F-AEA5-DA5DBF77A02D}"/>
              </a:ext>
            </a:extLst>
          </p:cNvPr>
          <p:cNvSpPr/>
          <p:nvPr/>
        </p:nvSpPr>
        <p:spPr>
          <a:xfrm rot="16200000">
            <a:off x="4457704" y="1219197"/>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a:extLst>
              <a:ext uri="{FF2B5EF4-FFF2-40B4-BE49-F238E27FC236}">
                <a16:creationId xmlns:a16="http://schemas.microsoft.com/office/drawing/2014/main" id="{8F60BF54-A359-45E8-9255-70315D19FC3B}"/>
              </a:ext>
            </a:extLst>
          </p:cNvPr>
          <p:cNvSpPr txBox="1"/>
          <p:nvPr/>
        </p:nvSpPr>
        <p:spPr>
          <a:xfrm>
            <a:off x="4038604" y="2286001"/>
            <a:ext cx="1142997" cy="369332"/>
          </a:xfrm>
          <a:prstGeom prst="rect">
            <a:avLst/>
          </a:prstGeom>
          <a:noFill/>
        </p:spPr>
        <p:txBody>
          <a:bodyPr wrap="square" rtlCol="0">
            <a:spAutoFit/>
          </a:bodyPr>
          <a:lstStyle/>
          <a:p>
            <a:pPr algn="ctr"/>
            <a:r>
              <a:rPr lang="en-US" dirty="0"/>
              <a:t>16.67ms</a:t>
            </a:r>
          </a:p>
        </p:txBody>
      </p:sp>
      <p:sp>
        <p:nvSpPr>
          <p:cNvPr id="46" name="Left Brace 45">
            <a:extLst>
              <a:ext uri="{FF2B5EF4-FFF2-40B4-BE49-F238E27FC236}">
                <a16:creationId xmlns:a16="http://schemas.microsoft.com/office/drawing/2014/main" id="{A80B9FEC-BFFB-44B8-970F-8AEC156A8F37}"/>
              </a:ext>
            </a:extLst>
          </p:cNvPr>
          <p:cNvSpPr/>
          <p:nvPr/>
        </p:nvSpPr>
        <p:spPr>
          <a:xfrm rot="16200000">
            <a:off x="2628902" y="1219196"/>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TextBox 46">
            <a:extLst>
              <a:ext uri="{FF2B5EF4-FFF2-40B4-BE49-F238E27FC236}">
                <a16:creationId xmlns:a16="http://schemas.microsoft.com/office/drawing/2014/main" id="{AA0D5226-C3FC-436C-9F81-FB576269D6BA}"/>
              </a:ext>
            </a:extLst>
          </p:cNvPr>
          <p:cNvSpPr txBox="1"/>
          <p:nvPr/>
        </p:nvSpPr>
        <p:spPr>
          <a:xfrm>
            <a:off x="2209802" y="2286000"/>
            <a:ext cx="1142997" cy="369332"/>
          </a:xfrm>
          <a:prstGeom prst="rect">
            <a:avLst/>
          </a:prstGeom>
          <a:noFill/>
        </p:spPr>
        <p:txBody>
          <a:bodyPr wrap="square" rtlCol="0">
            <a:spAutoFit/>
          </a:bodyPr>
          <a:lstStyle/>
          <a:p>
            <a:pPr algn="ctr"/>
            <a:r>
              <a:rPr lang="en-US" dirty="0"/>
              <a:t>16.67ms</a:t>
            </a:r>
          </a:p>
        </p:txBody>
      </p:sp>
      <p:sp>
        <p:nvSpPr>
          <p:cNvPr id="48" name="Left Brace 47">
            <a:extLst>
              <a:ext uri="{FF2B5EF4-FFF2-40B4-BE49-F238E27FC236}">
                <a16:creationId xmlns:a16="http://schemas.microsoft.com/office/drawing/2014/main" id="{243D12AA-88F9-4B3A-BE91-CB88F8F6D10A}"/>
              </a:ext>
            </a:extLst>
          </p:cNvPr>
          <p:cNvSpPr/>
          <p:nvPr/>
        </p:nvSpPr>
        <p:spPr>
          <a:xfrm rot="16200000">
            <a:off x="6305554" y="1227733"/>
            <a:ext cx="304798" cy="182880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a:extLst>
              <a:ext uri="{FF2B5EF4-FFF2-40B4-BE49-F238E27FC236}">
                <a16:creationId xmlns:a16="http://schemas.microsoft.com/office/drawing/2014/main" id="{734AEC0A-E767-4C55-82D3-1CAD8512E7A0}"/>
              </a:ext>
            </a:extLst>
          </p:cNvPr>
          <p:cNvSpPr txBox="1"/>
          <p:nvPr/>
        </p:nvSpPr>
        <p:spPr>
          <a:xfrm>
            <a:off x="5886454" y="2294537"/>
            <a:ext cx="1142997" cy="369332"/>
          </a:xfrm>
          <a:prstGeom prst="rect">
            <a:avLst/>
          </a:prstGeom>
          <a:noFill/>
        </p:spPr>
        <p:txBody>
          <a:bodyPr wrap="square" rtlCol="0">
            <a:spAutoFit/>
          </a:bodyPr>
          <a:lstStyle/>
          <a:p>
            <a:pPr algn="ctr"/>
            <a:r>
              <a:rPr lang="en-US" dirty="0"/>
              <a:t>16.67ms</a:t>
            </a:r>
          </a:p>
        </p:txBody>
      </p:sp>
      <p:sp>
        <p:nvSpPr>
          <p:cNvPr id="50" name="TextBox 49">
            <a:extLst>
              <a:ext uri="{FF2B5EF4-FFF2-40B4-BE49-F238E27FC236}">
                <a16:creationId xmlns:a16="http://schemas.microsoft.com/office/drawing/2014/main" id="{FCAAB356-26EB-4054-8BF6-43E7686AED98}"/>
              </a:ext>
            </a:extLst>
          </p:cNvPr>
          <p:cNvSpPr txBox="1"/>
          <p:nvPr/>
        </p:nvSpPr>
        <p:spPr>
          <a:xfrm>
            <a:off x="3729036" y="4688046"/>
            <a:ext cx="1809756" cy="1477328"/>
          </a:xfrm>
          <a:prstGeom prst="rect">
            <a:avLst/>
          </a:prstGeom>
          <a:noFill/>
        </p:spPr>
        <p:txBody>
          <a:bodyPr wrap="square" rtlCol="0">
            <a:spAutoFit/>
          </a:bodyPr>
          <a:lstStyle/>
          <a:p>
            <a:pPr algn="ctr"/>
            <a:r>
              <a:rPr lang="en-US" dirty="0"/>
              <a:t>Provide </a:t>
            </a:r>
            <a:r>
              <a:rPr lang="en-US" dirty="0" err="1"/>
              <a:t>CoCoVGA</a:t>
            </a:r>
            <a:r>
              <a:rPr lang="en-US" dirty="0"/>
              <a:t> register settings via next hidden video frame</a:t>
            </a:r>
          </a:p>
        </p:txBody>
      </p:sp>
      <p:sp>
        <p:nvSpPr>
          <p:cNvPr id="8" name="Callout: Line 7">
            <a:extLst>
              <a:ext uri="{FF2B5EF4-FFF2-40B4-BE49-F238E27FC236}">
                <a16:creationId xmlns:a16="http://schemas.microsoft.com/office/drawing/2014/main" id="{565D51A6-1CF7-45F9-A308-1A3F9648F478}"/>
              </a:ext>
            </a:extLst>
          </p:cNvPr>
          <p:cNvSpPr/>
          <p:nvPr/>
        </p:nvSpPr>
        <p:spPr>
          <a:xfrm>
            <a:off x="3790951" y="2733332"/>
            <a:ext cx="1685927" cy="1664041"/>
          </a:xfrm>
          <a:prstGeom prst="borderCallout1">
            <a:avLst>
              <a:gd name="adj1" fmla="val -4128"/>
              <a:gd name="adj2" fmla="val 50001"/>
              <a:gd name="adj3" fmla="val -49552"/>
              <a:gd name="adj4" fmla="val -63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a:t>
            </a:r>
            <a:br>
              <a:rPr lang="en-US" dirty="0"/>
            </a:br>
            <a:r>
              <a:rPr lang="en-US" dirty="0"/>
              <a:t>Program </a:t>
            </a:r>
            <a:r>
              <a:rPr lang="en-US" dirty="0" err="1"/>
              <a:t>CoCoVGA</a:t>
            </a:r>
            <a:r>
              <a:rPr lang="en-US" dirty="0"/>
              <a:t> combo lock via CSS, A/G, GM[2:0]</a:t>
            </a:r>
          </a:p>
        </p:txBody>
      </p:sp>
      <p:sp>
        <p:nvSpPr>
          <p:cNvPr id="52" name="Callout: Line 51">
            <a:extLst>
              <a:ext uri="{FF2B5EF4-FFF2-40B4-BE49-F238E27FC236}">
                <a16:creationId xmlns:a16="http://schemas.microsoft.com/office/drawing/2014/main" id="{96214324-00AC-4618-B412-03F8D711BADB}"/>
              </a:ext>
            </a:extLst>
          </p:cNvPr>
          <p:cNvSpPr/>
          <p:nvPr/>
        </p:nvSpPr>
        <p:spPr>
          <a:xfrm>
            <a:off x="5610223" y="2733331"/>
            <a:ext cx="1600200" cy="1664041"/>
          </a:xfrm>
          <a:prstGeom prst="borderCallout1">
            <a:avLst>
              <a:gd name="adj1" fmla="val -6492"/>
              <a:gd name="adj2" fmla="val 48689"/>
              <a:gd name="adj3" fmla="val -48871"/>
              <a:gd name="adj4" fmla="val -47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a:t>
            </a:r>
            <a:br>
              <a:rPr lang="en-US" dirty="0"/>
            </a:br>
            <a:r>
              <a:rPr lang="en-US" dirty="0"/>
              <a:t>Quickly clean up screen and show user something else</a:t>
            </a:r>
          </a:p>
        </p:txBody>
      </p:sp>
      <p:cxnSp>
        <p:nvCxnSpPr>
          <p:cNvPr id="11" name="Straight Connector 10">
            <a:extLst>
              <a:ext uri="{FF2B5EF4-FFF2-40B4-BE49-F238E27FC236}">
                <a16:creationId xmlns:a16="http://schemas.microsoft.com/office/drawing/2014/main" id="{D0A85DEE-A61A-4FCD-A0A1-513FC86EA2D4}"/>
              </a:ext>
            </a:extLst>
          </p:cNvPr>
          <p:cNvCxnSpPr>
            <a:cxnSpLocks/>
          </p:cNvCxnSpPr>
          <p:nvPr/>
        </p:nvCxnSpPr>
        <p:spPr>
          <a:xfrm>
            <a:off x="3695702" y="2438396"/>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8F6F4AF-F5A9-4E79-A103-E3CD9A3DD25A}"/>
              </a:ext>
            </a:extLst>
          </p:cNvPr>
          <p:cNvCxnSpPr>
            <a:cxnSpLocks/>
          </p:cNvCxnSpPr>
          <p:nvPr/>
        </p:nvCxnSpPr>
        <p:spPr>
          <a:xfrm>
            <a:off x="5543550" y="2438396"/>
            <a:ext cx="0" cy="391795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57" name="Callout: Line 56">
            <a:extLst>
              <a:ext uri="{FF2B5EF4-FFF2-40B4-BE49-F238E27FC236}">
                <a16:creationId xmlns:a16="http://schemas.microsoft.com/office/drawing/2014/main" id="{FB28BECC-0FBB-45FD-B036-25AA2D121695}"/>
              </a:ext>
            </a:extLst>
          </p:cNvPr>
          <p:cNvSpPr/>
          <p:nvPr/>
        </p:nvSpPr>
        <p:spPr>
          <a:xfrm>
            <a:off x="1943103" y="2733330"/>
            <a:ext cx="1685927" cy="1664041"/>
          </a:xfrm>
          <a:prstGeom prst="borderCallout1">
            <a:avLst>
              <a:gd name="adj1" fmla="val -4128"/>
              <a:gd name="adj2" fmla="val 50001"/>
              <a:gd name="adj3" fmla="val -49552"/>
              <a:gd name="adj4" fmla="val -41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TOC Interrupt!</a:t>
            </a:r>
          </a:p>
        </p:txBody>
      </p:sp>
    </p:spTree>
    <p:extLst>
      <p:ext uri="{BB962C8B-B14F-4D97-AF65-F5344CB8AC3E}">
        <p14:creationId xmlns:p14="http://schemas.microsoft.com/office/powerpoint/2010/main" val="1215631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SYNCing</a:t>
            </a:r>
            <a:r>
              <a:rPr lang="en-US" dirty="0"/>
              <a:t> Down to the MC-10’s Level</a:t>
            </a:r>
          </a:p>
        </p:txBody>
      </p:sp>
      <p:sp>
        <p:nvSpPr>
          <p:cNvPr id="3" name="Content Placeholder 2"/>
          <p:cNvSpPr>
            <a:spLocks noGrp="1"/>
          </p:cNvSpPr>
          <p:nvPr>
            <p:ph idx="1"/>
          </p:nvPr>
        </p:nvSpPr>
        <p:spPr>
          <a:xfrm>
            <a:off x="457200" y="1570038"/>
            <a:ext cx="8229600" cy="4449762"/>
          </a:xfrm>
        </p:spPr>
        <p:txBody>
          <a:bodyPr>
            <a:normAutofit lnSpcReduction="10000"/>
          </a:bodyPr>
          <a:lstStyle/>
          <a:p>
            <a:pPr marL="0" indent="0" algn="ctr">
              <a:buNone/>
            </a:pPr>
            <a:r>
              <a:rPr lang="en-US" dirty="0"/>
              <a:t>Caveats:</a:t>
            </a:r>
            <a:br>
              <a:rPr lang="en-US" dirty="0"/>
            </a:br>
            <a:endParaRPr lang="en-US" dirty="0"/>
          </a:p>
          <a:p>
            <a:pPr lvl="1"/>
            <a:r>
              <a:rPr lang="en-US" dirty="0"/>
              <a:t>MC-10 still doesn’t have a SAM (MC6883) like the </a:t>
            </a:r>
            <a:r>
              <a:rPr lang="en-US" dirty="0" err="1"/>
              <a:t>CoCo</a:t>
            </a:r>
            <a:r>
              <a:rPr lang="en-US" dirty="0"/>
              <a:t> that allows pointing to any 512-byte-aligned region as the start of video memory</a:t>
            </a:r>
            <a:br>
              <a:rPr lang="en-US" dirty="0"/>
            </a:br>
            <a:endParaRPr lang="en-US" dirty="0"/>
          </a:p>
          <a:p>
            <a:pPr lvl="1"/>
            <a:r>
              <a:rPr lang="en-US" dirty="0"/>
              <a:t>This means </a:t>
            </a:r>
            <a:r>
              <a:rPr lang="en-US" dirty="0" err="1"/>
              <a:t>CoCoVGA</a:t>
            </a:r>
            <a:r>
              <a:rPr lang="en-US" dirty="0"/>
              <a:t> register settings or character sets to upload may be in a region visible to the user unless they can be erased and replaced quickly during the blanking region</a:t>
            </a:r>
          </a:p>
        </p:txBody>
      </p:sp>
      <p:sp>
        <p:nvSpPr>
          <p:cNvPr id="4" name="Date Placeholder 3"/>
          <p:cNvSpPr>
            <a:spLocks noGrp="1"/>
          </p:cNvSpPr>
          <p:nvPr>
            <p:ph type="dt" sz="half" idx="10"/>
          </p:nvPr>
        </p:nvSpPr>
        <p:spPr/>
        <p:txBody>
          <a:bodyPr/>
          <a:lstStyle/>
          <a:p>
            <a:fld id="{7D18A955-1D64-4765-BB5E-F276600C706A}" type="datetime1">
              <a:rPr lang="en-US" smtClean="0"/>
              <a:t>11/2/2021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17</a:t>
            </a:fld>
            <a:endParaRPr lang="en-US"/>
          </a:p>
        </p:txBody>
      </p:sp>
    </p:spTree>
    <p:extLst>
      <p:ext uri="{BB962C8B-B14F-4D97-AF65-F5344CB8AC3E}">
        <p14:creationId xmlns:p14="http://schemas.microsoft.com/office/powerpoint/2010/main" val="1989561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D18A955-1D64-4765-BB5E-F276600C706A}" type="datetime1">
              <a:rPr lang="en-US" smtClean="0"/>
              <a:t>11/2/2021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18</a:t>
            </a:fld>
            <a:endParaRPr lang="en-US"/>
          </a:p>
        </p:txBody>
      </p:sp>
      <p:sp>
        <p:nvSpPr>
          <p:cNvPr id="8" name="Content Placeholder 7">
            <a:extLst>
              <a:ext uri="{FF2B5EF4-FFF2-40B4-BE49-F238E27FC236}">
                <a16:creationId xmlns:a16="http://schemas.microsoft.com/office/drawing/2014/main" id="{8248177D-97A3-455A-8CE2-5D45D81C5935}"/>
              </a:ext>
            </a:extLst>
          </p:cNvPr>
          <p:cNvSpPr>
            <a:spLocks noGrp="1"/>
          </p:cNvSpPr>
          <p:nvPr>
            <p:ph idx="1"/>
          </p:nvPr>
        </p:nvSpPr>
        <p:spPr/>
        <p:txBody>
          <a:bodyPr>
            <a:normAutofit/>
          </a:bodyPr>
          <a:lstStyle/>
          <a:p>
            <a:pPr marL="0" indent="0" algn="ctr">
              <a:buNone/>
            </a:pPr>
            <a:r>
              <a:rPr lang="en-US" sz="11500" dirty="0"/>
              <a:t>DEMO</a:t>
            </a:r>
          </a:p>
        </p:txBody>
      </p:sp>
    </p:spTree>
    <p:extLst>
      <p:ext uri="{BB962C8B-B14F-4D97-AF65-F5344CB8AC3E}">
        <p14:creationId xmlns:p14="http://schemas.microsoft.com/office/powerpoint/2010/main" val="29317452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Further Reading</a:t>
            </a:r>
          </a:p>
        </p:txBody>
      </p:sp>
      <p:sp>
        <p:nvSpPr>
          <p:cNvPr id="3" name="Content Placeholder 2"/>
          <p:cNvSpPr>
            <a:spLocks noGrp="1"/>
          </p:cNvSpPr>
          <p:nvPr>
            <p:ph idx="1"/>
          </p:nvPr>
        </p:nvSpPr>
        <p:spPr>
          <a:xfrm>
            <a:off x="457200" y="1417638"/>
            <a:ext cx="8229600" cy="4708525"/>
          </a:xfrm>
        </p:spPr>
        <p:txBody>
          <a:bodyPr>
            <a:normAutofit/>
          </a:bodyPr>
          <a:lstStyle/>
          <a:p>
            <a:r>
              <a:rPr lang="en-US" dirty="0">
                <a:hlinkClick r:id="rId3"/>
              </a:rPr>
              <a:t>The 6803 Timer as VSYNC Surrogate</a:t>
            </a:r>
            <a:endParaRPr lang="en-US" dirty="0"/>
          </a:p>
          <a:p>
            <a:r>
              <a:rPr lang="en-US" dirty="0">
                <a:hlinkClick r:id="rId4"/>
              </a:rPr>
              <a:t>6847 VDG Spec</a:t>
            </a:r>
            <a:endParaRPr lang="en-US" dirty="0"/>
          </a:p>
          <a:p>
            <a:r>
              <a:rPr lang="en-US" dirty="0" err="1">
                <a:hlinkClick r:id="rId5"/>
              </a:rPr>
              <a:t>CoCo</a:t>
            </a:r>
            <a:r>
              <a:rPr lang="en-US" dirty="0">
                <a:hlinkClick r:id="rId5"/>
              </a:rPr>
              <a:t> 2 Service Manual</a:t>
            </a:r>
            <a:endParaRPr lang="en-US" dirty="0"/>
          </a:p>
          <a:p>
            <a:r>
              <a:rPr lang="en-US" dirty="0">
                <a:hlinkClick r:id="rId6"/>
              </a:rPr>
              <a:t>6801 (and 6803) Programmer’s Reference</a:t>
            </a:r>
            <a:endParaRPr lang="en-US" dirty="0"/>
          </a:p>
          <a:p>
            <a:r>
              <a:rPr lang="en-US" dirty="0">
                <a:hlinkClick r:id="rId7"/>
              </a:rPr>
              <a:t>MC-10 Service Manual</a:t>
            </a:r>
            <a:endParaRPr lang="en-US" dirty="0"/>
          </a:p>
        </p:txBody>
      </p:sp>
      <p:sp>
        <p:nvSpPr>
          <p:cNvPr id="4" name="Date Placeholder 3"/>
          <p:cNvSpPr>
            <a:spLocks noGrp="1"/>
          </p:cNvSpPr>
          <p:nvPr>
            <p:ph type="dt" sz="half" idx="10"/>
          </p:nvPr>
        </p:nvSpPr>
        <p:spPr/>
        <p:txBody>
          <a:bodyPr/>
          <a:lstStyle/>
          <a:p>
            <a:fld id="{7D18A955-1D64-4765-BB5E-F276600C706A}" type="datetime1">
              <a:rPr lang="en-US" smtClean="0"/>
              <a:t>10/28/2021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19</a:t>
            </a:fld>
            <a:endParaRPr lang="en-US"/>
          </a:p>
        </p:txBody>
      </p:sp>
    </p:spTree>
    <p:extLst>
      <p:ext uri="{BB962C8B-B14F-4D97-AF65-F5344CB8AC3E}">
        <p14:creationId xmlns:p14="http://schemas.microsoft.com/office/powerpoint/2010/main" val="230110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Acknowledgements</a:t>
            </a:r>
          </a:p>
        </p:txBody>
      </p:sp>
      <p:sp>
        <p:nvSpPr>
          <p:cNvPr id="3" name="Content Placeholder 2"/>
          <p:cNvSpPr>
            <a:spLocks noGrp="1"/>
          </p:cNvSpPr>
          <p:nvPr>
            <p:ph idx="1"/>
          </p:nvPr>
        </p:nvSpPr>
        <p:spPr>
          <a:xfrm>
            <a:off x="457200" y="1600199"/>
            <a:ext cx="8229600" cy="4191001"/>
          </a:xfrm>
        </p:spPr>
        <p:txBody>
          <a:bodyPr>
            <a:normAutofit fontScale="92500" lnSpcReduction="10000"/>
          </a:bodyPr>
          <a:lstStyle/>
          <a:p>
            <a:r>
              <a:rPr lang="en-US" dirty="0"/>
              <a:t>Standing on the shoulders of MC-10 giants:</a:t>
            </a:r>
          </a:p>
          <a:p>
            <a:pPr lvl="1"/>
            <a:r>
              <a:rPr lang="en-US" dirty="0"/>
              <a:t>Darren Atkinson</a:t>
            </a:r>
          </a:p>
          <a:p>
            <a:pPr lvl="1"/>
            <a:r>
              <a:rPr lang="en-US" dirty="0"/>
              <a:t>Simon Jonassen (who also contributed to the paper “The 6803 Timer as VSYNC Surrogate)</a:t>
            </a:r>
          </a:p>
          <a:p>
            <a:pPr lvl="1"/>
            <a:r>
              <a:rPr lang="en-US" dirty="0"/>
              <a:t>John Linville</a:t>
            </a:r>
          </a:p>
          <a:p>
            <a:pPr lvl="1"/>
            <a:endParaRPr lang="en-US" dirty="0"/>
          </a:p>
          <a:p>
            <a:r>
              <a:rPr lang="en-US" dirty="0"/>
              <a:t>Thanks to Jim Brain for this presentation’s title;</a:t>
            </a:r>
            <a:br>
              <a:rPr lang="en-US" dirty="0"/>
            </a:br>
            <a:r>
              <a:rPr lang="en-US" dirty="0"/>
              <a:t>I accept blame for the remainder of the puns and idioms in this presentation</a:t>
            </a:r>
          </a:p>
        </p:txBody>
      </p:sp>
      <p:sp>
        <p:nvSpPr>
          <p:cNvPr id="4" name="Date Placeholder 3"/>
          <p:cNvSpPr>
            <a:spLocks noGrp="1"/>
          </p:cNvSpPr>
          <p:nvPr>
            <p:ph type="dt" sz="half" idx="10"/>
          </p:nvPr>
        </p:nvSpPr>
        <p:spPr/>
        <p:txBody>
          <a:bodyPr/>
          <a:lstStyle/>
          <a:p>
            <a:fld id="{7D18A955-1D64-4765-BB5E-F276600C706A}" type="datetime1">
              <a:rPr lang="en-US" smtClean="0"/>
              <a:t>10/27/2021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2</a:t>
            </a:fld>
            <a:endParaRPr lang="en-US"/>
          </a:p>
        </p:txBody>
      </p:sp>
    </p:spTree>
    <p:extLst>
      <p:ext uri="{BB962C8B-B14F-4D97-AF65-F5344CB8AC3E}">
        <p14:creationId xmlns:p14="http://schemas.microsoft.com/office/powerpoint/2010/main" val="3781347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Raster Scan and Vertical Retrace</a:t>
            </a:r>
          </a:p>
        </p:txBody>
      </p:sp>
      <p:sp>
        <p:nvSpPr>
          <p:cNvPr id="4" name="Date Placeholder 3"/>
          <p:cNvSpPr>
            <a:spLocks noGrp="1"/>
          </p:cNvSpPr>
          <p:nvPr>
            <p:ph type="dt" sz="half" idx="10"/>
          </p:nvPr>
        </p:nvSpPr>
        <p:spPr/>
        <p:txBody>
          <a:bodyPr/>
          <a:lstStyle/>
          <a:p>
            <a:fld id="{7D18A955-1D64-4765-BB5E-F276600C706A}" type="datetime1">
              <a:rPr lang="en-US" smtClean="0"/>
              <a:t>10/27/2021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3</a:t>
            </a:fld>
            <a:endParaRPr lang="en-US"/>
          </a:p>
        </p:txBody>
      </p:sp>
      <p:pic>
        <p:nvPicPr>
          <p:cNvPr id="1028" name="Picture 4">
            <a:extLst>
              <a:ext uri="{FF2B5EF4-FFF2-40B4-BE49-F238E27FC236}">
                <a16:creationId xmlns:a16="http://schemas.microsoft.com/office/drawing/2014/main" id="{BB1A9EF2-2F17-4633-9518-A658284332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433182"/>
            <a:ext cx="6096000" cy="4739018"/>
          </a:xfrm>
          <a:prstGeom prst="rect">
            <a:avLst/>
          </a:prstGeom>
          <a:solidFill>
            <a:schemeClr val="tx1"/>
          </a:solidFill>
          <a:ln>
            <a:noFill/>
          </a:ln>
        </p:spPr>
      </p:pic>
    </p:spTree>
    <p:extLst>
      <p:ext uri="{BB962C8B-B14F-4D97-AF65-F5344CB8AC3E}">
        <p14:creationId xmlns:p14="http://schemas.microsoft.com/office/powerpoint/2010/main" val="3168380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r>
              <a:rPr lang="en-US" dirty="0"/>
              <a:t>That </a:t>
            </a:r>
            <a:r>
              <a:rPr lang="en-US" dirty="0" err="1"/>
              <a:t>SYNCing</a:t>
            </a:r>
            <a:r>
              <a:rPr lang="en-US" dirty="0"/>
              <a:t> Feeling</a:t>
            </a:r>
          </a:p>
        </p:txBody>
      </p:sp>
      <p:sp>
        <p:nvSpPr>
          <p:cNvPr id="3" name="Content Placeholder 2"/>
          <p:cNvSpPr>
            <a:spLocks noGrp="1"/>
          </p:cNvSpPr>
          <p:nvPr>
            <p:ph sz="half" idx="1"/>
          </p:nvPr>
        </p:nvSpPr>
        <p:spPr>
          <a:xfrm>
            <a:off x="685800" y="1600200"/>
            <a:ext cx="4724400" cy="4525963"/>
          </a:xfrm>
        </p:spPr>
        <p:txBody>
          <a:bodyPr>
            <a:normAutofit/>
          </a:bodyPr>
          <a:lstStyle/>
          <a:p>
            <a:r>
              <a:rPr lang="en-US" dirty="0"/>
              <a:t>HSYNC</a:t>
            </a:r>
          </a:p>
          <a:p>
            <a:pPr lvl="1"/>
            <a:r>
              <a:rPr lang="en-US" dirty="0"/>
              <a:t>Triggered in horizontal retrace</a:t>
            </a:r>
          </a:p>
          <a:p>
            <a:pPr lvl="1"/>
            <a:r>
              <a:rPr lang="en-US" dirty="0"/>
              <a:t>HS in 6847 pinout</a:t>
            </a:r>
          </a:p>
          <a:p>
            <a:pPr lvl="1"/>
            <a:r>
              <a:rPr lang="en-US" dirty="0"/>
              <a:t>Happens at frequency of 15.734kHz or every ~63.6us</a:t>
            </a:r>
          </a:p>
          <a:p>
            <a:r>
              <a:rPr lang="en-US" dirty="0"/>
              <a:t>VSYNC </a:t>
            </a:r>
          </a:p>
          <a:p>
            <a:pPr lvl="1"/>
            <a:r>
              <a:rPr lang="en-US" dirty="0"/>
              <a:t>Triggered in vertical retrace</a:t>
            </a:r>
          </a:p>
          <a:p>
            <a:pPr lvl="1"/>
            <a:r>
              <a:rPr lang="en-US" dirty="0"/>
              <a:t>FS (Field Sync) in 6847 pinout </a:t>
            </a:r>
          </a:p>
          <a:p>
            <a:pPr lvl="1"/>
            <a:r>
              <a:rPr lang="en-US" dirty="0"/>
              <a:t>Happens 60 times/second or every ~16.67ms</a:t>
            </a:r>
          </a:p>
        </p:txBody>
      </p:sp>
      <p:pic>
        <p:nvPicPr>
          <p:cNvPr id="2050" name="Picture 2">
            <a:extLst>
              <a:ext uri="{FF2B5EF4-FFF2-40B4-BE49-F238E27FC236}">
                <a16:creationId xmlns:a16="http://schemas.microsoft.com/office/drawing/2014/main" id="{01221CAB-F620-496B-8ED8-7AA3AEE4158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821775" y="1600200"/>
            <a:ext cx="2407825" cy="4525963"/>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sz="half" idx="10"/>
          </p:nvPr>
        </p:nvSpPr>
        <p:spPr>
          <a:xfrm>
            <a:off x="457200" y="6356350"/>
            <a:ext cx="2133600" cy="365125"/>
          </a:xfrm>
        </p:spPr>
        <p:txBody>
          <a:bodyPr anchor="ctr">
            <a:normAutofit/>
          </a:bodyPr>
          <a:lstStyle/>
          <a:p>
            <a:pPr>
              <a:spcAft>
                <a:spcPts val="600"/>
              </a:spcAft>
            </a:pPr>
            <a:fld id="{7D18A955-1D64-4765-BB5E-F276600C706A}" type="datetime1">
              <a:rPr lang="en-US" smtClean="0"/>
              <a:pPr>
                <a:spcAft>
                  <a:spcPts val="600"/>
                </a:spcAft>
              </a:pPr>
              <a:t>10/27/2021</a:t>
            </a:fld>
            <a:endParaRPr lang="en-US"/>
          </a:p>
        </p:txBody>
      </p:sp>
      <p:sp>
        <p:nvSpPr>
          <p:cNvPr id="5" name="Footer Placeholder 4"/>
          <p:cNvSpPr>
            <a:spLocks noGrp="1"/>
          </p:cNvSpPr>
          <p:nvPr>
            <p:ph type="ftr" sz="quarter" idx="11"/>
          </p:nvPr>
        </p:nvSpPr>
        <p:spPr>
          <a:xfrm>
            <a:off x="3124200" y="6356350"/>
            <a:ext cx="2895600" cy="365125"/>
          </a:xfrm>
        </p:spPr>
        <p:txBody>
          <a:bodyPr anchor="ctr">
            <a:normAutofit/>
          </a:bodyPr>
          <a:lstStyle/>
          <a:p>
            <a:pPr>
              <a:spcAft>
                <a:spcPts val="600"/>
              </a:spcAft>
            </a:pPr>
            <a:r>
              <a:rPr lang="en-US" dirty="0" err="1"/>
              <a:t>CoCoFEST</a:t>
            </a:r>
            <a:r>
              <a:rPr lang="en-US" dirty="0"/>
              <a:t> 2021</a:t>
            </a:r>
            <a:endParaRPr lang="en-US"/>
          </a:p>
        </p:txBody>
      </p:sp>
      <p:sp>
        <p:nvSpPr>
          <p:cNvPr id="6" name="Slide Number Placeholder 5"/>
          <p:cNvSpPr>
            <a:spLocks noGrp="1"/>
          </p:cNvSpPr>
          <p:nvPr>
            <p:ph type="sldNum" sz="quarter" idx="12"/>
          </p:nvPr>
        </p:nvSpPr>
        <p:spPr>
          <a:xfrm>
            <a:off x="6553200" y="6356350"/>
            <a:ext cx="2133600" cy="365125"/>
          </a:xfrm>
        </p:spPr>
        <p:txBody>
          <a:bodyPr anchor="ctr">
            <a:normAutofit/>
          </a:bodyPr>
          <a:lstStyle/>
          <a:p>
            <a:pPr>
              <a:spcAft>
                <a:spcPts val="600"/>
              </a:spcAft>
            </a:pPr>
            <a:fld id="{5BD11713-41CB-4092-BA16-04109412DE38}" type="slidenum">
              <a:rPr lang="en-US" smtClean="0"/>
              <a:pPr>
                <a:spcAft>
                  <a:spcPts val="600"/>
                </a:spcAft>
              </a:pPr>
              <a:t>4</a:t>
            </a:fld>
            <a:endParaRPr lang="en-US"/>
          </a:p>
        </p:txBody>
      </p:sp>
    </p:spTree>
    <p:extLst>
      <p:ext uri="{BB962C8B-B14F-4D97-AF65-F5344CB8AC3E}">
        <p14:creationId xmlns:p14="http://schemas.microsoft.com/office/powerpoint/2010/main" val="375238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CoCo</a:t>
            </a:r>
            <a:r>
              <a:rPr lang="en-US" dirty="0"/>
              <a:t> has what MC-10 doesn’t?</a:t>
            </a:r>
          </a:p>
        </p:txBody>
      </p:sp>
      <p:pic>
        <p:nvPicPr>
          <p:cNvPr id="8" name="Content Placeholder 7">
            <a:extLst>
              <a:ext uri="{FF2B5EF4-FFF2-40B4-BE49-F238E27FC236}">
                <a16:creationId xmlns:a16="http://schemas.microsoft.com/office/drawing/2014/main" id="{2A8F9AAD-FFCC-44BF-88BE-7F2D7BDA80B3}"/>
              </a:ext>
            </a:extLst>
          </p:cNvPr>
          <p:cNvPicPr>
            <a:picLocks noGrp="1" noChangeAspect="1"/>
          </p:cNvPicPr>
          <p:nvPr>
            <p:ph idx="1"/>
          </p:nvPr>
        </p:nvPicPr>
        <p:blipFill>
          <a:blip r:embed="rId3"/>
          <a:stretch>
            <a:fillRect/>
          </a:stretch>
        </p:blipFill>
        <p:spPr>
          <a:xfrm>
            <a:off x="4996678" y="1327908"/>
            <a:ext cx="2699522" cy="4920492"/>
          </a:xfrm>
        </p:spPr>
      </p:pic>
      <p:sp>
        <p:nvSpPr>
          <p:cNvPr id="4" name="Date Placeholder 3"/>
          <p:cNvSpPr>
            <a:spLocks noGrp="1"/>
          </p:cNvSpPr>
          <p:nvPr>
            <p:ph type="dt" sz="half" idx="10"/>
          </p:nvPr>
        </p:nvSpPr>
        <p:spPr/>
        <p:txBody>
          <a:bodyPr/>
          <a:lstStyle/>
          <a:p>
            <a:fld id="{7D18A955-1D64-4765-BB5E-F276600C706A}" type="datetime1">
              <a:rPr lang="en-US" smtClean="0"/>
              <a:t>10/27/2021</a:t>
            </a:fld>
            <a:endParaRPr lang="en-US"/>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5</a:t>
            </a:fld>
            <a:endParaRPr lang="en-US"/>
          </a:p>
        </p:txBody>
      </p:sp>
      <p:pic>
        <p:nvPicPr>
          <p:cNvPr id="10" name="Picture 9">
            <a:extLst>
              <a:ext uri="{FF2B5EF4-FFF2-40B4-BE49-F238E27FC236}">
                <a16:creationId xmlns:a16="http://schemas.microsoft.com/office/drawing/2014/main" id="{A306F142-C83A-4EB1-AF29-F3FC6A6967D5}"/>
              </a:ext>
            </a:extLst>
          </p:cNvPr>
          <p:cNvPicPr>
            <a:picLocks noChangeAspect="1"/>
          </p:cNvPicPr>
          <p:nvPr/>
        </p:nvPicPr>
        <p:blipFill>
          <a:blip r:embed="rId4"/>
          <a:stretch>
            <a:fillRect/>
          </a:stretch>
        </p:blipFill>
        <p:spPr>
          <a:xfrm>
            <a:off x="1380118" y="1397507"/>
            <a:ext cx="2734682" cy="4824986"/>
          </a:xfrm>
          <a:prstGeom prst="rect">
            <a:avLst/>
          </a:prstGeom>
        </p:spPr>
      </p:pic>
    </p:spTree>
    <p:extLst>
      <p:ext uri="{BB962C8B-B14F-4D97-AF65-F5344CB8AC3E}">
        <p14:creationId xmlns:p14="http://schemas.microsoft.com/office/powerpoint/2010/main" val="1844590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Does VSYNC Matter?</a:t>
            </a:r>
          </a:p>
        </p:txBody>
      </p:sp>
      <p:sp>
        <p:nvSpPr>
          <p:cNvPr id="3" name="Content Placeholder 2"/>
          <p:cNvSpPr>
            <a:spLocks noGrp="1"/>
          </p:cNvSpPr>
          <p:nvPr>
            <p:ph idx="1"/>
          </p:nvPr>
        </p:nvSpPr>
        <p:spPr>
          <a:xfrm>
            <a:off x="457200" y="1417638"/>
            <a:ext cx="8229600" cy="4708525"/>
          </a:xfrm>
        </p:spPr>
        <p:txBody>
          <a:bodyPr>
            <a:normAutofit fontScale="92500" lnSpcReduction="10000"/>
          </a:bodyPr>
          <a:lstStyle/>
          <a:p>
            <a:r>
              <a:rPr lang="en-US" dirty="0"/>
              <a:t>Enables software to avoid “tearing” by performing video memory remapping or updates during the blanking region</a:t>
            </a:r>
          </a:p>
          <a:p>
            <a:r>
              <a:rPr lang="en-US" dirty="0"/>
              <a:t>Provides 60Hz periodic interrupt for triggering regularly recurring events in software</a:t>
            </a:r>
          </a:p>
          <a:p>
            <a:r>
              <a:rPr lang="en-US" b="1" dirty="0"/>
              <a:t>Allows software to communicate with </a:t>
            </a:r>
            <a:r>
              <a:rPr lang="en-US" b="1" dirty="0" err="1"/>
              <a:t>CoCoVGA</a:t>
            </a:r>
            <a:r>
              <a:rPr lang="en-US" b="1" dirty="0"/>
              <a:t> to access enhanced features such as:</a:t>
            </a:r>
          </a:p>
          <a:p>
            <a:pPr lvl="1"/>
            <a:r>
              <a:rPr lang="en-US" b="1" dirty="0"/>
              <a:t>setting palette colors</a:t>
            </a:r>
          </a:p>
          <a:p>
            <a:pPr lvl="1"/>
            <a:r>
              <a:rPr lang="en-US" b="1" dirty="0"/>
              <a:t>64-column text mode</a:t>
            </a:r>
          </a:p>
          <a:p>
            <a:pPr lvl="1"/>
            <a:r>
              <a:rPr lang="en-US" b="1" dirty="0"/>
              <a:t>16-color 128x96 (VG6) video mode</a:t>
            </a:r>
          </a:p>
        </p:txBody>
      </p:sp>
      <p:sp>
        <p:nvSpPr>
          <p:cNvPr id="4" name="Date Placeholder 3"/>
          <p:cNvSpPr>
            <a:spLocks noGrp="1"/>
          </p:cNvSpPr>
          <p:nvPr>
            <p:ph type="dt" sz="half" idx="10"/>
          </p:nvPr>
        </p:nvSpPr>
        <p:spPr/>
        <p:txBody>
          <a:bodyPr/>
          <a:lstStyle/>
          <a:p>
            <a:fld id="{7D18A955-1D64-4765-BB5E-F276600C706A}" type="datetime1">
              <a:rPr lang="en-US" smtClean="0"/>
              <a:t>10/28/2021</a:t>
            </a:fld>
            <a:endParaRPr lang="en-US" dirty="0"/>
          </a:p>
        </p:txBody>
      </p:sp>
      <p:sp>
        <p:nvSpPr>
          <p:cNvPr id="5" name="Footer Placeholder 4"/>
          <p:cNvSpPr>
            <a:spLocks noGrp="1"/>
          </p:cNvSpPr>
          <p:nvPr>
            <p:ph type="ftr" sz="quarter" idx="11"/>
          </p:nvPr>
        </p:nvSpPr>
        <p:spPr/>
        <p:txBody>
          <a:bodyPr/>
          <a:lstStyle/>
          <a:p>
            <a:r>
              <a:rPr lang="en-US" dirty="0" err="1"/>
              <a:t>CoCoFEST</a:t>
            </a:r>
            <a:r>
              <a:rPr lang="en-US" dirty="0"/>
              <a:t> 2021</a:t>
            </a:r>
          </a:p>
        </p:txBody>
      </p:sp>
      <p:sp>
        <p:nvSpPr>
          <p:cNvPr id="6" name="Slide Number Placeholder 5"/>
          <p:cNvSpPr>
            <a:spLocks noGrp="1"/>
          </p:cNvSpPr>
          <p:nvPr>
            <p:ph type="sldNum" sz="quarter" idx="12"/>
          </p:nvPr>
        </p:nvSpPr>
        <p:spPr/>
        <p:txBody>
          <a:bodyPr/>
          <a:lstStyle/>
          <a:p>
            <a:fld id="{5BD11713-41CB-4092-BA16-04109412DE38}" type="slidenum">
              <a:rPr lang="en-US" smtClean="0"/>
              <a:t>6</a:t>
            </a:fld>
            <a:endParaRPr lang="en-US"/>
          </a:p>
        </p:txBody>
      </p:sp>
    </p:spTree>
    <p:extLst>
      <p:ext uri="{BB962C8B-B14F-4D97-AF65-F5344CB8AC3E}">
        <p14:creationId xmlns:p14="http://schemas.microsoft.com/office/powerpoint/2010/main" val="142987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Content Placeholder 8" descr="Processor outline">
            <a:extLst>
              <a:ext uri="{FF2B5EF4-FFF2-40B4-BE49-F238E27FC236}">
                <a16:creationId xmlns:a16="http://schemas.microsoft.com/office/drawing/2014/main" id="{48741E6B-7AC4-4D92-8A7B-6B42946FDD3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436166" y="1906588"/>
            <a:ext cx="3960812" cy="3960812"/>
          </a:xfrm>
          <a:prstGeom prst="rect">
            <a:avLst/>
          </a:prstGeom>
        </p:spPr>
      </p:pic>
      <p:sp>
        <p:nvSpPr>
          <p:cNvPr id="2" name="Title 1"/>
          <p:cNvSpPr>
            <a:spLocks noGrp="1"/>
          </p:cNvSpPr>
          <p:nvPr>
            <p:ph type="title"/>
          </p:nvPr>
        </p:nvSpPr>
        <p:spPr>
          <a:xfrm>
            <a:off x="457200" y="274638"/>
            <a:ext cx="8229600" cy="1143000"/>
          </a:xfrm>
        </p:spPr>
        <p:txBody>
          <a:bodyPr anchor="ctr">
            <a:normAutofit/>
          </a:bodyPr>
          <a:lstStyle/>
          <a:p>
            <a:r>
              <a:rPr lang="en-US" dirty="0"/>
              <a:t>Don’t Abandon the </a:t>
            </a:r>
            <a:r>
              <a:rPr lang="en-US" dirty="0" err="1"/>
              <a:t>SYNCing</a:t>
            </a:r>
            <a:r>
              <a:rPr lang="en-US" dirty="0"/>
              <a:t> Ship!</a:t>
            </a:r>
          </a:p>
        </p:txBody>
      </p:sp>
      <p:sp>
        <p:nvSpPr>
          <p:cNvPr id="4" name="Date Placeholder 3"/>
          <p:cNvSpPr>
            <a:spLocks noGrp="1"/>
          </p:cNvSpPr>
          <p:nvPr>
            <p:ph type="dt" sz="half" idx="10"/>
          </p:nvPr>
        </p:nvSpPr>
        <p:spPr>
          <a:xfrm>
            <a:off x="457200" y="6356350"/>
            <a:ext cx="2133600" cy="365125"/>
          </a:xfrm>
        </p:spPr>
        <p:txBody>
          <a:bodyPr anchor="ctr">
            <a:normAutofit/>
          </a:bodyPr>
          <a:lstStyle/>
          <a:p>
            <a:pPr>
              <a:spcAft>
                <a:spcPts val="600"/>
              </a:spcAft>
            </a:pPr>
            <a:fld id="{7D18A955-1D64-4765-BB5E-F276600C706A}" type="datetime1">
              <a:rPr lang="en-US" smtClean="0"/>
              <a:pPr>
                <a:spcAft>
                  <a:spcPts val="600"/>
                </a:spcAft>
              </a:pPr>
              <a:t>10/28/2021</a:t>
            </a:fld>
            <a:endParaRPr lang="en-US"/>
          </a:p>
        </p:txBody>
      </p:sp>
      <p:sp>
        <p:nvSpPr>
          <p:cNvPr id="5" name="Footer Placeholder 4"/>
          <p:cNvSpPr>
            <a:spLocks noGrp="1"/>
          </p:cNvSpPr>
          <p:nvPr>
            <p:ph type="ftr" sz="quarter" idx="11"/>
          </p:nvPr>
        </p:nvSpPr>
        <p:spPr>
          <a:xfrm>
            <a:off x="3124200" y="6356350"/>
            <a:ext cx="2895600" cy="365125"/>
          </a:xfrm>
        </p:spPr>
        <p:txBody>
          <a:bodyPr anchor="ctr">
            <a:normAutofit/>
          </a:bodyPr>
          <a:lstStyle/>
          <a:p>
            <a:pPr>
              <a:spcAft>
                <a:spcPts val="600"/>
              </a:spcAft>
            </a:pPr>
            <a:r>
              <a:rPr lang="en-US" dirty="0" err="1"/>
              <a:t>CoCoFEST</a:t>
            </a:r>
            <a:r>
              <a:rPr lang="en-US" dirty="0"/>
              <a:t> 2021</a:t>
            </a:r>
            <a:endParaRPr lang="en-US"/>
          </a:p>
        </p:txBody>
      </p:sp>
      <p:sp>
        <p:nvSpPr>
          <p:cNvPr id="6" name="Slide Number Placeholder 5"/>
          <p:cNvSpPr>
            <a:spLocks noGrp="1"/>
          </p:cNvSpPr>
          <p:nvPr>
            <p:ph type="sldNum" sz="quarter" idx="12"/>
          </p:nvPr>
        </p:nvSpPr>
        <p:spPr>
          <a:xfrm>
            <a:off x="6553200" y="6356350"/>
            <a:ext cx="2133600" cy="365125"/>
          </a:xfrm>
        </p:spPr>
        <p:txBody>
          <a:bodyPr anchor="ctr">
            <a:normAutofit/>
          </a:bodyPr>
          <a:lstStyle/>
          <a:p>
            <a:pPr>
              <a:spcAft>
                <a:spcPts val="600"/>
              </a:spcAft>
            </a:pPr>
            <a:fld id="{5BD11713-41CB-4092-BA16-04109412DE38}" type="slidenum">
              <a:rPr lang="en-US" smtClean="0"/>
              <a:pPr>
                <a:spcAft>
                  <a:spcPts val="600"/>
                </a:spcAft>
              </a:pPr>
              <a:t>7</a:t>
            </a:fld>
            <a:endParaRPr lang="en-US"/>
          </a:p>
        </p:txBody>
      </p:sp>
      <p:graphicFrame>
        <p:nvGraphicFramePr>
          <p:cNvPr id="8" name="Content Placeholder 2">
            <a:extLst>
              <a:ext uri="{FF2B5EF4-FFF2-40B4-BE49-F238E27FC236}">
                <a16:creationId xmlns:a16="http://schemas.microsoft.com/office/drawing/2014/main" id="{037F88EF-CF5F-4A5E-9D17-365B1EE252DA}"/>
              </a:ext>
            </a:extLst>
          </p:cNvPr>
          <p:cNvGraphicFramePr>
            <a:graphicFrameLocks noGrp="1"/>
          </p:cNvGraphicFramePr>
          <p:nvPr>
            <p:ph sz="half" idx="2"/>
            <p:extLst>
              <p:ext uri="{D42A27DB-BD31-4B8C-83A1-F6EECF244321}">
                <p14:modId xmlns:p14="http://schemas.microsoft.com/office/powerpoint/2010/main" val="639827311"/>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9" name="Content Placeholder 8" descr="Stopwatch 33% with solid fill">
            <a:extLst>
              <a:ext uri="{FF2B5EF4-FFF2-40B4-BE49-F238E27FC236}">
                <a16:creationId xmlns:a16="http://schemas.microsoft.com/office/drawing/2014/main" id="{017B264F-D60F-4D3B-B022-3D1FFE775DFF}"/>
              </a:ext>
            </a:extLst>
          </p:cNvPr>
          <p:cNvPicPr>
            <a:picLocks noGrp="1" noChangeAspect="1"/>
          </p:cNvPicPr>
          <p:nvPr>
            <p:ph sz="half" idx="1"/>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971675" y="3415506"/>
            <a:ext cx="914400" cy="914400"/>
          </a:xfrm>
        </p:spPr>
      </p:pic>
    </p:spTree>
    <p:extLst>
      <p:ext uri="{BB962C8B-B14F-4D97-AF65-F5344CB8AC3E}">
        <p14:creationId xmlns:p14="http://schemas.microsoft.com/office/powerpoint/2010/main" val="3626336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r>
              <a:rPr lang="en-US" dirty="0"/>
              <a:t>Spoiler!  It Can!</a:t>
            </a:r>
          </a:p>
        </p:txBody>
      </p:sp>
      <p:sp>
        <p:nvSpPr>
          <p:cNvPr id="71" name="Text Placeholder 2">
            <a:extLst>
              <a:ext uri="{FF2B5EF4-FFF2-40B4-BE49-F238E27FC236}">
                <a16:creationId xmlns:a16="http://schemas.microsoft.com/office/drawing/2014/main" id="{91DE4BDD-150E-4CDB-92CD-844F88D164C2}"/>
              </a:ext>
            </a:extLst>
          </p:cNvPr>
          <p:cNvSpPr>
            <a:spLocks noGrp="1"/>
          </p:cNvSpPr>
          <p:nvPr>
            <p:ph type="body" idx="1"/>
          </p:nvPr>
        </p:nvSpPr>
        <p:spPr>
          <a:xfrm>
            <a:off x="992188" y="1722438"/>
            <a:ext cx="2970212" cy="639762"/>
          </a:xfrm>
        </p:spPr>
        <p:txBody>
          <a:bodyPr>
            <a:noAutofit/>
          </a:bodyPr>
          <a:lstStyle/>
          <a:p>
            <a:pPr algn="ctr"/>
            <a:r>
              <a:rPr lang="en-US" sz="2000" dirty="0"/>
              <a:t>John Linville’s Xmas Rush for the MC-10</a:t>
            </a:r>
          </a:p>
        </p:txBody>
      </p:sp>
      <p:pic>
        <p:nvPicPr>
          <p:cNvPr id="3074" name="Picture 2" descr="Xmas Rush">
            <a:extLst>
              <a:ext uri="{FF2B5EF4-FFF2-40B4-BE49-F238E27FC236}">
                <a16:creationId xmlns:a16="http://schemas.microsoft.com/office/drawing/2014/main" id="{C2042E3F-36E7-420A-8595-D4C48B1A96C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50765" y="2761059"/>
            <a:ext cx="4040188" cy="3030141"/>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73" name="Text Placeholder 4">
            <a:extLst>
              <a:ext uri="{FF2B5EF4-FFF2-40B4-BE49-F238E27FC236}">
                <a16:creationId xmlns:a16="http://schemas.microsoft.com/office/drawing/2014/main" id="{677E3EE5-B341-45EE-8EC7-68E36C061746}"/>
              </a:ext>
            </a:extLst>
          </p:cNvPr>
          <p:cNvSpPr>
            <a:spLocks noGrp="1"/>
          </p:cNvSpPr>
          <p:nvPr>
            <p:ph type="body" sz="quarter" idx="3"/>
          </p:nvPr>
        </p:nvSpPr>
        <p:spPr>
          <a:xfrm>
            <a:off x="4497389" y="1699288"/>
            <a:ext cx="4337048" cy="662912"/>
          </a:xfrm>
        </p:spPr>
        <p:txBody>
          <a:bodyPr>
            <a:noAutofit/>
          </a:bodyPr>
          <a:lstStyle/>
          <a:p>
            <a:pPr algn="ctr"/>
            <a:r>
              <a:rPr lang="en-US" sz="2000" dirty="0"/>
              <a:t>Darren Atkinson’s port of Lee Patterson’s Bouncy Ball for the MC-10 </a:t>
            </a:r>
          </a:p>
        </p:txBody>
      </p:sp>
      <p:sp>
        <p:nvSpPr>
          <p:cNvPr id="4" name="Date Placeholder 3"/>
          <p:cNvSpPr>
            <a:spLocks noGrp="1"/>
          </p:cNvSpPr>
          <p:nvPr>
            <p:ph type="dt" sz="half" idx="10"/>
          </p:nvPr>
        </p:nvSpPr>
        <p:spPr>
          <a:xfrm>
            <a:off x="457200" y="6356350"/>
            <a:ext cx="2133600" cy="365125"/>
          </a:xfrm>
        </p:spPr>
        <p:txBody>
          <a:bodyPr anchor="ctr">
            <a:normAutofit/>
          </a:bodyPr>
          <a:lstStyle/>
          <a:p>
            <a:pPr>
              <a:spcAft>
                <a:spcPts val="600"/>
              </a:spcAft>
            </a:pPr>
            <a:fld id="{7D18A955-1D64-4765-BB5E-F276600C706A}" type="datetime1">
              <a:rPr lang="en-US" smtClean="0"/>
              <a:pPr>
                <a:spcAft>
                  <a:spcPts val="600"/>
                </a:spcAft>
              </a:pPr>
              <a:t>10/28/2021</a:t>
            </a:fld>
            <a:endParaRPr lang="en-US"/>
          </a:p>
        </p:txBody>
      </p:sp>
      <p:sp>
        <p:nvSpPr>
          <p:cNvPr id="5" name="Footer Placeholder 4"/>
          <p:cNvSpPr>
            <a:spLocks noGrp="1"/>
          </p:cNvSpPr>
          <p:nvPr>
            <p:ph type="ftr" sz="quarter" idx="11"/>
          </p:nvPr>
        </p:nvSpPr>
        <p:spPr>
          <a:xfrm>
            <a:off x="3124200" y="6356350"/>
            <a:ext cx="2895600" cy="365125"/>
          </a:xfrm>
        </p:spPr>
        <p:txBody>
          <a:bodyPr anchor="ctr">
            <a:normAutofit/>
          </a:bodyPr>
          <a:lstStyle/>
          <a:p>
            <a:pPr>
              <a:spcAft>
                <a:spcPts val="600"/>
              </a:spcAft>
            </a:pPr>
            <a:r>
              <a:rPr lang="en-US" dirty="0" err="1"/>
              <a:t>CoCoFEST</a:t>
            </a:r>
            <a:r>
              <a:rPr lang="en-US" dirty="0"/>
              <a:t> 2021</a:t>
            </a:r>
            <a:endParaRPr lang="en-US"/>
          </a:p>
        </p:txBody>
      </p:sp>
      <p:sp>
        <p:nvSpPr>
          <p:cNvPr id="6" name="Slide Number Placeholder 5"/>
          <p:cNvSpPr>
            <a:spLocks noGrp="1"/>
          </p:cNvSpPr>
          <p:nvPr>
            <p:ph type="sldNum" sz="quarter" idx="12"/>
          </p:nvPr>
        </p:nvSpPr>
        <p:spPr>
          <a:xfrm>
            <a:off x="6553200" y="6356350"/>
            <a:ext cx="2133600" cy="365125"/>
          </a:xfrm>
        </p:spPr>
        <p:txBody>
          <a:bodyPr anchor="ctr">
            <a:normAutofit/>
          </a:bodyPr>
          <a:lstStyle/>
          <a:p>
            <a:pPr>
              <a:spcAft>
                <a:spcPts val="600"/>
              </a:spcAft>
            </a:pPr>
            <a:fld id="{5BD11713-41CB-4092-BA16-04109412DE38}" type="slidenum">
              <a:rPr lang="en-US" smtClean="0"/>
              <a:pPr>
                <a:spcAft>
                  <a:spcPts val="600"/>
                </a:spcAft>
              </a:pPr>
              <a:t>8</a:t>
            </a:fld>
            <a:endParaRPr lang="en-US"/>
          </a:p>
        </p:txBody>
      </p:sp>
      <p:pic>
        <p:nvPicPr>
          <p:cNvPr id="3078" name="Picture 6" descr="TRS-80 CoCo Games – Vintage is The New Old">
            <a:extLst>
              <a:ext uri="{FF2B5EF4-FFF2-40B4-BE49-F238E27FC236}">
                <a16:creationId xmlns:a16="http://schemas.microsoft.com/office/drawing/2014/main" id="{02523C1A-3E48-427E-BBFF-DBD914C2A07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7388" y="2562044"/>
            <a:ext cx="4553120" cy="3457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415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Something to SYNC Your Teeth Into</a:t>
            </a:r>
          </a:p>
        </p:txBody>
      </p:sp>
      <p:sp>
        <p:nvSpPr>
          <p:cNvPr id="3" name="Content Placeholder 2"/>
          <p:cNvSpPr>
            <a:spLocks noGrp="1"/>
          </p:cNvSpPr>
          <p:nvPr>
            <p:ph idx="1"/>
          </p:nvPr>
        </p:nvSpPr>
        <p:spPr>
          <a:xfrm>
            <a:off x="457200" y="1417638"/>
            <a:ext cx="8229600" cy="4830762"/>
          </a:xfrm>
        </p:spPr>
        <p:txBody>
          <a:bodyPr>
            <a:normAutofit/>
          </a:bodyPr>
          <a:lstStyle/>
          <a:p>
            <a:r>
              <a:rPr lang="en-US" dirty="0"/>
              <a:t>Step 1: Train 6803 timer with help from user</a:t>
            </a:r>
          </a:p>
          <a:p>
            <a:r>
              <a:rPr lang="en-US" dirty="0"/>
              <a:t>Step 2: Use trained timer to enable</a:t>
            </a:r>
          </a:p>
          <a:p>
            <a:pPr lvl="1"/>
            <a:r>
              <a:rPr lang="en-US" dirty="0"/>
              <a:t>Synchronized sequencing of the </a:t>
            </a:r>
            <a:r>
              <a:rPr lang="en-US" dirty="0" err="1"/>
              <a:t>CoCoVGA</a:t>
            </a:r>
            <a:r>
              <a:rPr lang="en-US" dirty="0"/>
              <a:t> combo lock and providing register settings on next video frame</a:t>
            </a:r>
          </a:p>
          <a:p>
            <a:pPr lvl="1"/>
            <a:r>
              <a:rPr lang="en-US" dirty="0"/>
              <a:t>Synchronized switching back to visible video</a:t>
            </a:r>
          </a:p>
          <a:p>
            <a:pPr lvl="1"/>
            <a:r>
              <a:rPr lang="en-US" dirty="0"/>
              <a:t>General ability to avoid tearing during video memory updates</a:t>
            </a:r>
          </a:p>
        </p:txBody>
      </p:sp>
      <p:sp>
        <p:nvSpPr>
          <p:cNvPr id="4" name="Date Placeholder 3"/>
          <p:cNvSpPr>
            <a:spLocks noGrp="1"/>
          </p:cNvSpPr>
          <p:nvPr>
            <p:ph type="dt" sz="half" idx="10"/>
          </p:nvPr>
        </p:nvSpPr>
        <p:spPr/>
        <p:txBody>
          <a:bodyPr/>
          <a:lstStyle/>
          <a:p>
            <a:fld id="{7D18A955-1D64-4765-BB5E-F276600C706A}" type="datetime1">
              <a:rPr lang="en-US" smtClean="0"/>
              <a:t>10/28/2021</a:t>
            </a:fld>
            <a:endParaRPr lang="en-US"/>
          </a:p>
        </p:txBody>
      </p:sp>
      <p:sp>
        <p:nvSpPr>
          <p:cNvPr id="5" name="Footer Placeholder 4"/>
          <p:cNvSpPr>
            <a:spLocks noGrp="1"/>
          </p:cNvSpPr>
          <p:nvPr>
            <p:ph type="ftr" sz="quarter" idx="11"/>
          </p:nvPr>
        </p:nvSpPr>
        <p:spPr/>
        <p:txBody>
          <a:bodyPr/>
          <a:lstStyle/>
          <a:p>
            <a:r>
              <a:rPr lang="en-US"/>
              <a:t>CoCoFEST 2021</a:t>
            </a:r>
            <a:endParaRPr lang="en-US" dirty="0"/>
          </a:p>
        </p:txBody>
      </p:sp>
      <p:sp>
        <p:nvSpPr>
          <p:cNvPr id="6" name="Slide Number Placeholder 5"/>
          <p:cNvSpPr>
            <a:spLocks noGrp="1"/>
          </p:cNvSpPr>
          <p:nvPr>
            <p:ph type="sldNum" sz="quarter" idx="12"/>
          </p:nvPr>
        </p:nvSpPr>
        <p:spPr/>
        <p:txBody>
          <a:bodyPr/>
          <a:lstStyle/>
          <a:p>
            <a:fld id="{5BD11713-41CB-4092-BA16-04109412DE38}" type="slidenum">
              <a:rPr lang="en-US" smtClean="0"/>
              <a:t>9</a:t>
            </a:fld>
            <a:endParaRPr lang="en-US"/>
          </a:p>
        </p:txBody>
      </p:sp>
    </p:spTree>
    <p:extLst>
      <p:ext uri="{BB962C8B-B14F-4D97-AF65-F5344CB8AC3E}">
        <p14:creationId xmlns:p14="http://schemas.microsoft.com/office/powerpoint/2010/main" val="2173256083"/>
      </p:ext>
    </p:extLst>
  </p:cSld>
  <p:clrMapOvr>
    <a:masterClrMapping/>
  </p:clrMapOvr>
</p:sld>
</file>

<file path=ppt/theme/theme1.xml><?xml version="1.0" encoding="utf-8"?>
<a:theme xmlns:a="http://schemas.openxmlformats.org/drawingml/2006/main" name="CoCoVGA_CoCoFEST2016">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CoCoVGA_CoCoFEST2016</Template>
  <TotalTime>24535</TotalTime>
  <Words>1489</Words>
  <Application>Microsoft Office PowerPoint</Application>
  <PresentationFormat>On-screen Show (4:3)</PresentationFormat>
  <Paragraphs>237</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CoCoVGA_CoCoFEST2016</vt:lpstr>
      <vt:lpstr>Everything in the MC-10 but the (Kitchen) SYNC</vt:lpstr>
      <vt:lpstr>Acknowledgements</vt:lpstr>
      <vt:lpstr>Raster Scan and Vertical Retrace</vt:lpstr>
      <vt:lpstr>That SYNCing Feeling</vt:lpstr>
      <vt:lpstr>CoCo has what MC-10 doesn’t?</vt:lpstr>
      <vt:lpstr>Why Does VSYNC Matter?</vt:lpstr>
      <vt:lpstr>Don’t Abandon the SYNCing Ship!</vt:lpstr>
      <vt:lpstr>Spoiler!  It Can!</vt:lpstr>
      <vt:lpstr>Something to SYNC Your Teeth Into</vt:lpstr>
      <vt:lpstr>Tick Tock</vt:lpstr>
      <vt:lpstr>Time’s a-waistin’!</vt:lpstr>
      <vt:lpstr>Time Marches On…</vt:lpstr>
      <vt:lpstr>Changing Times</vt:lpstr>
      <vt:lpstr>Spring Forward or Fall Back?</vt:lpstr>
      <vt:lpstr>Programming CoCoVGA</vt:lpstr>
      <vt:lpstr>Third Time’s A Charm</vt:lpstr>
      <vt:lpstr>SYNCing Down to the MC-10’s Level</vt:lpstr>
      <vt:lpstr>PowerPoint Presentation</vt:lpstr>
      <vt:lpstr>Further Reading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BDonahe</dc:creator>
  <cp:lastModifiedBy>Robin Donahe</cp:lastModifiedBy>
  <cp:revision>182</cp:revision>
  <dcterms:created xsi:type="dcterms:W3CDTF">2016-04-22T05:20:08Z</dcterms:created>
  <dcterms:modified xsi:type="dcterms:W3CDTF">2021-11-04T02:24:26Z</dcterms:modified>
</cp:coreProperties>
</file>