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7" r:id="rId2"/>
    <p:sldId id="258" r:id="rId3"/>
    <p:sldId id="259" r:id="rId4"/>
    <p:sldId id="261" r:id="rId5"/>
    <p:sldId id="273" r:id="rId6"/>
    <p:sldId id="302" r:id="rId7"/>
    <p:sldId id="287" r:id="rId8"/>
    <p:sldId id="304" r:id="rId9"/>
    <p:sldId id="288" r:id="rId10"/>
    <p:sldId id="291" r:id="rId11"/>
    <p:sldId id="289" r:id="rId12"/>
    <p:sldId id="290" r:id="rId13"/>
    <p:sldId id="292" r:id="rId14"/>
    <p:sldId id="294" r:id="rId15"/>
    <p:sldId id="293" r:id="rId16"/>
    <p:sldId id="295" r:id="rId17"/>
    <p:sldId id="298" r:id="rId18"/>
    <p:sldId id="297" r:id="rId19"/>
    <p:sldId id="296" r:id="rId20"/>
    <p:sldId id="299" r:id="rId21"/>
    <p:sldId id="300" r:id="rId22"/>
    <p:sldId id="303" r:id="rId23"/>
    <p:sldId id="270" r:id="rId24"/>
    <p:sldId id="262" r:id="rId25"/>
    <p:sldId id="285" r:id="rId26"/>
    <p:sldId id="271" r:id="rId27"/>
    <p:sldId id="267"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71214" autoAdjust="0"/>
  </p:normalViewPr>
  <p:slideViewPr>
    <p:cSldViewPr>
      <p:cViewPr varScale="1">
        <p:scale>
          <a:sx n="63" d="100"/>
          <a:sy n="63" d="100"/>
        </p:scale>
        <p:origin x="1512"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p:cViewPr varScale="1">
        <p:scale>
          <a:sx n="60" d="100"/>
          <a:sy n="60"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060E6-1174-4671-9603-03C303D5D770}" type="datetimeFigureOut">
              <a:rPr lang="en-US" smtClean="0"/>
              <a:t>10/6/2017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A6AB-F40C-4D27-B239-246D118D8EDC}" type="slidenum">
              <a:rPr lang="en-US" smtClean="0"/>
              <a:t>‹#›</a:t>
            </a:fld>
            <a:endParaRPr lang="en-US"/>
          </a:p>
        </p:txBody>
      </p:sp>
    </p:spTree>
    <p:extLst>
      <p:ext uri="{BB962C8B-B14F-4D97-AF65-F5344CB8AC3E}">
        <p14:creationId xmlns:p14="http://schemas.microsoft.com/office/powerpoint/2010/main" val="20841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Brendan Donahe.  I’m what you might call the logic designer of the </a:t>
            </a:r>
            <a:r>
              <a:rPr lang="en-US" dirty="0" err="1"/>
              <a:t>CoCoVGA</a:t>
            </a:r>
            <a:r>
              <a:rPr lang="en-US" dirty="0"/>
              <a:t> project.  That means that the majority of my contributions there have been on the FPGA part of the design.</a:t>
            </a:r>
          </a:p>
          <a:p>
            <a:endParaRPr lang="en-US" dirty="0"/>
          </a:p>
          <a:p>
            <a:r>
              <a:rPr lang="en-US" dirty="0"/>
              <a:t>Today I’ll be talking about how I got the </a:t>
            </a:r>
            <a:r>
              <a:rPr lang="en-US" dirty="0" err="1"/>
              <a:t>CoCoVGA</a:t>
            </a:r>
            <a:r>
              <a:rPr lang="en-US" dirty="0"/>
              <a:t> 64-column text mode working with BASIC.  Hopefully this will be interesting even for folks who have no interest in </a:t>
            </a:r>
            <a:r>
              <a:rPr lang="en-US" dirty="0" err="1"/>
              <a:t>CoCoVGA</a:t>
            </a:r>
            <a:r>
              <a:rPr lang="en-US" dirty="0"/>
              <a:t> but might be curious about customizing BASIC for their own purposes.</a:t>
            </a:r>
          </a:p>
        </p:txBody>
      </p:sp>
      <p:sp>
        <p:nvSpPr>
          <p:cNvPr id="4" name="Slide Number Placeholder 3"/>
          <p:cNvSpPr>
            <a:spLocks noGrp="1"/>
          </p:cNvSpPr>
          <p:nvPr>
            <p:ph type="sldNum" sz="quarter" idx="10"/>
          </p:nvPr>
        </p:nvSpPr>
        <p:spPr/>
        <p:txBody>
          <a:bodyPr/>
          <a:lstStyle/>
          <a:p>
            <a:fld id="{643FA6AB-F40C-4D27-B239-246D118D8EDC}" type="slidenum">
              <a:rPr lang="en-US" smtClean="0"/>
              <a:t>1</a:t>
            </a:fld>
            <a:endParaRPr lang="en-US"/>
          </a:p>
        </p:txBody>
      </p:sp>
    </p:spTree>
    <p:extLst>
      <p:ext uri="{BB962C8B-B14F-4D97-AF65-F5344CB8AC3E}">
        <p14:creationId xmlns:p14="http://schemas.microsoft.com/office/powerpoint/2010/main" val="153429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about to slice up memory like this.  </a:t>
            </a:r>
          </a:p>
          <a:p>
            <a:endParaRPr lang="en-US" dirty="0"/>
          </a:p>
          <a:p>
            <a:r>
              <a:rPr lang="en-US" dirty="0"/>
              <a:t>We will no longer be using the 512-byte region between hex 400 and hex 5FF that is normally used for standard 32-column text and </a:t>
            </a:r>
            <a:r>
              <a:rPr lang="en-US" dirty="0" err="1"/>
              <a:t>semigraphics</a:t>
            </a:r>
            <a:r>
              <a:rPr lang="en-US" dirty="0"/>
              <a:t> because it’s just not big enough for a 2kB region – it’s hemmed in by memory reserved for BASIC and disk - but we can PCLEAR 2 1.5kB pages to get us the 2kB we need for our 64x32 text screen, and then use the region from hex E00 to hex 15FF.</a:t>
            </a:r>
          </a:p>
          <a:p>
            <a:endParaRPr lang="en-US" dirty="0"/>
          </a:p>
          <a:p>
            <a:r>
              <a:rPr lang="en-US" dirty="0"/>
              <a:t>We’ll place all of our machine language routines up in higher memory – I haven’t done a very careful job of pushing these as high as they can go, but that could be remedied.  Note that these regions could potentially be reclaimed after they are used because they aren’t really needed after they get </a:t>
            </a:r>
            <a:r>
              <a:rPr lang="en-US" dirty="0" err="1"/>
              <a:t>CoCoVGA</a:t>
            </a:r>
            <a:r>
              <a:rPr lang="en-US" dirty="0"/>
              <a:t> and all-RAM mode set up the first time.</a:t>
            </a:r>
          </a:p>
          <a:p>
            <a:endParaRPr lang="en-US" dirty="0"/>
          </a:p>
          <a:p>
            <a:r>
              <a:rPr lang="en-US" dirty="0"/>
              <a:t>Last, but not least, we have the hex 8000 to hex DFFF regions that are currently in ROM and we need to get them into RAM so that we can hack them, hence the ROM-to-RAM copy routine.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for non-project-specific info in this table: http://www.cocopedia.com/wiki/index.php/Color_Computer_2_Memory_Map)</a:t>
            </a:r>
          </a:p>
        </p:txBody>
      </p:sp>
      <p:sp>
        <p:nvSpPr>
          <p:cNvPr id="4" name="Slide Number Placeholder 3"/>
          <p:cNvSpPr>
            <a:spLocks noGrp="1"/>
          </p:cNvSpPr>
          <p:nvPr>
            <p:ph type="sldNum" sz="quarter" idx="10"/>
          </p:nvPr>
        </p:nvSpPr>
        <p:spPr/>
        <p:txBody>
          <a:bodyPr/>
          <a:lstStyle/>
          <a:p>
            <a:fld id="{643FA6AB-F40C-4D27-B239-246D118D8EDC}" type="slidenum">
              <a:rPr lang="en-US" smtClean="0"/>
              <a:t>10</a:t>
            </a:fld>
            <a:endParaRPr lang="en-US"/>
          </a:p>
        </p:txBody>
      </p:sp>
    </p:spTree>
    <p:extLst>
      <p:ext uri="{BB962C8B-B14F-4D97-AF65-F5344CB8AC3E}">
        <p14:creationId xmlns:p14="http://schemas.microsoft.com/office/powerpoint/2010/main" val="8938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last </a:t>
            </a:r>
            <a:r>
              <a:rPr lang="en-US" dirty="0" err="1"/>
              <a:t>CoCoFEST</a:t>
            </a:r>
            <a:r>
              <a:rPr lang="en-US" dirty="0"/>
              <a:t>, I described ad </a:t>
            </a:r>
            <a:r>
              <a:rPr lang="en-US" dirty="0" err="1"/>
              <a:t>naseum</a:t>
            </a:r>
            <a:r>
              <a:rPr lang="en-US" dirty="0"/>
              <a:t> how we get </a:t>
            </a:r>
            <a:r>
              <a:rPr lang="en-US" dirty="0" err="1"/>
              <a:t>CoCoVGA</a:t>
            </a:r>
            <a:r>
              <a:rPr lang="en-US" dirty="0"/>
              <a:t> to comprehend mode and palette change requests – to briefly review, we are basically using the A/G, CSS, and A/S pins as a combination lock during the vertical blanking region to tell it the next frame of video is actually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a small assembly language routine that watches for this blanking region and programs this combo lock, and we’re going to place it at $6C00.  (The other value is string space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placing a 512-byte region at $7000 which will be read by the SAM as though it is a standard text video frame, but </a:t>
            </a:r>
            <a:r>
              <a:rPr lang="en-US" dirty="0" err="1"/>
              <a:t>CoCoVGA</a:t>
            </a:r>
            <a:r>
              <a:rPr lang="en-US" dirty="0"/>
              <a:t> is going to use it to stream data into its internal registers to configure it for 64-column mode.</a:t>
            </a:r>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11</a:t>
            </a:fld>
            <a:endParaRPr lang="en-US"/>
          </a:p>
        </p:txBody>
      </p:sp>
    </p:spTree>
    <p:extLst>
      <p:ext uri="{BB962C8B-B14F-4D97-AF65-F5344CB8AC3E}">
        <p14:creationId xmlns:p14="http://schemas.microsoft.com/office/powerpoint/2010/main" val="170901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Because we need to use a graphics page in BASIC for our 64-column text mode, we need to start by asking BASIC to reserve some space.  PCLEAR allocates high resolution graphics memory (where we will be placing our ASCII text and </a:t>
            </a:r>
            <a:r>
              <a:rPr lang="en-US" dirty="0" err="1"/>
              <a:t>semigraphics</a:t>
            </a:r>
            <a:r>
              <a:rPr lang="en-US" dirty="0"/>
              <a:t> characters) in chunks of 1.5kB.  We need 2kB so that means we must PCLEAR 2 pages at a minimum.</a:t>
            </a:r>
          </a:p>
          <a:p>
            <a:endParaRPr lang="en-US" dirty="0"/>
          </a:p>
          <a:p>
            <a:r>
              <a:rPr lang="en-US" dirty="0"/>
              <a:t>These pages will get placed starting at $E00 because we’re using a disk system.</a:t>
            </a:r>
          </a:p>
          <a:p>
            <a:endParaRPr lang="en-US" dirty="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12</a:t>
            </a:fld>
            <a:endParaRPr lang="en-US"/>
          </a:p>
        </p:txBody>
      </p:sp>
    </p:spTree>
    <p:extLst>
      <p:ext uri="{BB962C8B-B14F-4D97-AF65-F5344CB8AC3E}">
        <p14:creationId xmlns:p14="http://schemas.microsoft.com/office/powerpoint/2010/main" val="339132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Courtesy Allen Huffman’s web site, http://subethasoftware.com/2016/01/19/64k-trs-80-coco-memory-test/, this routine copies ROM to upper RAM and switches the </a:t>
            </a:r>
            <a:r>
              <a:rPr lang="en-US" dirty="0" err="1"/>
              <a:t>CoCo</a:t>
            </a:r>
            <a:r>
              <a:rPr lang="en-US" dirty="0"/>
              <a:t> into all-RAM mode so that we can now hack BASIC.</a:t>
            </a:r>
          </a:p>
          <a:p>
            <a:endParaRPr lang="en-US" dirty="0"/>
          </a:p>
          <a:p>
            <a:r>
              <a:rPr lang="en-US" dirty="0"/>
              <a:t>Someday, I would like to understand exactly how this 53-byte routine does what it does, but for the time being, I have just lifted it for my own use.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13</a:t>
            </a:fld>
            <a:endParaRPr lang="en-US"/>
          </a:p>
        </p:txBody>
      </p:sp>
    </p:spTree>
    <p:extLst>
      <p:ext uri="{BB962C8B-B14F-4D97-AF65-F5344CB8AC3E}">
        <p14:creationId xmlns:p14="http://schemas.microsoft.com/office/powerpoint/2010/main" val="2974378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listing out the pokes or data statements for the places in BASIC where we need to make our changes for 64-column mode, I’m going to show some disassembly, courtesy Color BASIC </a:t>
            </a:r>
            <a:r>
              <a:rPr lang="en-US" dirty="0" err="1"/>
              <a:t>Unravelled</a:t>
            </a:r>
            <a:r>
              <a:rPr lang="en-US" dirty="0"/>
              <a:t> II and Extended Color BASIC </a:t>
            </a:r>
            <a:r>
              <a:rPr lang="en-US" dirty="0" err="1"/>
              <a:t>Unravelled</a:t>
            </a:r>
            <a:r>
              <a:rPr lang="en-US" dirty="0"/>
              <a:t> II.</a:t>
            </a:r>
          </a:p>
          <a:p>
            <a:endParaRPr lang="en-US" dirty="0"/>
          </a:p>
          <a:p>
            <a:r>
              <a:rPr lang="en-US" dirty="0"/>
              <a:t>The SCREEN command selects between either the configured high-resolution graphics PMODE (saved when using the PMODE command earlier) or the 32-column alphanumeric and </a:t>
            </a:r>
            <a:r>
              <a:rPr lang="en-US" dirty="0" err="1"/>
              <a:t>semigraphics</a:t>
            </a:r>
            <a:r>
              <a:rPr lang="en-US" dirty="0"/>
              <a:t> displays. </a:t>
            </a:r>
          </a:p>
          <a:p>
            <a:endParaRPr lang="en-US" dirty="0"/>
          </a:p>
          <a:p>
            <a:r>
              <a:rPr lang="en-US" dirty="0"/>
              <a:t>The part of the routine shown here is the high resolution graphics part of SCREEN (as opposed to the alphanumeric portion).  Note that on the 3</a:t>
            </a:r>
            <a:r>
              <a:rPr lang="en-US" baseline="30000" dirty="0"/>
              <a:t>rd</a:t>
            </a:r>
            <a:r>
              <a:rPr lang="en-US" dirty="0"/>
              <a:t> line, it offsets by 3, losing access to CG1, RG1, and CG2 (sound familiar from a few slides ago?).</a:t>
            </a:r>
          </a:p>
          <a:p>
            <a:endParaRPr lang="en-US" dirty="0"/>
          </a:p>
          <a:p>
            <a:r>
              <a:rPr lang="en-US" dirty="0"/>
              <a:t>Then it points the SAM to the start of the graphics page, in our case, at hex E00, and also sets it up for the appropriate addressing mode to match the VDG.</a:t>
            </a:r>
          </a:p>
          <a:p>
            <a:endParaRPr lang="en-US" dirty="0"/>
          </a:p>
          <a:p>
            <a:r>
              <a:rPr lang="en-US" dirty="0"/>
              <a:t>No changes are necessary for this routine – this is background info necessary to understand the next step, because we want to use this routine.</a:t>
            </a:r>
          </a:p>
          <a:p>
            <a:endParaRPr lang="en-US" dirty="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14</a:t>
            </a:fld>
            <a:endParaRPr lang="en-US"/>
          </a:p>
        </p:txBody>
      </p:sp>
    </p:spTree>
    <p:extLst>
      <p:ext uri="{BB962C8B-B14F-4D97-AF65-F5344CB8AC3E}">
        <p14:creationId xmlns:p14="http://schemas.microsoft.com/office/powerpoint/2010/main" val="130180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part of the SCREEN routine which sets the SAM’s display page to address hex 400 and the VDG to alpha-numeric mode.</a:t>
            </a:r>
          </a:p>
          <a:p>
            <a:endParaRPr lang="en-US" dirty="0"/>
          </a:p>
          <a:p>
            <a:r>
              <a:rPr lang="en-US" dirty="0"/>
              <a:t>We want to change this so that the SAM doesn’t ever point back to this address and the VDG is always left in a graphics addressing mode (which, of course, </a:t>
            </a:r>
            <a:r>
              <a:rPr lang="en-US" dirty="0" err="1"/>
              <a:t>CoCoVGA</a:t>
            </a:r>
            <a:r>
              <a:rPr lang="en-US" dirty="0"/>
              <a:t> will interpret as ASCII and </a:t>
            </a:r>
            <a:r>
              <a:rPr lang="en-US" dirty="0" err="1"/>
              <a:t>semigraphics</a:t>
            </a:r>
            <a:r>
              <a:rPr lang="en-US" dirty="0"/>
              <a:t> data).</a:t>
            </a:r>
          </a:p>
          <a:p>
            <a:endParaRPr lang="en-US" dirty="0"/>
          </a:p>
          <a:p>
            <a:r>
              <a:rPr lang="en-US" dirty="0"/>
              <a:t>Starting at hex 95AE, we want to load register B with the current PMODE for safe keeping, then overwrite it with a -1 (hex FF), then call the routine at hex 95CF (that we just saw on the previous slide).  That routine will add -1 to the offset 3 and get a VDG mode of 2, which was our goal.  The value saved in register B will have been pushed onto the stack and when we return from the SCREEN graphics call, the B register will have the original PMODE back again.  We can then restore PMODE so that other parts of BASIC won’t know that we are using a graphics addressing mode and we won’t have to fix up any PMODE bounds checks elsewhere in BASIC.</a:t>
            </a:r>
          </a:p>
          <a:p>
            <a:endParaRPr lang="en-US" dirty="0"/>
          </a:p>
          <a:p>
            <a:r>
              <a:rPr lang="en-US" dirty="0"/>
              <a:t>This listing is just what needs to be poked into memory at these locations…</a:t>
            </a:r>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15</a:t>
            </a:fld>
            <a:endParaRPr lang="en-US"/>
          </a:p>
        </p:txBody>
      </p:sp>
    </p:spTree>
    <p:extLst>
      <p:ext uri="{BB962C8B-B14F-4D97-AF65-F5344CB8AC3E}">
        <p14:creationId xmlns:p14="http://schemas.microsoft.com/office/powerpoint/2010/main" val="4049239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gets us about 75% of the way there.  We would be done so long as we don’t care to address the entire 2kB of text video memory, but right now Color BASIC thinks we still only want to address 512 bytes at hex 400.</a:t>
            </a:r>
          </a:p>
          <a:p>
            <a:endParaRPr lang="en-US" dirty="0"/>
          </a:p>
          <a:p>
            <a:r>
              <a:rPr lang="en-US" dirty="0"/>
              <a:t>So to resolve that, we just need to fix up various constants in print configuration, scrolling, and set/reset, among a few others.  I’m highlighting in yellow the pokes that can be issued from BASIC to do these fixes.</a:t>
            </a:r>
          </a:p>
          <a:p>
            <a:endParaRPr lang="en-US" dirty="0"/>
          </a:p>
          <a:p>
            <a:r>
              <a:rPr lang="en-US" dirty="0"/>
              <a:t>Here we are tweaking the print parameters for the display device.  You can see changes here from 31s to 63s and 32s to 64s as related to columns and related to the address of the first character of the last line on the screen for checking on the need to scroll the display up.</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16</a:t>
            </a:fld>
            <a:endParaRPr lang="en-US"/>
          </a:p>
        </p:txBody>
      </p:sp>
    </p:spTree>
    <p:extLst>
      <p:ext uri="{BB962C8B-B14F-4D97-AF65-F5344CB8AC3E}">
        <p14:creationId xmlns:p14="http://schemas.microsoft.com/office/powerpoint/2010/main" val="2480392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code segments that are used to place characters on the screen and track cursor position.  We need to adjust start and end addresses and help it recognize that when all 6 (instead of 5) least-significant bits of the cursor position are 0, then that’s when the cursor is at the start of a new line.</a:t>
            </a:r>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17</a:t>
            </a:fld>
            <a:endParaRPr lang="en-US"/>
          </a:p>
        </p:txBody>
      </p:sp>
    </p:spTree>
    <p:extLst>
      <p:ext uri="{BB962C8B-B14F-4D97-AF65-F5344CB8AC3E}">
        <p14:creationId xmlns:p14="http://schemas.microsoft.com/office/powerpoint/2010/main" val="83556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more size and address constants needed to be changed for PRINT @ - we can now PRINT @ all the way up to 2047 – and CLS, so that it actually clears the whole screen.</a:t>
            </a:r>
          </a:p>
        </p:txBody>
      </p:sp>
      <p:sp>
        <p:nvSpPr>
          <p:cNvPr id="4" name="Slide Number Placeholder 3"/>
          <p:cNvSpPr>
            <a:spLocks noGrp="1"/>
          </p:cNvSpPr>
          <p:nvPr>
            <p:ph type="sldNum" sz="quarter" idx="10"/>
          </p:nvPr>
        </p:nvSpPr>
        <p:spPr/>
        <p:txBody>
          <a:bodyPr/>
          <a:lstStyle/>
          <a:p>
            <a:fld id="{643FA6AB-F40C-4D27-B239-246D118D8EDC}" type="slidenum">
              <a:rPr lang="en-US" smtClean="0"/>
              <a:t>18</a:t>
            </a:fld>
            <a:endParaRPr lang="en-US"/>
          </a:p>
        </p:txBody>
      </p:sp>
    </p:spTree>
    <p:extLst>
      <p:ext uri="{BB962C8B-B14F-4D97-AF65-F5344CB8AC3E}">
        <p14:creationId xmlns:p14="http://schemas.microsoft.com/office/powerpoint/2010/main" val="35674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SET and RESET call this function for the purposes of address calculations to turn their parameters into </a:t>
            </a:r>
            <a:r>
              <a:rPr lang="en-US" dirty="0" err="1"/>
              <a:t>semigraphics</a:t>
            </a:r>
            <a:r>
              <a:rPr lang="en-US" dirty="0"/>
              <a:t>.  We need to adjust these bounds checks and another start address offset.</a:t>
            </a:r>
          </a:p>
        </p:txBody>
      </p:sp>
      <p:sp>
        <p:nvSpPr>
          <p:cNvPr id="4" name="Slide Number Placeholder 3"/>
          <p:cNvSpPr>
            <a:spLocks noGrp="1"/>
          </p:cNvSpPr>
          <p:nvPr>
            <p:ph type="sldNum" sz="quarter" idx="10"/>
          </p:nvPr>
        </p:nvSpPr>
        <p:spPr/>
        <p:txBody>
          <a:bodyPr/>
          <a:lstStyle/>
          <a:p>
            <a:fld id="{643FA6AB-F40C-4D27-B239-246D118D8EDC}" type="slidenum">
              <a:rPr lang="en-US" smtClean="0"/>
              <a:t>19</a:t>
            </a:fld>
            <a:endParaRPr lang="en-US"/>
          </a:p>
        </p:txBody>
      </p:sp>
    </p:spTree>
    <p:extLst>
      <p:ext uri="{BB962C8B-B14F-4D97-AF65-F5344CB8AC3E}">
        <p14:creationId xmlns:p14="http://schemas.microsoft.com/office/powerpoint/2010/main" val="425021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out with a summary</a:t>
            </a:r>
            <a:r>
              <a:rPr lang="en-US" baseline="0" dirty="0"/>
              <a:t> of the </a:t>
            </a:r>
            <a:r>
              <a:rPr lang="en-US" baseline="0" dirty="0" err="1"/>
              <a:t>CoCoVGA</a:t>
            </a:r>
            <a:r>
              <a:rPr lang="en-US" baseline="0" dirty="0"/>
              <a:t> project and its goal</a:t>
            </a:r>
          </a:p>
          <a:p>
            <a:endParaRPr lang="en-US" baseline="0" dirty="0"/>
          </a:p>
          <a:p>
            <a:r>
              <a:rPr lang="en-US" baseline="0" dirty="0"/>
              <a:t>Then we’ll move on to status updates since 6 months ago and </a:t>
            </a:r>
          </a:p>
          <a:p>
            <a:endParaRPr lang="en-US" baseline="0" dirty="0"/>
          </a:p>
          <a:p>
            <a:r>
              <a:rPr lang="en-US" baseline="0" dirty="0"/>
              <a:t>Finally spend most of our time talking about hacking BASIC</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a:t>
            </a:fld>
            <a:endParaRPr lang="en-US"/>
          </a:p>
        </p:txBody>
      </p:sp>
    </p:spTree>
    <p:extLst>
      <p:ext uri="{BB962C8B-B14F-4D97-AF65-F5344CB8AC3E}">
        <p14:creationId xmlns:p14="http://schemas.microsoft.com/office/powerpoint/2010/main" val="3314400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 but not least, there is the cassette status – you know, the blinking </a:t>
            </a:r>
            <a:r>
              <a:rPr lang="en-US" dirty="0" err="1"/>
              <a:t>Ses</a:t>
            </a:r>
            <a:r>
              <a:rPr lang="en-US" dirty="0"/>
              <a:t> and Fs that show up in the top left corner of the screen?  If we want to see those, we need to point this routine to the start of our new 64-column region.</a:t>
            </a:r>
          </a:p>
        </p:txBody>
      </p:sp>
      <p:sp>
        <p:nvSpPr>
          <p:cNvPr id="4" name="Slide Number Placeholder 3"/>
          <p:cNvSpPr>
            <a:spLocks noGrp="1"/>
          </p:cNvSpPr>
          <p:nvPr>
            <p:ph type="sldNum" sz="quarter" idx="10"/>
          </p:nvPr>
        </p:nvSpPr>
        <p:spPr/>
        <p:txBody>
          <a:bodyPr/>
          <a:lstStyle/>
          <a:p>
            <a:fld id="{643FA6AB-F40C-4D27-B239-246D118D8EDC}" type="slidenum">
              <a:rPr lang="en-US" smtClean="0"/>
              <a:t>20</a:t>
            </a:fld>
            <a:endParaRPr lang="en-US"/>
          </a:p>
        </p:txBody>
      </p:sp>
    </p:spTree>
    <p:extLst>
      <p:ext uri="{BB962C8B-B14F-4D97-AF65-F5344CB8AC3E}">
        <p14:creationId xmlns:p14="http://schemas.microsoft.com/office/powerpoint/2010/main" val="30065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done all our patches into the ECB and CB ROMs (that are now in RAM), so to wrap this all up, we are now going to:</a:t>
            </a:r>
          </a:p>
          <a:p>
            <a:r>
              <a:rPr lang="en-US" dirty="0"/>
              <a:t>Grab cursor location from BASIC (since CLS is about to move it)</a:t>
            </a:r>
          </a:p>
          <a:p>
            <a:r>
              <a:rPr lang="en-US" dirty="0"/>
              <a:t>Use our new SCREEN 0 to get the VDG into the appropriate mode</a:t>
            </a:r>
          </a:p>
          <a:p>
            <a:r>
              <a:rPr lang="en-US" dirty="0"/>
              <a:t>Issue CLS to get us a clean slate in our new 64-column text memory</a:t>
            </a:r>
          </a:p>
          <a:p>
            <a:r>
              <a:rPr lang="en-US" dirty="0"/>
              <a:t>Reprogram the cursor position based on the value we saved before CLS</a:t>
            </a:r>
          </a:p>
          <a:p>
            <a:r>
              <a:rPr lang="en-US" dirty="0"/>
              <a:t>Copy original 32-column text from $400-$5FF to $E00-$15FF to make the switch from 32 to 64 columns appear “seamless” and let the user see where they left off.</a:t>
            </a:r>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21</a:t>
            </a:fld>
            <a:endParaRPr lang="en-US"/>
          </a:p>
        </p:txBody>
      </p:sp>
    </p:spTree>
    <p:extLst>
      <p:ext uri="{BB962C8B-B14F-4D97-AF65-F5344CB8AC3E}">
        <p14:creationId xmlns:p14="http://schemas.microsoft.com/office/powerpoint/2010/main" val="240556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attending.</a:t>
            </a:r>
            <a:r>
              <a:rPr lang="en-US" baseline="0" dirty="0"/>
              <a:t> Hopefully even if the particular aspect of running 64-columns doesn’t interest you, perhaps you can see from this how easy it is to customize BASIC to what you might want it to do.  I’d encourage you to give it a try – this is something I’d never done before and just started digging into the documentation I mentioned to do it.</a:t>
            </a:r>
          </a:p>
          <a:p>
            <a:endParaRPr lang="en-US" baseline="0" dirty="0"/>
          </a:p>
          <a:p>
            <a:r>
              <a:rPr lang="en-US" baseline="0" dirty="0"/>
              <a:t>I’ll post this slide deck on the </a:t>
            </a:r>
            <a:r>
              <a:rPr lang="en-US" baseline="0" dirty="0" err="1"/>
              <a:t>CoCoVGA</a:t>
            </a:r>
            <a:r>
              <a:rPr lang="en-US" baseline="0" dirty="0"/>
              <a:t> web site, just like I’ve done with the other presentations.</a:t>
            </a:r>
          </a:p>
          <a:p>
            <a:endParaRPr lang="en-US" baseline="0" dirty="0"/>
          </a:p>
        </p:txBody>
      </p:sp>
      <p:sp>
        <p:nvSpPr>
          <p:cNvPr id="4" name="Slide Number Placeholder 3"/>
          <p:cNvSpPr>
            <a:spLocks noGrp="1"/>
          </p:cNvSpPr>
          <p:nvPr>
            <p:ph type="sldNum" sz="quarter" idx="10"/>
          </p:nvPr>
        </p:nvSpPr>
        <p:spPr/>
        <p:txBody>
          <a:bodyPr/>
          <a:lstStyle/>
          <a:p>
            <a:fld id="{643FA6AB-F40C-4D27-B239-246D118D8EDC}" type="slidenum">
              <a:rPr lang="en-US" smtClean="0"/>
              <a:t>23</a:t>
            </a:fld>
            <a:endParaRPr lang="en-US"/>
          </a:p>
        </p:txBody>
      </p:sp>
    </p:spTree>
    <p:extLst>
      <p:ext uri="{BB962C8B-B14F-4D97-AF65-F5344CB8AC3E}">
        <p14:creationId xmlns:p14="http://schemas.microsoft.com/office/powerpoint/2010/main" val="995437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24</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a:t>
            </a:r>
            <a:r>
              <a:rPr lang="en-US" baseline="30000" dirty="0"/>
              <a:t>nd</a:t>
            </a:r>
            <a:r>
              <a:rPr lang="en-US" dirty="0"/>
              <a:t> half of last year, I spent a lot of time with video modes and cleanup.  </a:t>
            </a:r>
          </a:p>
          <a:p>
            <a:endParaRPr lang="en-US" dirty="0"/>
          </a:p>
          <a:p>
            <a:r>
              <a:rPr lang="en-US" dirty="0"/>
              <a:t>The left photo shows one </a:t>
            </a:r>
            <a:r>
              <a:rPr lang="en-US" dirty="0" err="1"/>
              <a:t>CoCo</a:t>
            </a:r>
            <a:r>
              <a:rPr lang="en-US" dirty="0"/>
              <a:t> driving both</a:t>
            </a:r>
            <a:r>
              <a:rPr lang="en-US" baseline="0" dirty="0"/>
              <a:t> a VGA and composite monitor.  </a:t>
            </a:r>
            <a:r>
              <a:rPr lang="en-US" dirty="0"/>
              <a:t>SG6 and lower-case (which the non-T1 part cannot display) are visible on the VGA monitor.  (The optional re-use of SG6 for lowercase, I believe,</a:t>
            </a:r>
            <a:r>
              <a:rPr lang="en-US" baseline="0" dirty="0"/>
              <a:t> was </a:t>
            </a:r>
            <a:r>
              <a:rPr lang="en-US" dirty="0"/>
              <a:t>a suggestion from Art </a:t>
            </a:r>
            <a:r>
              <a:rPr lang="en-US" dirty="0" err="1"/>
              <a:t>Flexer</a:t>
            </a:r>
            <a:r>
              <a:rPr lang="en-US" dirty="0"/>
              <a:t>.) </a:t>
            </a:r>
          </a:p>
          <a:p>
            <a:endParaRPr lang="en-US" dirty="0"/>
          </a:p>
          <a:p>
            <a:r>
              <a:rPr lang="en-US" dirty="0"/>
              <a:t>On</a:t>
            </a:r>
            <a:r>
              <a:rPr lang="en-US" baseline="0" dirty="0"/>
              <a:t> the right are a couple of games that rely heavily on </a:t>
            </a:r>
            <a:r>
              <a:rPr lang="en-US" baseline="0" dirty="0" err="1"/>
              <a:t>artifacting</a:t>
            </a:r>
            <a:r>
              <a:rPr lang="en-US" baseline="0" dirty="0"/>
              <a:t>.  These pictures show the MESS-style artifact mode.</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25</a:t>
            </a:fld>
            <a:endParaRPr lang="en-US"/>
          </a:p>
        </p:txBody>
      </p:sp>
    </p:spTree>
    <p:extLst>
      <p:ext uri="{BB962C8B-B14F-4D97-AF65-F5344CB8AC3E}">
        <p14:creationId xmlns:p14="http://schemas.microsoft.com/office/powerpoint/2010/main" val="1335717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program all</a:t>
            </a:r>
            <a:r>
              <a:rPr lang="en-US" baseline="0" dirty="0"/>
              <a:t> of these settings, but need to do it in such a way that it doesn’t disturb video output.</a:t>
            </a:r>
          </a:p>
          <a:p>
            <a:endParaRPr lang="en-US" baseline="0" dirty="0"/>
          </a:p>
          <a:p>
            <a:r>
              <a:rPr lang="en-US" baseline="0" dirty="0"/>
              <a:t>Ideally we would program all registers during blanking region, but it could be tight.  </a:t>
            </a:r>
          </a:p>
          <a:p>
            <a:endParaRPr lang="en-US" baseline="0" dirty="0"/>
          </a:p>
          <a:p>
            <a:r>
              <a:rPr lang="en-US" sz="1200" b="0" i="0" kern="1200" dirty="0">
                <a:solidFill>
                  <a:schemeClr val="tx1"/>
                </a:solidFill>
                <a:effectLst/>
                <a:latin typeface="+mn-lt"/>
                <a:ea typeface="+mn-ea"/>
                <a:cs typeface="+mn-cs"/>
              </a:rPr>
              <a:t>	1/60 second = 16.6s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Vsync</a:t>
            </a:r>
            <a:r>
              <a:rPr lang="en-US" sz="1200" b="0" i="0" kern="1200" dirty="0">
                <a:solidFill>
                  <a:schemeClr val="tx1"/>
                </a:solidFill>
                <a:effectLst/>
                <a:latin typeface="+mn-lt"/>
                <a:ea typeface="+mn-ea"/>
                <a:cs typeface="+mn-cs"/>
              </a:rPr>
              <a:t> for 32 scanlines our of 262 scanlines for the full display: 32/262 = 12.2% of image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12.2%*16.6s = 2.04ms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~1811 6809 clocks during FS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a:t>
            </a:r>
            <a:r>
              <a:rPr lang="en-US" sz="1200" b="0" i="0" kern="1200" baseline="0" dirty="0">
                <a:solidFill>
                  <a:schemeClr val="tx1"/>
                </a:solidFill>
                <a:effectLst/>
                <a:latin typeface="+mn-lt"/>
                <a:ea typeface="+mn-ea"/>
                <a:cs typeface="+mn-cs"/>
              </a:rPr>
              <a:t> other words, a</a:t>
            </a:r>
            <a:r>
              <a:rPr lang="en-US" sz="1200" b="0" i="0" kern="1200" dirty="0">
                <a:solidFill>
                  <a:schemeClr val="tx1"/>
                </a:solidFill>
                <a:effectLst/>
                <a:latin typeface="+mn-lt"/>
                <a:ea typeface="+mn-ea"/>
                <a:cs typeface="+mn-cs"/>
              </a:rPr>
              <a:t>ssuming average of 2.5 cycles/instruction, ~724 machine instructions during blanking period. </a:t>
            </a:r>
          </a:p>
          <a:p>
            <a:endParaRPr lang="en-US" baseline="0" dirty="0"/>
          </a:p>
          <a:p>
            <a:r>
              <a:rPr lang="en-US" baseline="0" dirty="0"/>
              <a:t>I would prefer to have a frame’s time to program it AND not have to bit-bang the PIA during the blanking period.  So let’s let it read its own registers out of “video memory”.</a:t>
            </a:r>
          </a:p>
          <a:p>
            <a:endParaRPr lang="en-US" baseline="0" dirty="0"/>
          </a:p>
          <a:p>
            <a:r>
              <a:rPr lang="en-US" baseline="0" dirty="0"/>
              <a:t>Now review slide...</a:t>
            </a:r>
          </a:p>
          <a:p>
            <a:endParaRPr lang="en-US" baseline="0" dirty="0"/>
          </a:p>
          <a:p>
            <a:r>
              <a:rPr lang="en-US" baseline="0" dirty="0"/>
              <a:t>CSS, A/G, GM concatenated and used as 5-bit combination lock.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26</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CoCo</a:t>
            </a:r>
            <a:r>
              <a:rPr lang="en-US" dirty="0"/>
              <a:t>, </a:t>
            </a:r>
            <a:r>
              <a:rPr lang="en-US" baseline="0" dirty="0"/>
              <a:t>pins DD[6] also connected to INV and DD[7] also connected to A/S.</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27</a:t>
            </a:fld>
            <a:endParaRPr lang="en-US"/>
          </a:p>
        </p:txBody>
      </p:sp>
    </p:spTree>
    <p:extLst>
      <p:ext uri="{BB962C8B-B14F-4D97-AF65-F5344CB8AC3E}">
        <p14:creationId xmlns:p14="http://schemas.microsoft.com/office/powerpoint/2010/main" val="677493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clockGen</a:t>
            </a:r>
            <a:r>
              <a:rPr lang="en-US" dirty="0"/>
              <a:t> divides down 50MHz XTAL to 25MHz for pixel clock and samples/synchronizes the 6847 clock to </a:t>
            </a:r>
            <a:r>
              <a:rPr lang="en-US" dirty="0" err="1"/>
              <a:t>pixelClk</a:t>
            </a:r>
            <a:r>
              <a:rPr lang="en-US" dirty="0"/>
              <a:t> so</a:t>
            </a:r>
            <a:r>
              <a:rPr lang="en-US" baseline="0" dirty="0"/>
              <a:t> that it pulses on both edges</a:t>
            </a:r>
          </a:p>
          <a:p>
            <a:pPr marL="171450" indent="-171450">
              <a:buFont typeface="Arial" panose="020B0604020202020204" pitchFamily="34" charset="0"/>
              <a:buChar char="•"/>
            </a:pPr>
            <a:r>
              <a:rPr lang="en-US" baseline="0" dirty="0" err="1"/>
              <a:t>syncGen</a:t>
            </a:r>
            <a:r>
              <a:rPr lang="en-US" baseline="0" dirty="0"/>
              <a:t> samples FS (field sync) and HS (horizontal sync) to synchronize sampling in </a:t>
            </a:r>
            <a:r>
              <a:rPr lang="en-US" baseline="0" dirty="0" err="1"/>
              <a:t>addrDataCapture</a:t>
            </a:r>
            <a:r>
              <a:rPr lang="en-US" baseline="0" dirty="0"/>
              <a:t> as well as provide VGA VSYNC and HSYNC</a:t>
            </a:r>
          </a:p>
          <a:p>
            <a:pPr marL="171450" indent="-171450">
              <a:buFont typeface="Arial" panose="020B0604020202020204" pitchFamily="34" charset="0"/>
              <a:buChar char="•"/>
            </a:pPr>
            <a:r>
              <a:rPr lang="en-US" baseline="0" dirty="0" err="1"/>
              <a:t>addrDataCapture</a:t>
            </a:r>
            <a:r>
              <a:rPr lang="en-US" baseline="0" dirty="0"/>
              <a:t> samples address and data on 6847 pins at the correct time, writes data and mode bits in </a:t>
            </a:r>
            <a:r>
              <a:rPr lang="en-US" baseline="0" dirty="0" err="1"/>
              <a:t>frameBuffer</a:t>
            </a:r>
            <a:r>
              <a:rPr lang="en-US" baseline="0" dirty="0"/>
              <a:t> as well as providing address to </a:t>
            </a:r>
            <a:r>
              <a:rPr lang="en-US" baseline="0" dirty="0" err="1"/>
              <a:t>frameBuffer</a:t>
            </a:r>
            <a:r>
              <a:rPr lang="en-US" baseline="0" dirty="0"/>
              <a:t> for reading</a:t>
            </a:r>
          </a:p>
          <a:p>
            <a:pPr marL="171450" indent="-171450">
              <a:buFont typeface="Arial" panose="020B0604020202020204" pitchFamily="34" charset="0"/>
              <a:buChar char="•"/>
            </a:pPr>
            <a:r>
              <a:rPr lang="en-US" baseline="0" dirty="0" err="1"/>
              <a:t>frameBuffers</a:t>
            </a:r>
            <a:r>
              <a:rPr lang="en-US" baseline="0" dirty="0"/>
              <a:t> alternate reading/writing so that screen tearing doesn’t occur.  This means that there are situations in which the displayed video may be 1/60</a:t>
            </a:r>
            <a:r>
              <a:rPr lang="en-US" baseline="30000" dirty="0"/>
              <a:t>th</a:t>
            </a:r>
            <a:r>
              <a:rPr lang="en-US" baseline="0" dirty="0"/>
              <a:t> of a second behind a TV.  Will have to see if gamers such as Neil or Stevie can notice it.</a:t>
            </a:r>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28</a:t>
            </a:fld>
            <a:endParaRPr lang="en-US"/>
          </a:p>
        </p:txBody>
      </p:sp>
    </p:spTree>
    <p:extLst>
      <p:ext uri="{BB962C8B-B14F-4D97-AF65-F5344CB8AC3E}">
        <p14:creationId xmlns:p14="http://schemas.microsoft.com/office/powerpoint/2010/main" val="101423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review – see slide…</a:t>
            </a:r>
          </a:p>
          <a:p>
            <a:endParaRPr lang="en-US" dirty="0"/>
          </a:p>
          <a:p>
            <a:r>
              <a:rPr lang="en-US" dirty="0"/>
              <a:t>Ed has been providing multiple revs of high quality boards.  </a:t>
            </a:r>
          </a:p>
          <a:p>
            <a:endParaRPr lang="en-US" dirty="0"/>
          </a:p>
          <a:p>
            <a:r>
              <a:rPr lang="en-US" dirty="0"/>
              <a:t>He has also been writing some software for the enhanced </a:t>
            </a:r>
            <a:r>
              <a:rPr lang="en-US" dirty="0" err="1"/>
              <a:t>CoCoVGA</a:t>
            </a:r>
            <a:r>
              <a:rPr lang="en-US" dirty="0"/>
              <a:t> modes, such as the VG6 16-color mode.</a:t>
            </a:r>
          </a:p>
        </p:txBody>
      </p:sp>
      <p:sp>
        <p:nvSpPr>
          <p:cNvPr id="4" name="Slide Number Placeholder 3"/>
          <p:cNvSpPr>
            <a:spLocks noGrp="1"/>
          </p:cNvSpPr>
          <p:nvPr>
            <p:ph type="sldNum" sz="quarter" idx="10"/>
          </p:nvPr>
        </p:nvSpPr>
        <p:spPr/>
        <p:txBody>
          <a:bodyPr/>
          <a:lstStyle/>
          <a:p>
            <a:fld id="{643FA6AB-F40C-4D27-B239-246D118D8EDC}" type="slidenum">
              <a:rPr lang="en-US" smtClean="0"/>
              <a:t>3</a:t>
            </a:fld>
            <a:endParaRPr lang="en-US"/>
          </a:p>
        </p:txBody>
      </p:sp>
    </p:spTree>
    <p:extLst>
      <p:ext uri="{BB962C8B-B14F-4D97-AF65-F5344CB8AC3E}">
        <p14:creationId xmlns:p14="http://schemas.microsoft.com/office/powerpoint/2010/main" val="318699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an early demo of the 128x16 16-color mode working at </a:t>
            </a:r>
            <a:r>
              <a:rPr lang="en-US" dirty="0" err="1"/>
              <a:t>CoCoFEST</a:t>
            </a:r>
            <a:r>
              <a:rPr lang="en-US" dirty="0"/>
              <a:t>, but was not fully complete.</a:t>
            </a:r>
          </a:p>
        </p:txBody>
      </p:sp>
      <p:sp>
        <p:nvSpPr>
          <p:cNvPr id="4" name="Slide Number Placeholder 3"/>
          <p:cNvSpPr>
            <a:spLocks noGrp="1"/>
          </p:cNvSpPr>
          <p:nvPr>
            <p:ph type="sldNum" sz="quarter" idx="10"/>
          </p:nvPr>
        </p:nvSpPr>
        <p:spPr/>
        <p:txBody>
          <a:bodyPr/>
          <a:lstStyle/>
          <a:p>
            <a:fld id="{643FA6AB-F40C-4D27-B239-246D118D8EDC}" type="slidenum">
              <a:rPr lang="en-US" smtClean="0"/>
              <a:t>4</a:t>
            </a:fld>
            <a:endParaRPr lang="en-US"/>
          </a:p>
        </p:txBody>
      </p:sp>
    </p:spTree>
    <p:extLst>
      <p:ext uri="{BB962C8B-B14F-4D97-AF65-F5344CB8AC3E}">
        <p14:creationId xmlns:p14="http://schemas.microsoft.com/office/powerpoint/2010/main" val="97421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happy to announce that thanks to Ed putting together a batch of boards and cables, </a:t>
            </a:r>
            <a:r>
              <a:rPr lang="en-US" dirty="0" err="1"/>
              <a:t>CoCoVGA</a:t>
            </a:r>
            <a:r>
              <a:rPr lang="en-US" dirty="0"/>
              <a:t> is now available!  I have these with me this time, so let me know if you want one.</a:t>
            </a:r>
          </a:p>
          <a:p>
            <a:endParaRPr lang="en-US" dirty="0"/>
          </a:p>
          <a:p>
            <a:r>
              <a:rPr lang="en-US" dirty="0"/>
              <a:t>This kit is for the </a:t>
            </a:r>
            <a:r>
              <a:rPr lang="en-US" dirty="0" err="1"/>
              <a:t>CoCo</a:t>
            </a:r>
            <a:r>
              <a:rPr lang="en-US" dirty="0"/>
              <a:t> 2 rev B board with 6847 (not the T1), although I have also fit one into a US </a:t>
            </a:r>
            <a:r>
              <a:rPr lang="en-US" dirty="0" err="1"/>
              <a:t>Tano</a:t>
            </a:r>
            <a:r>
              <a:rPr lang="en-US" dirty="0"/>
              <a:t> Dragon without difficulty (other than non-destructively </a:t>
            </a:r>
            <a:r>
              <a:rPr lang="en-US" dirty="0" err="1"/>
              <a:t>desoldering</a:t>
            </a:r>
            <a:r>
              <a:rPr lang="en-US" dirty="0"/>
              <a:t> the 6847 and replacing it with a socket).  If you have a system other than these 2, we can still take a look and see if there’s any way to make one fit.</a:t>
            </a:r>
          </a:p>
          <a:p>
            <a:endParaRPr lang="en-US" dirty="0"/>
          </a:p>
          <a:p>
            <a:r>
              <a:rPr lang="en-US" dirty="0"/>
              <a:t>This should be electrically compatible with any 6847-based system.  The issue would most likely be in the physical layout of the board.</a:t>
            </a:r>
          </a:p>
          <a:p>
            <a:endParaRPr lang="en-US" dirty="0"/>
          </a:p>
          <a:p>
            <a:r>
              <a:rPr lang="en-US" dirty="0"/>
              <a:t>With respect to the audio concern, Ed has also provided some composite and audio mods for use with rev B </a:t>
            </a:r>
            <a:r>
              <a:rPr lang="en-US" dirty="0" err="1"/>
              <a:t>CoCo</a:t>
            </a:r>
            <a:r>
              <a:rPr lang="en-US" dirty="0"/>
              <a:t> 2 boards.  I have some of those with me, as well.</a:t>
            </a:r>
          </a:p>
        </p:txBody>
      </p:sp>
      <p:sp>
        <p:nvSpPr>
          <p:cNvPr id="4" name="Slide Number Placeholder 3"/>
          <p:cNvSpPr>
            <a:spLocks noGrp="1"/>
          </p:cNvSpPr>
          <p:nvPr>
            <p:ph type="sldNum" sz="quarter" idx="10"/>
          </p:nvPr>
        </p:nvSpPr>
        <p:spPr/>
        <p:txBody>
          <a:bodyPr/>
          <a:lstStyle/>
          <a:p>
            <a:fld id="{643FA6AB-F40C-4D27-B239-246D118D8EDC}" type="slidenum">
              <a:rPr lang="en-US" smtClean="0"/>
              <a:t>5</a:t>
            </a:fld>
            <a:endParaRPr lang="en-US"/>
          </a:p>
        </p:txBody>
      </p:sp>
    </p:spTree>
    <p:extLst>
      <p:ext uri="{BB962C8B-B14F-4D97-AF65-F5344CB8AC3E}">
        <p14:creationId xmlns:p14="http://schemas.microsoft.com/office/powerpoint/2010/main" val="217879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one of the early production boards installed in my daily-driver </a:t>
            </a:r>
            <a:r>
              <a:rPr lang="en-US" dirty="0" err="1"/>
              <a:t>CoCo</a:t>
            </a:r>
            <a:r>
              <a:rPr lang="en-US" dirty="0"/>
              <a:t> 2.  I have modified the case to install the button board on the back panel to avoid running the ribbon cable out between the case halves and to provide a solid connection point for the VGA cable.</a:t>
            </a:r>
          </a:p>
        </p:txBody>
      </p:sp>
      <p:sp>
        <p:nvSpPr>
          <p:cNvPr id="4" name="Slide Number Placeholder 3"/>
          <p:cNvSpPr>
            <a:spLocks noGrp="1"/>
          </p:cNvSpPr>
          <p:nvPr>
            <p:ph type="sldNum" sz="quarter" idx="10"/>
          </p:nvPr>
        </p:nvSpPr>
        <p:spPr/>
        <p:txBody>
          <a:bodyPr/>
          <a:lstStyle/>
          <a:p>
            <a:fld id="{643FA6AB-F40C-4D27-B239-246D118D8EDC}" type="slidenum">
              <a:rPr lang="en-US" smtClean="0"/>
              <a:t>6</a:t>
            </a:fld>
            <a:endParaRPr lang="en-US"/>
          </a:p>
        </p:txBody>
      </p:sp>
    </p:spTree>
    <p:extLst>
      <p:ext uri="{BB962C8B-B14F-4D97-AF65-F5344CB8AC3E}">
        <p14:creationId xmlns:p14="http://schemas.microsoft.com/office/powerpoint/2010/main" val="238557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always felt that it could be better if we could offload the 6809 to do more useful work than rendering text in the situations where we want more than 32 columns.  Scrolling and redraw takes much more effort on the part of the 6809 when operating in graphics modes than manipulating just a single byte-per-character.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addressing and page size, 64 columns is much easier to implement in the FPGA than 80 columns.  Also, doubling pixel density in both X and Y is ideal over 2.5x for 80 columns or by adding another character set.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feature I have always wanted in the </a:t>
            </a:r>
            <a:r>
              <a:rPr lang="en-US" dirty="0" err="1"/>
              <a:t>CoCo</a:t>
            </a:r>
            <a:r>
              <a:rPr lang="en-US" dirty="0"/>
              <a:t> 2 was the ability to have hardware-supported text of more than 32-columns, for text-based games, heavy-duty operating systems, and programming. </a:t>
            </a:r>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7</a:t>
            </a:fld>
            <a:endParaRPr lang="en-US"/>
          </a:p>
        </p:txBody>
      </p:sp>
    </p:spTree>
    <p:extLst>
      <p:ext uri="{BB962C8B-B14F-4D97-AF65-F5344CB8AC3E}">
        <p14:creationId xmlns:p14="http://schemas.microsoft.com/office/powerpoint/2010/main" val="118854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in its current form requires a 64kB </a:t>
            </a:r>
            <a:r>
              <a:rPr lang="en-US" dirty="0" err="1"/>
              <a:t>CoCo</a:t>
            </a:r>
            <a:r>
              <a:rPr lang="en-US" dirty="0"/>
              <a:t> – we wouldn’t be able to copy ROM-to-RAM, enter all-RAM mode and patch BASIC without enough memory…</a:t>
            </a:r>
          </a:p>
          <a:p>
            <a:endParaRPr lang="en-US" dirty="0"/>
          </a:p>
          <a:p>
            <a:r>
              <a:rPr lang="en-US" dirty="0"/>
              <a:t>Disk Extended Color BASIC (or one of the many other RS-DOS-</a:t>
            </a:r>
            <a:r>
              <a:rPr lang="en-US" dirty="0" err="1"/>
              <a:t>alikes</a:t>
            </a:r>
            <a:r>
              <a:rPr lang="en-US" dirty="0"/>
              <a:t>) is needed for this example because we’re making assumptions about where the graphics mode RAM pages will be placed.</a:t>
            </a:r>
          </a:p>
          <a:p>
            <a:endParaRPr lang="en-US" dirty="0"/>
          </a:p>
          <a:p>
            <a:r>
              <a:rPr lang="en-US" dirty="0"/>
              <a:t>And of course, you need </a:t>
            </a:r>
            <a:r>
              <a:rPr lang="en-US" dirty="0" err="1"/>
              <a:t>CoCoVGA</a:t>
            </a:r>
            <a:r>
              <a:rPr lang="en-US" dirty="0"/>
              <a:t> to interpret the graphics data as ASCII with </a:t>
            </a:r>
            <a:r>
              <a:rPr lang="en-US" dirty="0" err="1"/>
              <a:t>semigraphics</a:t>
            </a:r>
            <a:r>
              <a:rPr lang="en-US" dirty="0"/>
              <a:t>.</a:t>
            </a:r>
          </a:p>
          <a:p>
            <a:endParaRPr lang="en-US" dirty="0"/>
          </a:p>
        </p:txBody>
      </p:sp>
      <p:sp>
        <p:nvSpPr>
          <p:cNvPr id="4" name="Slide Number Placeholder 3"/>
          <p:cNvSpPr>
            <a:spLocks noGrp="1"/>
          </p:cNvSpPr>
          <p:nvPr>
            <p:ph type="sldNum" sz="quarter" idx="10"/>
          </p:nvPr>
        </p:nvSpPr>
        <p:spPr/>
        <p:txBody>
          <a:bodyPr/>
          <a:lstStyle/>
          <a:p>
            <a:fld id="{643FA6AB-F40C-4D27-B239-246D118D8EDC}" type="slidenum">
              <a:rPr lang="en-US" smtClean="0"/>
              <a:t>8</a:t>
            </a:fld>
            <a:endParaRPr lang="en-US"/>
          </a:p>
        </p:txBody>
      </p:sp>
    </p:spTree>
    <p:extLst>
      <p:ext uri="{BB962C8B-B14F-4D97-AF65-F5344CB8AC3E}">
        <p14:creationId xmlns:p14="http://schemas.microsoft.com/office/powerpoint/2010/main" val="311672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I posted a video on YouTube with all of this working in the RG6 mode, which by far has the most convenient addressing, with no repeated rows of data.  Unfortunately, it required that the end user use one of the </a:t>
            </a:r>
            <a:r>
              <a:rPr lang="en-US" dirty="0" err="1"/>
              <a:t>CoCoVGA</a:t>
            </a:r>
            <a:r>
              <a:rPr lang="en-US" dirty="0"/>
              <a:t> configuration buttons on the back of the machine should they want to toggle between PMODE 4 for graphics AND for 64-column text mode.  </a:t>
            </a:r>
          </a:p>
          <a:p>
            <a:endParaRPr lang="en-US" dirty="0"/>
          </a:p>
          <a:p>
            <a:r>
              <a:rPr lang="en-US" dirty="0"/>
              <a:t>Also, the new 64-column text mode is 64x32 for a total of 2kB, so we really don’t need all 6kB.</a:t>
            </a:r>
          </a:p>
          <a:p>
            <a:endParaRPr lang="en-US" dirty="0"/>
          </a:p>
          <a:p>
            <a:r>
              <a:rPr lang="en-US" dirty="0"/>
              <a:t>Later, I changed this to CG2 which is the only mode with an exact fit from a memory footprint standpoint. This was a bit more challenging to get set up in the FPGA due to the way the 6847 reads rows of data and I </a:t>
            </a:r>
            <a:r>
              <a:rPr lang="en-US" dirty="0" err="1"/>
              <a:t>uncompress</a:t>
            </a:r>
            <a:r>
              <a:rPr lang="en-US" dirty="0"/>
              <a:t> and store in the internal ping-pong frame buffers within the FPGA to support color set changes on a per-pixel-row basis.</a:t>
            </a:r>
          </a:p>
          <a:p>
            <a:endParaRPr lang="en-US" dirty="0"/>
          </a:p>
          <a:p>
            <a:r>
              <a:rPr lang="en-US" dirty="0"/>
              <a:t>Our most significant software challenge here is to get BASIC to think that the text/</a:t>
            </a:r>
            <a:r>
              <a:rPr lang="en-US" dirty="0" err="1"/>
              <a:t>semigraphics</a:t>
            </a:r>
            <a:r>
              <a:rPr lang="en-US" dirty="0"/>
              <a:t> mode is CG2…or you might even say PMODE “-1”.  Of course, you can’t issue a PMODE -1 command to the </a:t>
            </a:r>
            <a:r>
              <a:rPr lang="en-US" dirty="0" err="1"/>
              <a:t>CoCo</a:t>
            </a:r>
            <a:r>
              <a:rPr lang="en-US" dirty="0"/>
              <a:t>; you get an FC error because that’s out-of-range.</a:t>
            </a:r>
          </a:p>
          <a:p>
            <a:endParaRPr lang="en-US" dirty="0"/>
          </a:p>
          <a:p>
            <a:r>
              <a:rPr lang="en-US" dirty="0"/>
              <a:t>Also, a bit of a foreshadowing: notice the delta between the 6847 mode and the BASIC PMODE.  One is offset from the other by 3.</a:t>
            </a:r>
          </a:p>
        </p:txBody>
      </p:sp>
      <p:sp>
        <p:nvSpPr>
          <p:cNvPr id="4" name="Slide Number Placeholder 3"/>
          <p:cNvSpPr>
            <a:spLocks noGrp="1"/>
          </p:cNvSpPr>
          <p:nvPr>
            <p:ph type="sldNum" sz="quarter" idx="10"/>
          </p:nvPr>
        </p:nvSpPr>
        <p:spPr/>
        <p:txBody>
          <a:bodyPr/>
          <a:lstStyle/>
          <a:p>
            <a:fld id="{643FA6AB-F40C-4D27-B239-246D118D8EDC}" type="slidenum">
              <a:rPr lang="en-US" smtClean="0"/>
              <a:t>9</a:t>
            </a:fld>
            <a:endParaRPr lang="en-US"/>
          </a:p>
        </p:txBody>
      </p:sp>
    </p:spTree>
    <p:extLst>
      <p:ext uri="{BB962C8B-B14F-4D97-AF65-F5344CB8AC3E}">
        <p14:creationId xmlns:p14="http://schemas.microsoft.com/office/powerpoint/2010/main" val="135417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1AC913-CC23-40F1-BDC6-2644B659BB86}" type="datetime1">
              <a:rPr lang="en-US" smtClean="0"/>
              <a:t>10/6/2017</a:t>
            </a:fld>
            <a:endParaRPr lang="en-US"/>
          </a:p>
        </p:txBody>
      </p:sp>
      <p:sp>
        <p:nvSpPr>
          <p:cNvPr id="5" name="Footer Placeholder 4"/>
          <p:cNvSpPr>
            <a:spLocks noGrp="1"/>
          </p:cNvSpPr>
          <p:nvPr>
            <p:ph type="ftr" sz="quarter" idx="11"/>
          </p:nvPr>
        </p:nvSpPr>
        <p:spPr/>
        <p:txBody>
          <a:bodyPr/>
          <a:lstStyle/>
          <a:p>
            <a:r>
              <a:rPr lang="en-US"/>
              <a:t>CoCoVGA @ Tandy Assembly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0487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D089BD-6F10-4D7D-8BDA-D18EBB618060}" type="datetime1">
              <a:rPr lang="en-US" smtClean="0"/>
              <a:t>10/6/2017</a:t>
            </a:fld>
            <a:endParaRPr lang="en-US"/>
          </a:p>
        </p:txBody>
      </p:sp>
      <p:sp>
        <p:nvSpPr>
          <p:cNvPr id="5" name="Footer Placeholder 4"/>
          <p:cNvSpPr>
            <a:spLocks noGrp="1"/>
          </p:cNvSpPr>
          <p:nvPr>
            <p:ph type="ftr" sz="quarter" idx="11"/>
          </p:nvPr>
        </p:nvSpPr>
        <p:spPr/>
        <p:txBody>
          <a:bodyPr/>
          <a:lstStyle/>
          <a:p>
            <a:r>
              <a:rPr lang="en-US"/>
              <a:t>CoCoVGA @ Tandy Assembly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365847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DAC36-86D0-4828-B922-A22E2241488A}" type="datetime1">
              <a:rPr lang="en-US" smtClean="0"/>
              <a:t>10/6/2017</a:t>
            </a:fld>
            <a:endParaRPr lang="en-US"/>
          </a:p>
        </p:txBody>
      </p:sp>
      <p:sp>
        <p:nvSpPr>
          <p:cNvPr id="5" name="Footer Placeholder 4"/>
          <p:cNvSpPr>
            <a:spLocks noGrp="1"/>
          </p:cNvSpPr>
          <p:nvPr>
            <p:ph type="ftr" sz="quarter" idx="11"/>
          </p:nvPr>
        </p:nvSpPr>
        <p:spPr/>
        <p:txBody>
          <a:bodyPr/>
          <a:lstStyle/>
          <a:p>
            <a:r>
              <a:rPr lang="en-US"/>
              <a:t>CoCoVGA @ Tandy Assembly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136090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p:cNvSpPr>
            <a:spLocks noGrp="1"/>
          </p:cNvSpPr>
          <p:nvPr>
            <p:ph type="ftr" sz="quarter" idx="11"/>
          </p:nvPr>
        </p:nvSpPr>
        <p:spPr/>
        <p:txBody>
          <a:bodyPr/>
          <a:lstStyle/>
          <a:p>
            <a:r>
              <a:rPr lang="en-US"/>
              <a:t>CoCoVGA @ Tandy Assembly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75379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39BB3-AFDF-49F9-9B08-2349C8F8726F}" type="datetime1">
              <a:rPr lang="en-US" smtClean="0"/>
              <a:t>10/6/2017</a:t>
            </a:fld>
            <a:endParaRPr lang="en-US"/>
          </a:p>
        </p:txBody>
      </p:sp>
      <p:sp>
        <p:nvSpPr>
          <p:cNvPr id="5" name="Footer Placeholder 4"/>
          <p:cNvSpPr>
            <a:spLocks noGrp="1"/>
          </p:cNvSpPr>
          <p:nvPr>
            <p:ph type="ftr" sz="quarter" idx="11"/>
          </p:nvPr>
        </p:nvSpPr>
        <p:spPr/>
        <p:txBody>
          <a:bodyPr/>
          <a:lstStyle/>
          <a:p>
            <a:r>
              <a:rPr lang="en-US"/>
              <a:t>CoCoVGA @ Tandy Assembly 2017</a:t>
            </a:r>
            <a:endParaRPr lang="en-US" dirty="0"/>
          </a:p>
        </p:txBody>
      </p:sp>
      <p:sp>
        <p:nvSpPr>
          <p:cNvPr id="6" name="Slide Number Placeholder 5"/>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23873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32394-855E-43F2-A95E-CB70613104C3}" type="datetime1">
              <a:rPr lang="en-US" smtClean="0"/>
              <a:t>10/6/2017</a:t>
            </a:fld>
            <a:endParaRPr lang="en-US"/>
          </a:p>
        </p:txBody>
      </p:sp>
      <p:sp>
        <p:nvSpPr>
          <p:cNvPr id="6" name="Footer Placeholder 5"/>
          <p:cNvSpPr>
            <a:spLocks noGrp="1"/>
          </p:cNvSpPr>
          <p:nvPr>
            <p:ph type="ftr" sz="quarter" idx="11"/>
          </p:nvPr>
        </p:nvSpPr>
        <p:spPr/>
        <p:txBody>
          <a:bodyPr/>
          <a:lstStyle/>
          <a:p>
            <a:r>
              <a:rPr lang="en-US"/>
              <a:t>CoCoVGA @ Tandy Assembly 2017</a:t>
            </a:r>
            <a:endParaRPr lang="en-US" dirty="0"/>
          </a:p>
        </p:txBody>
      </p:sp>
      <p:sp>
        <p:nvSpPr>
          <p:cNvPr id="7" name="Slide Number Placeholder 6"/>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19275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B3283-529F-43D6-87C6-3E3BB69C2E02}" type="datetime1">
              <a:rPr lang="en-US" smtClean="0"/>
              <a:t>10/6/2017</a:t>
            </a:fld>
            <a:endParaRPr lang="en-US"/>
          </a:p>
        </p:txBody>
      </p:sp>
      <p:sp>
        <p:nvSpPr>
          <p:cNvPr id="8" name="Footer Placeholder 7"/>
          <p:cNvSpPr>
            <a:spLocks noGrp="1"/>
          </p:cNvSpPr>
          <p:nvPr>
            <p:ph type="ftr" sz="quarter" idx="11"/>
          </p:nvPr>
        </p:nvSpPr>
        <p:spPr/>
        <p:txBody>
          <a:bodyPr/>
          <a:lstStyle/>
          <a:p>
            <a:r>
              <a:rPr lang="en-US"/>
              <a:t>CoCoVGA @ Tandy Assembly 2017</a:t>
            </a:r>
            <a:endParaRPr lang="en-US" dirty="0"/>
          </a:p>
        </p:txBody>
      </p:sp>
      <p:sp>
        <p:nvSpPr>
          <p:cNvPr id="9" name="Slide Number Placeholder 8"/>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390427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B8056-50CF-4717-9328-3B746FAF1977}" type="datetime1">
              <a:rPr lang="en-US" smtClean="0"/>
              <a:t>10/6/2017</a:t>
            </a:fld>
            <a:endParaRPr lang="en-US"/>
          </a:p>
        </p:txBody>
      </p:sp>
      <p:sp>
        <p:nvSpPr>
          <p:cNvPr id="4" name="Footer Placeholder 3"/>
          <p:cNvSpPr>
            <a:spLocks noGrp="1"/>
          </p:cNvSpPr>
          <p:nvPr>
            <p:ph type="ftr" sz="quarter" idx="11"/>
          </p:nvPr>
        </p:nvSpPr>
        <p:spPr/>
        <p:txBody>
          <a:bodyPr/>
          <a:lstStyle/>
          <a:p>
            <a:r>
              <a:rPr lang="en-US"/>
              <a:t>CoCoVGA @ Tandy Assembly 2017</a:t>
            </a:r>
            <a:endParaRPr lang="en-US" dirty="0"/>
          </a:p>
        </p:txBody>
      </p:sp>
      <p:sp>
        <p:nvSpPr>
          <p:cNvPr id="5" name="Slide Number Placeholder 4"/>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69179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791C3-77EC-425D-9C29-7F0068DB47E1}" type="datetime1">
              <a:rPr lang="en-US" smtClean="0"/>
              <a:t>10/6/2017</a:t>
            </a:fld>
            <a:endParaRPr lang="en-US"/>
          </a:p>
        </p:txBody>
      </p:sp>
      <p:sp>
        <p:nvSpPr>
          <p:cNvPr id="3" name="Footer Placeholder 2"/>
          <p:cNvSpPr>
            <a:spLocks noGrp="1"/>
          </p:cNvSpPr>
          <p:nvPr>
            <p:ph type="ftr" sz="quarter" idx="11"/>
          </p:nvPr>
        </p:nvSpPr>
        <p:spPr/>
        <p:txBody>
          <a:bodyPr/>
          <a:lstStyle/>
          <a:p>
            <a:r>
              <a:rPr lang="en-US"/>
              <a:t>CoCoVGA @ Tandy Assembly 2017</a:t>
            </a:r>
            <a:endParaRPr lang="en-US" dirty="0"/>
          </a:p>
        </p:txBody>
      </p:sp>
      <p:sp>
        <p:nvSpPr>
          <p:cNvPr id="4" name="Slide Number Placeholder 3"/>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93433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EC882-8887-4CC2-91CA-0F9B1486AB36}" type="datetime1">
              <a:rPr lang="en-US" smtClean="0"/>
              <a:t>10/6/2017</a:t>
            </a:fld>
            <a:endParaRPr lang="en-US"/>
          </a:p>
        </p:txBody>
      </p:sp>
      <p:sp>
        <p:nvSpPr>
          <p:cNvPr id="6" name="Footer Placeholder 5"/>
          <p:cNvSpPr>
            <a:spLocks noGrp="1"/>
          </p:cNvSpPr>
          <p:nvPr>
            <p:ph type="ftr" sz="quarter" idx="11"/>
          </p:nvPr>
        </p:nvSpPr>
        <p:spPr/>
        <p:txBody>
          <a:bodyPr/>
          <a:lstStyle/>
          <a:p>
            <a:r>
              <a:rPr lang="en-US"/>
              <a:t>CoCoVGA @ Tandy Assembly 2017</a:t>
            </a:r>
            <a:endParaRPr lang="en-US" dirty="0"/>
          </a:p>
        </p:txBody>
      </p:sp>
      <p:sp>
        <p:nvSpPr>
          <p:cNvPr id="7" name="Slide Number Placeholder 6"/>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40480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981B7-6C78-46E4-8B6E-65D4A40595E3}" type="datetime1">
              <a:rPr lang="en-US" smtClean="0"/>
              <a:t>10/6/2017</a:t>
            </a:fld>
            <a:endParaRPr lang="en-US"/>
          </a:p>
        </p:txBody>
      </p:sp>
      <p:sp>
        <p:nvSpPr>
          <p:cNvPr id="6" name="Footer Placeholder 5"/>
          <p:cNvSpPr>
            <a:spLocks noGrp="1"/>
          </p:cNvSpPr>
          <p:nvPr>
            <p:ph type="ftr" sz="quarter" idx="11"/>
          </p:nvPr>
        </p:nvSpPr>
        <p:spPr/>
        <p:txBody>
          <a:bodyPr/>
          <a:lstStyle/>
          <a:p>
            <a:r>
              <a:rPr lang="en-US"/>
              <a:t>CoCoVGA @ Tandy Assembly 2017</a:t>
            </a:r>
            <a:endParaRPr lang="en-US" dirty="0"/>
          </a:p>
        </p:txBody>
      </p:sp>
      <p:sp>
        <p:nvSpPr>
          <p:cNvPr id="7" name="Slide Number Placeholder 6"/>
          <p:cNvSpPr>
            <a:spLocks noGrp="1"/>
          </p:cNvSpPr>
          <p:nvPr>
            <p:ph type="sldNum" sz="quarter" idx="12"/>
          </p:nvPr>
        </p:nvSpPr>
        <p:spPr/>
        <p:txBody>
          <a:bodyPr/>
          <a:lstStyle/>
          <a:p>
            <a:fld id="{5BD11713-41CB-4092-BA16-04109412DE38}" type="slidenum">
              <a:rPr lang="en-US" smtClean="0"/>
              <a:t>‹#›</a:t>
            </a:fld>
            <a:endParaRPr lang="en-US"/>
          </a:p>
        </p:txBody>
      </p:sp>
    </p:spTree>
    <p:extLst>
      <p:ext uri="{BB962C8B-B14F-4D97-AF65-F5344CB8AC3E}">
        <p14:creationId xmlns:p14="http://schemas.microsoft.com/office/powerpoint/2010/main" val="128114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E92EF-D368-482C-BD40-F9206693C056}" type="datetime1">
              <a:rPr lang="en-US" smtClean="0"/>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CoCoVGA @ Tandy Assembly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11713-41CB-4092-BA16-04109412DE38}" type="slidenum">
              <a:rPr lang="en-US" smtClean="0"/>
              <a:t>‹#›</a:t>
            </a:fld>
            <a:endParaRPr lang="en-US"/>
          </a:p>
        </p:txBody>
      </p:sp>
    </p:spTree>
    <p:extLst>
      <p:ext uri="{BB962C8B-B14F-4D97-AF65-F5344CB8AC3E}">
        <p14:creationId xmlns:p14="http://schemas.microsoft.com/office/powerpoint/2010/main" val="235708516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copedia.com/wiki/index.php/Color_Computer_2_Memory_Ma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bethasoftware.com/2016/01/19/64k-trs-80-coco-memory-tes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lorcomputerarchive.com/coco/Documents/Books/Unravelled%20Series/extended-basic-unravelled.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www.colorcomputerarchive.com/coco/Documents/Books/Unravelled%20Series/extended-basic-unravelled.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colorcomputerarchive.com/coco/Documents/Books/Unravelled%20Series/color-basic-unravelled.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olorcomputerarchive.com/coco/Documents/Books/Unravelled%20Series/color-basic-unravelled.pdf"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colorcomputerarchive.com/coco/Documents/Books/Unravelled%20Series/color-basic-unravelled.pdf"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olorcomputerarchive.com/coco/Documents/Books/Unravelled%20Series/color-basic-unravelled.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olorcomputerarchive.com/coco/Documents/Books/Unravelled%20Series/color-basic-unravelled.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D96FE-3001-4833-836C-B0F325997E62}"/>
              </a:ext>
            </a:extLst>
          </p:cNvPr>
          <p:cNvSpPr>
            <a:spLocks noGrp="1"/>
          </p:cNvSpPr>
          <p:nvPr>
            <p:ph type="dt" sz="half" idx="10"/>
          </p:nvPr>
        </p:nvSpPr>
        <p:spPr/>
        <p:txBody>
          <a:bodyPr/>
          <a:lstStyle/>
          <a:p>
            <a:fld id="{E0DA86AD-DFC5-45B5-B9DB-77F76EC43792}" type="datetime1">
              <a:rPr lang="en-US" smtClean="0"/>
              <a:t>10/6/2017</a:t>
            </a:fld>
            <a:endParaRPr lang="en-US" dirty="0"/>
          </a:p>
        </p:txBody>
      </p:sp>
      <p:sp>
        <p:nvSpPr>
          <p:cNvPr id="3" name="Footer Placeholder 2">
            <a:extLst>
              <a:ext uri="{FF2B5EF4-FFF2-40B4-BE49-F238E27FC236}">
                <a16:creationId xmlns:a16="http://schemas.microsoft.com/office/drawing/2014/main" id="{E3F58E7A-F52D-4840-A516-A6FDB9344DF3}"/>
              </a:ext>
            </a:extLst>
          </p:cNvPr>
          <p:cNvSpPr>
            <a:spLocks noGrp="1"/>
          </p:cNvSpPr>
          <p:nvPr>
            <p:ph type="ftr" sz="quarter" idx="11"/>
          </p:nvPr>
        </p:nvSpPr>
        <p:spPr/>
        <p:txBody>
          <a:bodyPr/>
          <a:lstStyle/>
          <a:p>
            <a:r>
              <a:rPr lang="en-US"/>
              <a:t>CoCoVGA @ Tandy Assembly 2017</a:t>
            </a:r>
            <a:endParaRPr lang="en-US" dirty="0"/>
          </a:p>
        </p:txBody>
      </p:sp>
      <p:sp>
        <p:nvSpPr>
          <p:cNvPr id="5" name="Slide Number Placeholder 4">
            <a:extLst>
              <a:ext uri="{FF2B5EF4-FFF2-40B4-BE49-F238E27FC236}">
                <a16:creationId xmlns:a16="http://schemas.microsoft.com/office/drawing/2014/main" id="{64B84010-E2DB-4723-B00D-EEA7E763973A}"/>
              </a:ext>
            </a:extLst>
          </p:cNvPr>
          <p:cNvSpPr>
            <a:spLocks noGrp="1"/>
          </p:cNvSpPr>
          <p:nvPr>
            <p:ph type="sldNum" sz="quarter" idx="12"/>
          </p:nvPr>
        </p:nvSpPr>
        <p:spPr/>
        <p:txBody>
          <a:bodyPr/>
          <a:lstStyle/>
          <a:p>
            <a:fld id="{5BD11713-41CB-4092-BA16-04109412DE38}" type="slidenum">
              <a:rPr lang="en-US" smtClean="0"/>
              <a:t>1</a:t>
            </a:fld>
            <a:endParaRPr lang="en-US"/>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11325" y="152400"/>
            <a:ext cx="5721350" cy="4525963"/>
          </a:xfrm>
        </p:spPr>
      </p:pic>
      <p:sp>
        <p:nvSpPr>
          <p:cNvPr id="7" name="Subtitle 6">
            <a:extLst>
              <a:ext uri="{FF2B5EF4-FFF2-40B4-BE49-F238E27FC236}">
                <a16:creationId xmlns:a16="http://schemas.microsoft.com/office/drawing/2014/main" id="{70A51C3F-0DF8-4948-B6A6-7C4511DD0C36}"/>
              </a:ext>
            </a:extLst>
          </p:cNvPr>
          <p:cNvSpPr>
            <a:spLocks noGrp="1"/>
          </p:cNvSpPr>
          <p:nvPr>
            <p:ph type="subTitle" idx="1"/>
          </p:nvPr>
        </p:nvSpPr>
        <p:spPr>
          <a:xfrm>
            <a:off x="304800" y="3886200"/>
            <a:ext cx="8534400" cy="2057400"/>
          </a:xfrm>
        </p:spPr>
        <p:txBody>
          <a:bodyPr>
            <a:normAutofit/>
          </a:bodyPr>
          <a:lstStyle/>
          <a:p>
            <a:r>
              <a:rPr lang="en-US" sz="3600" dirty="0"/>
              <a:t>64-Column Text Mode</a:t>
            </a:r>
          </a:p>
          <a:p>
            <a:endParaRPr lang="en-US" sz="2800" dirty="0"/>
          </a:p>
          <a:p>
            <a:r>
              <a:rPr lang="en-US" sz="2600" dirty="0"/>
              <a:t>…because your 6809 has better things to do than render text.</a:t>
            </a:r>
          </a:p>
        </p:txBody>
      </p:sp>
    </p:spTree>
    <p:extLst>
      <p:ext uri="{BB962C8B-B14F-4D97-AF65-F5344CB8AC3E}">
        <p14:creationId xmlns:p14="http://schemas.microsoft.com/office/powerpoint/2010/main" val="157268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1095-3558-461E-A201-D02BE7E3E6BA}"/>
              </a:ext>
            </a:extLst>
          </p:cNvPr>
          <p:cNvSpPr>
            <a:spLocks noGrp="1"/>
          </p:cNvSpPr>
          <p:nvPr>
            <p:ph type="title"/>
          </p:nvPr>
        </p:nvSpPr>
        <p:spPr/>
        <p:txBody>
          <a:bodyPr/>
          <a:lstStyle/>
          <a:p>
            <a:r>
              <a:rPr lang="en-US" dirty="0"/>
              <a:t>DECB 64-Column Memory Map</a:t>
            </a:r>
          </a:p>
        </p:txBody>
      </p:sp>
      <p:graphicFrame>
        <p:nvGraphicFramePr>
          <p:cNvPr id="15" name="Content Placeholder 14">
            <a:extLst>
              <a:ext uri="{FF2B5EF4-FFF2-40B4-BE49-F238E27FC236}">
                <a16:creationId xmlns:a16="http://schemas.microsoft.com/office/drawing/2014/main" id="{93ABB482-D345-4AA7-A252-90CFF0053131}"/>
              </a:ext>
            </a:extLst>
          </p:cNvPr>
          <p:cNvGraphicFramePr>
            <a:graphicFrameLocks noGrp="1"/>
          </p:cNvGraphicFramePr>
          <p:nvPr>
            <p:ph idx="1"/>
            <p:extLst>
              <p:ext uri="{D42A27DB-BD31-4B8C-83A1-F6EECF244321}">
                <p14:modId xmlns:p14="http://schemas.microsoft.com/office/powerpoint/2010/main" val="2655268879"/>
              </p:ext>
            </p:extLst>
          </p:nvPr>
        </p:nvGraphicFramePr>
        <p:xfrm>
          <a:off x="533400" y="1447800"/>
          <a:ext cx="8001000" cy="44500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423738613"/>
                    </a:ext>
                  </a:extLst>
                </a:gridCol>
                <a:gridCol w="990600">
                  <a:extLst>
                    <a:ext uri="{9D8B030D-6E8A-4147-A177-3AD203B41FA5}">
                      <a16:colId xmlns:a16="http://schemas.microsoft.com/office/drawing/2014/main" val="1990091029"/>
                    </a:ext>
                  </a:extLst>
                </a:gridCol>
                <a:gridCol w="5486400">
                  <a:extLst>
                    <a:ext uri="{9D8B030D-6E8A-4147-A177-3AD203B41FA5}">
                      <a16:colId xmlns:a16="http://schemas.microsoft.com/office/drawing/2014/main" val="3765067788"/>
                    </a:ext>
                  </a:extLst>
                </a:gridCol>
              </a:tblGrid>
              <a:tr h="370840">
                <a:tc>
                  <a:txBody>
                    <a:bodyPr/>
                    <a:lstStyle/>
                    <a:p>
                      <a:pPr algn="r"/>
                      <a:r>
                        <a:rPr lang="en-US" dirty="0"/>
                        <a:t>Region</a:t>
                      </a:r>
                    </a:p>
                  </a:txBody>
                  <a:tcPr/>
                </a:tc>
                <a:tc>
                  <a:txBody>
                    <a:bodyPr/>
                    <a:lstStyle/>
                    <a:p>
                      <a:pPr algn="r"/>
                      <a:r>
                        <a:rPr lang="en-US" dirty="0"/>
                        <a:t>Size</a:t>
                      </a:r>
                    </a:p>
                  </a:txBody>
                  <a:tcPr/>
                </a:tc>
                <a:tc>
                  <a:txBody>
                    <a:bodyPr/>
                    <a:lstStyle/>
                    <a:p>
                      <a:pPr algn="l"/>
                      <a:r>
                        <a:rPr lang="en-US" dirty="0"/>
                        <a:t>Contents</a:t>
                      </a:r>
                    </a:p>
                  </a:txBody>
                  <a:tcPr/>
                </a:tc>
                <a:extLst>
                  <a:ext uri="{0D108BD9-81ED-4DB2-BD59-A6C34878D82A}">
                    <a16:rowId xmlns:a16="http://schemas.microsoft.com/office/drawing/2014/main" val="3866639255"/>
                  </a:ext>
                </a:extLst>
              </a:tr>
              <a:tr h="370840">
                <a:tc>
                  <a:txBody>
                    <a:bodyPr/>
                    <a:lstStyle/>
                    <a:p>
                      <a:pPr algn="r"/>
                      <a:r>
                        <a:rPr lang="en-US" dirty="0"/>
                        <a:t>$0000-$03FF</a:t>
                      </a:r>
                    </a:p>
                  </a:txBody>
                  <a:tcPr/>
                </a:tc>
                <a:tc>
                  <a:txBody>
                    <a:bodyPr/>
                    <a:lstStyle/>
                    <a:p>
                      <a:pPr algn="r"/>
                      <a:r>
                        <a:rPr lang="en-US" dirty="0"/>
                        <a:t>1024</a:t>
                      </a:r>
                    </a:p>
                  </a:txBody>
                  <a:tcPr/>
                </a:tc>
                <a:tc>
                  <a:txBody>
                    <a:bodyPr/>
                    <a:lstStyle/>
                    <a:p>
                      <a:pPr algn="l"/>
                      <a:r>
                        <a:rPr lang="en-US" dirty="0"/>
                        <a:t>BASIC System RAM</a:t>
                      </a:r>
                    </a:p>
                  </a:txBody>
                  <a:tcPr/>
                </a:tc>
                <a:extLst>
                  <a:ext uri="{0D108BD9-81ED-4DB2-BD59-A6C34878D82A}">
                    <a16:rowId xmlns:a16="http://schemas.microsoft.com/office/drawing/2014/main" val="324140680"/>
                  </a:ext>
                </a:extLst>
              </a:tr>
              <a:tr h="370840">
                <a:tc>
                  <a:txBody>
                    <a:bodyPr/>
                    <a:lstStyle/>
                    <a:p>
                      <a:pPr algn="r"/>
                      <a:r>
                        <a:rPr lang="en-US" dirty="0"/>
                        <a:t>$0400-$05FF</a:t>
                      </a:r>
                    </a:p>
                  </a:txBody>
                  <a:tcPr>
                    <a:solidFill>
                      <a:schemeClr val="tx1">
                        <a:lumMod val="75000"/>
                      </a:schemeClr>
                    </a:solidFill>
                  </a:tcPr>
                </a:tc>
                <a:tc>
                  <a:txBody>
                    <a:bodyPr/>
                    <a:lstStyle/>
                    <a:p>
                      <a:pPr algn="r"/>
                      <a:r>
                        <a:rPr lang="en-US" dirty="0"/>
                        <a:t>512</a:t>
                      </a:r>
                    </a:p>
                  </a:txBody>
                  <a:tcPr>
                    <a:solidFill>
                      <a:schemeClr val="tx1">
                        <a:lumMod val="75000"/>
                      </a:schemeClr>
                    </a:solidFill>
                  </a:tcPr>
                </a:tc>
                <a:tc>
                  <a:txBody>
                    <a:bodyPr/>
                    <a:lstStyle/>
                    <a:p>
                      <a:pPr algn="l"/>
                      <a:r>
                        <a:rPr lang="en-US" dirty="0"/>
                        <a:t>32-column text and </a:t>
                      </a:r>
                      <a:r>
                        <a:rPr lang="en-US" dirty="0" err="1"/>
                        <a:t>semigraphics</a:t>
                      </a:r>
                      <a:r>
                        <a:rPr lang="en-US" dirty="0"/>
                        <a:t> (unused)</a:t>
                      </a:r>
                    </a:p>
                  </a:txBody>
                  <a:tcPr>
                    <a:solidFill>
                      <a:schemeClr val="tx1">
                        <a:lumMod val="75000"/>
                      </a:schemeClr>
                    </a:solidFill>
                  </a:tcPr>
                </a:tc>
                <a:extLst>
                  <a:ext uri="{0D108BD9-81ED-4DB2-BD59-A6C34878D82A}">
                    <a16:rowId xmlns:a16="http://schemas.microsoft.com/office/drawing/2014/main" val="3743780005"/>
                  </a:ext>
                </a:extLst>
              </a:tr>
              <a:tr h="370840">
                <a:tc>
                  <a:txBody>
                    <a:bodyPr/>
                    <a:lstStyle/>
                    <a:p>
                      <a:pPr algn="r"/>
                      <a:r>
                        <a:rPr lang="en-US" dirty="0"/>
                        <a:t>$0600-$0DFF</a:t>
                      </a:r>
                    </a:p>
                  </a:txBody>
                  <a:tcPr/>
                </a:tc>
                <a:tc>
                  <a:txBody>
                    <a:bodyPr/>
                    <a:lstStyle/>
                    <a:p>
                      <a:pPr algn="r"/>
                      <a:r>
                        <a:rPr lang="en-US" dirty="0"/>
                        <a:t>512</a:t>
                      </a:r>
                    </a:p>
                  </a:txBody>
                  <a:tcPr/>
                </a:tc>
                <a:tc>
                  <a:txBody>
                    <a:bodyPr/>
                    <a:lstStyle/>
                    <a:p>
                      <a:pPr algn="l"/>
                      <a:r>
                        <a:rPr lang="en-US" dirty="0"/>
                        <a:t>Disk System RAM</a:t>
                      </a:r>
                    </a:p>
                  </a:txBody>
                  <a:tcPr/>
                </a:tc>
                <a:extLst>
                  <a:ext uri="{0D108BD9-81ED-4DB2-BD59-A6C34878D82A}">
                    <a16:rowId xmlns:a16="http://schemas.microsoft.com/office/drawing/2014/main" val="1088934553"/>
                  </a:ext>
                </a:extLst>
              </a:tr>
              <a:tr h="370840">
                <a:tc>
                  <a:txBody>
                    <a:bodyPr/>
                    <a:lstStyle/>
                    <a:p>
                      <a:pPr algn="r"/>
                      <a:r>
                        <a:rPr lang="en-US" dirty="0"/>
                        <a:t>$0E00-$13FF</a:t>
                      </a:r>
                    </a:p>
                  </a:txBody>
                  <a:tcPr>
                    <a:solidFill>
                      <a:srgbClr val="92D050"/>
                    </a:solidFill>
                  </a:tcPr>
                </a:tc>
                <a:tc>
                  <a:txBody>
                    <a:bodyPr/>
                    <a:lstStyle/>
                    <a:p>
                      <a:pPr algn="r"/>
                      <a:r>
                        <a:rPr lang="en-US" dirty="0"/>
                        <a:t>1536</a:t>
                      </a:r>
                    </a:p>
                  </a:txBody>
                  <a:tcPr>
                    <a:solidFill>
                      <a:srgbClr val="92D050"/>
                    </a:solidFill>
                  </a:tcPr>
                </a:tc>
                <a:tc>
                  <a:txBody>
                    <a:bodyPr/>
                    <a:lstStyle/>
                    <a:p>
                      <a:pPr algn="l"/>
                      <a:r>
                        <a:rPr lang="en-US" dirty="0"/>
                        <a:t>PCLEAR page 1 – start 64-column video memory here</a:t>
                      </a:r>
                    </a:p>
                  </a:txBody>
                  <a:tcPr>
                    <a:solidFill>
                      <a:srgbClr val="92D050"/>
                    </a:solidFill>
                  </a:tcPr>
                </a:tc>
                <a:extLst>
                  <a:ext uri="{0D108BD9-81ED-4DB2-BD59-A6C34878D82A}">
                    <a16:rowId xmlns:a16="http://schemas.microsoft.com/office/drawing/2014/main" val="147397995"/>
                  </a:ext>
                </a:extLst>
              </a:tr>
              <a:tr h="370840">
                <a:tc>
                  <a:txBody>
                    <a:bodyPr/>
                    <a:lstStyle/>
                    <a:p>
                      <a:pPr algn="r"/>
                      <a:r>
                        <a:rPr lang="en-US" dirty="0"/>
                        <a:t>$1400-$19FF</a:t>
                      </a:r>
                    </a:p>
                  </a:txBody>
                  <a:tcPr>
                    <a:solidFill>
                      <a:srgbClr val="92D050"/>
                    </a:solidFill>
                  </a:tcPr>
                </a:tc>
                <a:tc>
                  <a:txBody>
                    <a:bodyPr/>
                    <a:lstStyle/>
                    <a:p>
                      <a:pPr algn="r"/>
                      <a:r>
                        <a:rPr lang="en-US" dirty="0"/>
                        <a:t>1536</a:t>
                      </a:r>
                    </a:p>
                  </a:txBody>
                  <a:tcPr>
                    <a:solidFill>
                      <a:srgbClr val="92D050"/>
                    </a:solidFill>
                  </a:tcPr>
                </a:tc>
                <a:tc>
                  <a:txBody>
                    <a:bodyPr/>
                    <a:lstStyle/>
                    <a:p>
                      <a:pPr algn="l"/>
                      <a:r>
                        <a:rPr lang="en-US" dirty="0"/>
                        <a:t>PCLEAR page 2 – 64-column video uses first 512 bytes</a:t>
                      </a:r>
                    </a:p>
                  </a:txBody>
                  <a:tcPr>
                    <a:solidFill>
                      <a:srgbClr val="92D050"/>
                    </a:solidFill>
                  </a:tcPr>
                </a:tc>
                <a:extLst>
                  <a:ext uri="{0D108BD9-81ED-4DB2-BD59-A6C34878D82A}">
                    <a16:rowId xmlns:a16="http://schemas.microsoft.com/office/drawing/2014/main" val="417447227"/>
                  </a:ext>
                </a:extLst>
              </a:tr>
              <a:tr h="370840">
                <a:tc>
                  <a:txBody>
                    <a:bodyPr/>
                    <a:lstStyle/>
                    <a:p>
                      <a:pPr algn="r"/>
                      <a:r>
                        <a:rPr lang="en-US" dirty="0"/>
                        <a:t>$1A00-$6BFF</a:t>
                      </a:r>
                    </a:p>
                  </a:txBody>
                  <a:tcPr/>
                </a:tc>
                <a:tc>
                  <a:txBody>
                    <a:bodyPr/>
                    <a:lstStyle/>
                    <a:p>
                      <a:pPr algn="r"/>
                      <a:r>
                        <a:rPr lang="en-US" dirty="0"/>
                        <a:t>20991</a:t>
                      </a:r>
                    </a:p>
                  </a:txBody>
                  <a:tcPr/>
                </a:tc>
                <a:tc>
                  <a:txBody>
                    <a:bodyPr/>
                    <a:lstStyle/>
                    <a:p>
                      <a:pPr algn="l"/>
                      <a:r>
                        <a:rPr lang="en-US" dirty="0"/>
                        <a:t>Free for BASIC program</a:t>
                      </a:r>
                    </a:p>
                  </a:txBody>
                  <a:tcPr/>
                </a:tc>
                <a:extLst>
                  <a:ext uri="{0D108BD9-81ED-4DB2-BD59-A6C34878D82A}">
                    <a16:rowId xmlns:a16="http://schemas.microsoft.com/office/drawing/2014/main" val="4170115480"/>
                  </a:ext>
                </a:extLst>
              </a:tr>
              <a:tr h="370840">
                <a:tc>
                  <a:txBody>
                    <a:bodyPr/>
                    <a:lstStyle/>
                    <a:p>
                      <a:pPr algn="r"/>
                      <a:r>
                        <a:rPr lang="en-US" dirty="0"/>
                        <a:t>$6C00-$6FFF</a:t>
                      </a:r>
                    </a:p>
                  </a:txBody>
                  <a:tcPr>
                    <a:solidFill>
                      <a:srgbClr val="FFC000"/>
                    </a:solidFill>
                  </a:tcPr>
                </a:tc>
                <a:tc>
                  <a:txBody>
                    <a:bodyPr/>
                    <a:lstStyle/>
                    <a:p>
                      <a:pPr algn="r"/>
                      <a:r>
                        <a:rPr lang="en-US" dirty="0"/>
                        <a:t>512</a:t>
                      </a:r>
                    </a:p>
                  </a:txBody>
                  <a:tcPr>
                    <a:solidFill>
                      <a:srgbClr val="FFC000"/>
                    </a:solidFill>
                  </a:tcPr>
                </a:tc>
                <a:tc>
                  <a:txBody>
                    <a:bodyPr/>
                    <a:lstStyle/>
                    <a:p>
                      <a:pPr algn="l"/>
                      <a:r>
                        <a:rPr lang="en-US" dirty="0" err="1"/>
                        <a:t>CoCoVGA</a:t>
                      </a:r>
                      <a:r>
                        <a:rPr lang="en-US" dirty="0"/>
                        <a:t> ML routine (reclaimable after use)</a:t>
                      </a:r>
                    </a:p>
                  </a:txBody>
                  <a:tcPr>
                    <a:solidFill>
                      <a:srgbClr val="FFC000"/>
                    </a:solidFill>
                  </a:tcPr>
                </a:tc>
                <a:extLst>
                  <a:ext uri="{0D108BD9-81ED-4DB2-BD59-A6C34878D82A}">
                    <a16:rowId xmlns:a16="http://schemas.microsoft.com/office/drawing/2014/main" val="2762910078"/>
                  </a:ext>
                </a:extLst>
              </a:tr>
              <a:tr h="370840">
                <a:tc>
                  <a:txBody>
                    <a:bodyPr/>
                    <a:lstStyle/>
                    <a:p>
                      <a:pPr algn="r"/>
                      <a:r>
                        <a:rPr lang="en-US" dirty="0"/>
                        <a:t>$7000-$71FF</a:t>
                      </a:r>
                    </a:p>
                  </a:txBody>
                  <a:tcPr>
                    <a:solidFill>
                      <a:srgbClr val="FFC000"/>
                    </a:solidFill>
                  </a:tcPr>
                </a:tc>
                <a:tc>
                  <a:txBody>
                    <a:bodyPr/>
                    <a:lstStyle/>
                    <a:p>
                      <a:pPr algn="r"/>
                      <a:r>
                        <a:rPr lang="en-US" dirty="0"/>
                        <a:t>512</a:t>
                      </a:r>
                    </a:p>
                  </a:txBody>
                  <a:tcPr>
                    <a:solidFill>
                      <a:srgbClr val="FFC000"/>
                    </a:solidFill>
                  </a:tcPr>
                </a:tc>
                <a:tc>
                  <a:txBody>
                    <a:bodyPr/>
                    <a:lstStyle/>
                    <a:p>
                      <a:pPr algn="l"/>
                      <a:r>
                        <a:rPr lang="en-US" dirty="0" err="1"/>
                        <a:t>CoCoVGA</a:t>
                      </a:r>
                      <a:r>
                        <a:rPr lang="en-US" dirty="0"/>
                        <a:t> “register” page (reclaimable after use)</a:t>
                      </a:r>
                    </a:p>
                  </a:txBody>
                  <a:tcPr>
                    <a:solidFill>
                      <a:srgbClr val="FFC000"/>
                    </a:solidFill>
                  </a:tcPr>
                </a:tc>
                <a:extLst>
                  <a:ext uri="{0D108BD9-81ED-4DB2-BD59-A6C34878D82A}">
                    <a16:rowId xmlns:a16="http://schemas.microsoft.com/office/drawing/2014/main" val="1170598111"/>
                  </a:ext>
                </a:extLst>
              </a:tr>
              <a:tr h="370840">
                <a:tc>
                  <a:txBody>
                    <a:bodyPr/>
                    <a:lstStyle/>
                    <a:p>
                      <a:pPr algn="r"/>
                      <a:r>
                        <a:rPr lang="en-US" dirty="0"/>
                        <a:t>$7200-$7235</a:t>
                      </a:r>
                    </a:p>
                  </a:txBody>
                  <a:tcPr>
                    <a:solidFill>
                      <a:srgbClr val="FFC000"/>
                    </a:solidFill>
                  </a:tcPr>
                </a:tc>
                <a:tc>
                  <a:txBody>
                    <a:bodyPr/>
                    <a:lstStyle/>
                    <a:p>
                      <a:pPr algn="r"/>
                      <a:r>
                        <a:rPr lang="en-US" dirty="0"/>
                        <a:t>53</a:t>
                      </a:r>
                    </a:p>
                  </a:txBody>
                  <a:tcPr>
                    <a:solidFill>
                      <a:srgbClr val="FFC000"/>
                    </a:solidFill>
                  </a:tcPr>
                </a:tc>
                <a:tc>
                  <a:txBody>
                    <a:bodyPr/>
                    <a:lstStyle/>
                    <a:p>
                      <a:pPr algn="l"/>
                      <a:r>
                        <a:rPr lang="en-US" dirty="0"/>
                        <a:t>ROM-to-RAM ML copy routine (reclaimable after use)</a:t>
                      </a:r>
                    </a:p>
                  </a:txBody>
                  <a:tcPr>
                    <a:solidFill>
                      <a:srgbClr val="FFC000"/>
                    </a:solidFill>
                  </a:tcPr>
                </a:tc>
                <a:extLst>
                  <a:ext uri="{0D108BD9-81ED-4DB2-BD59-A6C34878D82A}">
                    <a16:rowId xmlns:a16="http://schemas.microsoft.com/office/drawing/2014/main" val="2014419975"/>
                  </a:ext>
                </a:extLst>
              </a:tr>
              <a:tr h="370840">
                <a:tc>
                  <a:txBody>
                    <a:bodyPr/>
                    <a:lstStyle/>
                    <a:p>
                      <a:pPr algn="r"/>
                      <a:r>
                        <a:rPr lang="en-US" dirty="0"/>
                        <a:t>$7236-$7FFF</a:t>
                      </a:r>
                    </a:p>
                  </a:txBody>
                  <a:tcPr/>
                </a:tc>
                <a:tc>
                  <a:txBody>
                    <a:bodyPr/>
                    <a:lstStyle/>
                    <a:p>
                      <a:pPr algn="r"/>
                      <a:r>
                        <a:rPr lang="en-US" dirty="0"/>
                        <a:t>3529</a:t>
                      </a:r>
                    </a:p>
                  </a:txBody>
                  <a:tcPr/>
                </a:tc>
                <a:tc>
                  <a:txBody>
                    <a:bodyPr/>
                    <a:lstStyle/>
                    <a:p>
                      <a:pPr algn="l"/>
                      <a:r>
                        <a:rPr lang="en-US" dirty="0"/>
                        <a:t>Free</a:t>
                      </a:r>
                    </a:p>
                  </a:txBody>
                  <a:tcPr/>
                </a:tc>
                <a:extLst>
                  <a:ext uri="{0D108BD9-81ED-4DB2-BD59-A6C34878D82A}">
                    <a16:rowId xmlns:a16="http://schemas.microsoft.com/office/drawing/2014/main" val="3880138844"/>
                  </a:ext>
                </a:extLst>
              </a:tr>
              <a:tr h="370840">
                <a:tc>
                  <a:txBody>
                    <a:bodyPr/>
                    <a:lstStyle/>
                    <a:p>
                      <a:pPr algn="r"/>
                      <a:r>
                        <a:rPr lang="en-US" dirty="0"/>
                        <a:t>$8000-$DFFF</a:t>
                      </a:r>
                    </a:p>
                  </a:txBody>
                  <a:tcPr>
                    <a:solidFill>
                      <a:srgbClr val="00B0F0"/>
                    </a:solidFill>
                  </a:tcPr>
                </a:tc>
                <a:tc>
                  <a:txBody>
                    <a:bodyPr/>
                    <a:lstStyle/>
                    <a:p>
                      <a:pPr algn="r"/>
                      <a:r>
                        <a:rPr lang="en-US" dirty="0"/>
                        <a:t>24575</a:t>
                      </a:r>
                    </a:p>
                  </a:txBody>
                  <a:tcPr>
                    <a:solidFill>
                      <a:srgbClr val="00B0F0"/>
                    </a:solidFill>
                  </a:tcPr>
                </a:tc>
                <a:tc>
                  <a:txBody>
                    <a:bodyPr/>
                    <a:lstStyle/>
                    <a:p>
                      <a:pPr algn="l"/>
                      <a:r>
                        <a:rPr lang="en-US" dirty="0"/>
                        <a:t>DECB ROMs</a:t>
                      </a:r>
                    </a:p>
                  </a:txBody>
                  <a:tcPr>
                    <a:solidFill>
                      <a:srgbClr val="00B0F0"/>
                    </a:solidFill>
                  </a:tcPr>
                </a:tc>
                <a:extLst>
                  <a:ext uri="{0D108BD9-81ED-4DB2-BD59-A6C34878D82A}">
                    <a16:rowId xmlns:a16="http://schemas.microsoft.com/office/drawing/2014/main" val="251878242"/>
                  </a:ext>
                </a:extLst>
              </a:tr>
            </a:tbl>
          </a:graphicData>
        </a:graphic>
      </p:graphicFrame>
      <p:sp>
        <p:nvSpPr>
          <p:cNvPr id="4" name="Date Placeholder 3">
            <a:extLst>
              <a:ext uri="{FF2B5EF4-FFF2-40B4-BE49-F238E27FC236}">
                <a16:creationId xmlns:a16="http://schemas.microsoft.com/office/drawing/2014/main" id="{AA2D7A65-CAE6-4732-AF46-5AEC9A83D14C}"/>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EF89123-DB17-4F4A-8C80-FDA8CD508CE6}"/>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45C9210D-9DF8-48CD-910B-981AA5B4FC9A}"/>
              </a:ext>
            </a:extLst>
          </p:cNvPr>
          <p:cNvSpPr>
            <a:spLocks noGrp="1"/>
          </p:cNvSpPr>
          <p:nvPr>
            <p:ph type="sldNum" sz="quarter" idx="12"/>
          </p:nvPr>
        </p:nvSpPr>
        <p:spPr/>
        <p:txBody>
          <a:bodyPr/>
          <a:lstStyle/>
          <a:p>
            <a:fld id="{5BD11713-41CB-4092-BA16-04109412DE38}" type="slidenum">
              <a:rPr lang="en-US" smtClean="0"/>
              <a:t>10</a:t>
            </a:fld>
            <a:endParaRPr lang="en-US"/>
          </a:p>
        </p:txBody>
      </p:sp>
      <p:sp>
        <p:nvSpPr>
          <p:cNvPr id="16" name="TextBox 15">
            <a:extLst>
              <a:ext uri="{FF2B5EF4-FFF2-40B4-BE49-F238E27FC236}">
                <a16:creationId xmlns:a16="http://schemas.microsoft.com/office/drawing/2014/main" id="{0543C6C4-5048-436E-A7DA-508982A470B0}"/>
              </a:ext>
            </a:extLst>
          </p:cNvPr>
          <p:cNvSpPr txBox="1"/>
          <p:nvPr/>
        </p:nvSpPr>
        <p:spPr>
          <a:xfrm>
            <a:off x="729846" y="5980169"/>
            <a:ext cx="7608108" cy="369332"/>
          </a:xfrm>
          <a:prstGeom prst="rect">
            <a:avLst/>
          </a:prstGeom>
          <a:noFill/>
        </p:spPr>
        <p:txBody>
          <a:bodyPr wrap="none" rtlCol="0">
            <a:spAutoFit/>
          </a:bodyPr>
          <a:lstStyle/>
          <a:p>
            <a:r>
              <a:rPr lang="en-US" dirty="0">
                <a:hlinkClick r:id="rId3"/>
              </a:rPr>
              <a:t>http://www.cocopedia.com/wiki/index.php/Color_Computer_2_Memory_Map</a:t>
            </a:r>
            <a:endParaRPr lang="en-US" dirty="0"/>
          </a:p>
        </p:txBody>
      </p:sp>
    </p:spTree>
    <p:extLst>
      <p:ext uri="{BB962C8B-B14F-4D97-AF65-F5344CB8AC3E}">
        <p14:creationId xmlns:p14="http://schemas.microsoft.com/office/powerpoint/2010/main" val="96278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Configure </a:t>
            </a:r>
            <a:r>
              <a:rPr lang="en-US" dirty="0" err="1"/>
              <a:t>CoCoVGA</a:t>
            </a:r>
            <a:endParaRPr lang="en-US" dirty="0"/>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11</a:t>
            </a:fld>
            <a:endParaRPr lang="en-US"/>
          </a:p>
        </p:txBody>
      </p:sp>
      <p:sp>
        <p:nvSpPr>
          <p:cNvPr id="7" name="Content Placeholder 2">
            <a:extLst>
              <a:ext uri="{FF2B5EF4-FFF2-40B4-BE49-F238E27FC236}">
                <a16:creationId xmlns:a16="http://schemas.microsoft.com/office/drawing/2014/main" id="{EA00E213-BCA9-4E1B-9A84-FFB7CBD64CC9}"/>
              </a:ext>
            </a:extLst>
          </p:cNvPr>
          <p:cNvSpPr>
            <a:spLocks noGrp="1"/>
          </p:cNvSpPr>
          <p:nvPr>
            <p:ph idx="1"/>
          </p:nvPr>
        </p:nvSpPr>
        <p:spPr>
          <a:xfrm>
            <a:off x="457200" y="1600200"/>
            <a:ext cx="8229600" cy="4495800"/>
          </a:xfrm>
          <a:solidFill>
            <a:srgbClr val="00B050"/>
          </a:solidFill>
        </p:spPr>
        <p:txBody>
          <a:bodyPr>
            <a:normAutofit fontScale="55000" lnSpcReduction="20000"/>
          </a:bodyPr>
          <a:lstStyle/>
          <a:p>
            <a:pPr marL="0" indent="0">
              <a:buNone/>
            </a:pPr>
            <a:endParaRPr lang="en-US" dirty="0">
              <a:solidFill>
                <a:schemeClr val="bg1"/>
              </a:solidFill>
              <a:latin typeface="Hot CoCo" pitchFamily="2" charset="0"/>
            </a:endParaRPr>
          </a:p>
          <a:p>
            <a:pPr marL="0" indent="0">
              <a:buNone/>
            </a:pPr>
            <a:r>
              <a:rPr lang="en-US" dirty="0">
                <a:solidFill>
                  <a:schemeClr val="bg1"/>
                </a:solidFill>
                <a:latin typeface="Hot CoCo" pitchFamily="2" charset="0"/>
              </a:rPr>
              <a:t>10 CLEAR 500,&amp;H6BFF                              ‘RESERVE SPACE FOR REGS AND ML ROUTINE</a:t>
            </a:r>
          </a:p>
          <a:p>
            <a:pPr marL="0" indent="0">
              <a:buNone/>
            </a:pPr>
            <a:r>
              <a:rPr lang="en-US" dirty="0">
                <a:solidFill>
                  <a:schemeClr val="accent4">
                    <a:lumMod val="75000"/>
                  </a:schemeClr>
                </a:solidFill>
                <a:latin typeface="Hot CoCo" pitchFamily="2" charset="0"/>
              </a:rPr>
              <a:t>20 PCLEAR 2                                                ‘RESERVE SPACE FOR 64-COLUMN TEXT MODE</a:t>
            </a:r>
          </a:p>
          <a:p>
            <a:pPr marL="0" indent="0">
              <a:buNone/>
            </a:pPr>
            <a:r>
              <a:rPr lang="en-US" dirty="0">
                <a:solidFill>
                  <a:schemeClr val="bg1"/>
                </a:solidFill>
                <a:latin typeface="Hot CoCo" pitchFamily="2" charset="0"/>
              </a:rPr>
              <a:t>30 GOSUB 1000</a:t>
            </a:r>
          </a:p>
          <a:p>
            <a:pPr marL="0" indent="0">
              <a:buNone/>
            </a:pPr>
            <a:r>
              <a:rPr lang="en-US" dirty="0">
                <a:solidFill>
                  <a:schemeClr val="accent4">
                    <a:lumMod val="75000"/>
                  </a:schemeClr>
                </a:solidFill>
                <a:latin typeface="Hot CoCo" pitchFamily="2" charset="0"/>
              </a:rPr>
              <a:t>…</a:t>
            </a:r>
          </a:p>
          <a:p>
            <a:pPr marL="0" indent="0">
              <a:buNone/>
            </a:pPr>
            <a:r>
              <a:rPr lang="en-US" dirty="0">
                <a:solidFill>
                  <a:schemeClr val="bg1"/>
                </a:solidFill>
                <a:latin typeface="Hot CoCo" pitchFamily="2" charset="0"/>
              </a:rPr>
              <a:t>1000 </a:t>
            </a:r>
            <a:r>
              <a:rPr lang="pt-BR" dirty="0">
                <a:solidFill>
                  <a:schemeClr val="bg1"/>
                </a:solidFill>
                <a:latin typeface="Hot CoCo" pitchFamily="2" charset="0"/>
              </a:rPr>
              <a:t>LOADM"SG4PG2.BIN"</a:t>
            </a:r>
          </a:p>
          <a:p>
            <a:pPr marL="0" indent="0">
              <a:buNone/>
            </a:pPr>
            <a:r>
              <a:rPr lang="pt-BR" dirty="0">
                <a:solidFill>
                  <a:schemeClr val="bg1"/>
                </a:solidFill>
                <a:latin typeface="Hot CoCo" pitchFamily="2" charset="0"/>
              </a:rPr>
              <a:t>1010 DEFUSR=&amp;H6C00</a:t>
            </a:r>
          </a:p>
          <a:p>
            <a:pPr marL="0" indent="0">
              <a:buNone/>
            </a:pPr>
            <a:r>
              <a:rPr lang="pt-BR" dirty="0">
                <a:solidFill>
                  <a:schemeClr val="bg1"/>
                </a:solidFill>
                <a:latin typeface="Hot CoCo" pitchFamily="2" charset="0"/>
              </a:rPr>
              <a:t>1020 R=&amp;H7000</a:t>
            </a:r>
          </a:p>
          <a:p>
            <a:pPr marL="0" indent="0">
              <a:buNone/>
            </a:pPr>
            <a:r>
              <a:rPr lang="pt-BR" dirty="0">
                <a:solidFill>
                  <a:schemeClr val="bg1"/>
                </a:solidFill>
                <a:latin typeface="Hot CoCo" pitchFamily="2" charset="0"/>
              </a:rPr>
              <a:t>1030 RI=INT(R/512)</a:t>
            </a:r>
          </a:p>
          <a:p>
            <a:pPr marL="0" indent="0">
              <a:buNone/>
            </a:pPr>
            <a:r>
              <a:rPr lang="pt-BR" dirty="0">
                <a:solidFill>
                  <a:schemeClr val="bg1"/>
                </a:solidFill>
                <a:latin typeface="Hot CoCo" pitchFamily="2" charset="0"/>
              </a:rPr>
              <a:t>1040 FOR I=R TO R+511:POKE I,0:NEXT ‘CLEAR ALL MEMORY TO BE USED FOR REGS</a:t>
            </a:r>
          </a:p>
          <a:p>
            <a:pPr marL="0" indent="0">
              <a:buNone/>
            </a:pPr>
            <a:r>
              <a:rPr lang="pt-BR" dirty="0">
                <a:solidFill>
                  <a:schemeClr val="bg1"/>
                </a:solidFill>
                <a:latin typeface="Hot CoCo" pitchFamily="2" charset="0"/>
              </a:rPr>
              <a:t>1050 POKE R,&amp;HFF                                    ‘RESET ALL SETTINGS IN COCOVGA</a:t>
            </a:r>
          </a:p>
          <a:p>
            <a:pPr marL="0" indent="0">
              <a:buNone/>
            </a:pPr>
            <a:r>
              <a:rPr lang="pt-BR" dirty="0">
                <a:solidFill>
                  <a:schemeClr val="bg1"/>
                </a:solidFill>
                <a:latin typeface="Hot CoCo" pitchFamily="2" charset="0"/>
              </a:rPr>
              <a:t>1060 POKE R+1,&amp;H80                               ‘ENABLE ENHANCED MODE REG</a:t>
            </a:r>
          </a:p>
          <a:p>
            <a:pPr marL="0" indent="0">
              <a:buNone/>
            </a:pPr>
            <a:r>
              <a:rPr lang="pt-BR" dirty="0">
                <a:solidFill>
                  <a:schemeClr val="bg1"/>
                </a:solidFill>
                <a:latin typeface="Hot CoCo" pitchFamily="2" charset="0"/>
              </a:rPr>
              <a:t>1070 POKE R+8,2                                       ‘ENABLE 64-COLUMN MODE</a:t>
            </a:r>
          </a:p>
          <a:p>
            <a:pPr marL="0" indent="0">
              <a:buNone/>
            </a:pPr>
            <a:r>
              <a:rPr lang="pt-BR" dirty="0">
                <a:solidFill>
                  <a:schemeClr val="bg1"/>
                </a:solidFill>
                <a:latin typeface="Hot CoCo" pitchFamily="2" charset="0"/>
              </a:rPr>
              <a:t>1080 A=USR0(RI)</a:t>
            </a:r>
          </a:p>
          <a:p>
            <a:pPr marL="0" indent="0">
              <a:buNone/>
            </a:pPr>
            <a:r>
              <a:rPr lang="pt-BR" dirty="0">
                <a:solidFill>
                  <a:schemeClr val="bg1"/>
                </a:solidFill>
                <a:latin typeface="Hot CoCo" pitchFamily="2" charset="0"/>
              </a:rPr>
              <a:t>1090 RETURN</a:t>
            </a:r>
            <a:endParaRPr lang="en-US" dirty="0">
              <a:solidFill>
                <a:schemeClr val="bg1"/>
              </a:solidFill>
              <a:latin typeface="Hot CoCo" pitchFamily="2" charset="0"/>
            </a:endParaRPr>
          </a:p>
        </p:txBody>
      </p:sp>
    </p:spTree>
    <p:extLst>
      <p:ext uri="{BB962C8B-B14F-4D97-AF65-F5344CB8AC3E}">
        <p14:creationId xmlns:p14="http://schemas.microsoft.com/office/powerpoint/2010/main" val="257124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Allocate Video RAM</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12</a:t>
            </a:fld>
            <a:endParaRPr lang="en-US"/>
          </a:p>
        </p:txBody>
      </p:sp>
      <p:sp>
        <p:nvSpPr>
          <p:cNvPr id="7" name="Content Placeholder 2">
            <a:extLst>
              <a:ext uri="{FF2B5EF4-FFF2-40B4-BE49-F238E27FC236}">
                <a16:creationId xmlns:a16="http://schemas.microsoft.com/office/drawing/2014/main" id="{EA00E213-BCA9-4E1B-9A84-FFB7CBD64CC9}"/>
              </a:ext>
            </a:extLst>
          </p:cNvPr>
          <p:cNvSpPr>
            <a:spLocks noGrp="1"/>
          </p:cNvSpPr>
          <p:nvPr>
            <p:ph idx="1"/>
          </p:nvPr>
        </p:nvSpPr>
        <p:spPr>
          <a:solidFill>
            <a:srgbClr val="00B050"/>
          </a:solidFill>
        </p:spPr>
        <p:txBody>
          <a:bodyPr>
            <a:normAutofit fontScale="55000" lnSpcReduction="20000"/>
          </a:bodyPr>
          <a:lstStyle/>
          <a:p>
            <a:pPr marL="0" indent="0">
              <a:buNone/>
            </a:pPr>
            <a:endParaRPr lang="en-US" dirty="0">
              <a:solidFill>
                <a:schemeClr val="bg1"/>
              </a:solidFill>
              <a:latin typeface="Hot CoCo" pitchFamily="2" charset="0"/>
            </a:endParaRPr>
          </a:p>
          <a:p>
            <a:pPr marL="0" indent="0">
              <a:buNone/>
            </a:pPr>
            <a:r>
              <a:rPr lang="en-US" dirty="0">
                <a:solidFill>
                  <a:schemeClr val="accent4">
                    <a:lumMod val="75000"/>
                  </a:schemeClr>
                </a:solidFill>
                <a:latin typeface="Hot CoCo" pitchFamily="2" charset="0"/>
              </a:rPr>
              <a:t>10 CLEAR 500,&amp;H6BFF                              ‘RESERVE SPACE FOR REGS AND ML ROUTINE</a:t>
            </a:r>
          </a:p>
          <a:p>
            <a:pPr marL="0" indent="0">
              <a:buNone/>
            </a:pPr>
            <a:r>
              <a:rPr lang="en-US" dirty="0">
                <a:solidFill>
                  <a:schemeClr val="bg1"/>
                </a:solidFill>
                <a:latin typeface="Hot CoCo" pitchFamily="2" charset="0"/>
              </a:rPr>
              <a:t>20 PCLEAR 2                                                ‘RESERVE SPACE FOR 64-COLUMN TEXT MODE</a:t>
            </a:r>
          </a:p>
          <a:p>
            <a:pPr marL="0" indent="0">
              <a:buNone/>
            </a:pPr>
            <a:r>
              <a:rPr lang="en-US" dirty="0">
                <a:solidFill>
                  <a:schemeClr val="accent4">
                    <a:lumMod val="75000"/>
                  </a:schemeClr>
                </a:solidFill>
                <a:latin typeface="Hot CoCo" pitchFamily="2" charset="0"/>
              </a:rPr>
              <a:t>30 GOSUB 1000</a:t>
            </a:r>
          </a:p>
          <a:p>
            <a:pPr marL="0" indent="0">
              <a:buNone/>
            </a:pPr>
            <a:r>
              <a:rPr lang="en-US" dirty="0">
                <a:solidFill>
                  <a:schemeClr val="accent4">
                    <a:lumMod val="75000"/>
                  </a:schemeClr>
                </a:solidFill>
                <a:latin typeface="Hot CoCo" pitchFamily="2" charset="0"/>
              </a:rPr>
              <a:t>…</a:t>
            </a:r>
          </a:p>
          <a:p>
            <a:pPr marL="0" indent="0">
              <a:buNone/>
            </a:pPr>
            <a:r>
              <a:rPr lang="en-US" dirty="0">
                <a:solidFill>
                  <a:schemeClr val="accent4">
                    <a:lumMod val="75000"/>
                  </a:schemeClr>
                </a:solidFill>
                <a:latin typeface="Hot CoCo" pitchFamily="2" charset="0"/>
              </a:rPr>
              <a:t>1000 </a:t>
            </a:r>
            <a:r>
              <a:rPr lang="pt-BR" dirty="0">
                <a:solidFill>
                  <a:schemeClr val="accent4">
                    <a:lumMod val="75000"/>
                  </a:schemeClr>
                </a:solidFill>
                <a:latin typeface="Hot CoCo" pitchFamily="2" charset="0"/>
              </a:rPr>
              <a:t>LOADM"SG4PG2.BIN"</a:t>
            </a:r>
          </a:p>
          <a:p>
            <a:pPr marL="0" indent="0">
              <a:buNone/>
            </a:pPr>
            <a:r>
              <a:rPr lang="pt-BR" dirty="0">
                <a:solidFill>
                  <a:schemeClr val="accent4">
                    <a:lumMod val="75000"/>
                  </a:schemeClr>
                </a:solidFill>
                <a:latin typeface="Hot CoCo" pitchFamily="2" charset="0"/>
              </a:rPr>
              <a:t>1010 DEFUSR=&amp;H6C00</a:t>
            </a:r>
          </a:p>
          <a:p>
            <a:pPr marL="0" indent="0">
              <a:buNone/>
            </a:pPr>
            <a:r>
              <a:rPr lang="pt-BR" dirty="0">
                <a:solidFill>
                  <a:schemeClr val="accent4">
                    <a:lumMod val="75000"/>
                  </a:schemeClr>
                </a:solidFill>
                <a:latin typeface="Hot CoCo" pitchFamily="2" charset="0"/>
              </a:rPr>
              <a:t>1020 R=&amp;H7000</a:t>
            </a:r>
          </a:p>
          <a:p>
            <a:pPr marL="0" indent="0">
              <a:buNone/>
            </a:pPr>
            <a:r>
              <a:rPr lang="pt-BR" dirty="0">
                <a:solidFill>
                  <a:schemeClr val="accent4">
                    <a:lumMod val="75000"/>
                  </a:schemeClr>
                </a:solidFill>
                <a:latin typeface="Hot CoCo" pitchFamily="2" charset="0"/>
              </a:rPr>
              <a:t>1030 RI=INT(R/512)</a:t>
            </a:r>
          </a:p>
          <a:p>
            <a:pPr marL="0" indent="0">
              <a:buNone/>
            </a:pPr>
            <a:r>
              <a:rPr lang="pt-BR" dirty="0">
                <a:solidFill>
                  <a:schemeClr val="accent4">
                    <a:lumMod val="75000"/>
                  </a:schemeClr>
                </a:solidFill>
                <a:latin typeface="Hot CoCo" pitchFamily="2" charset="0"/>
              </a:rPr>
              <a:t>1040 FOR I=R TO R+511:POKE I,0:NEXT ‘CLEAR ALL MEMORY TO BE USED FOR REGS</a:t>
            </a:r>
          </a:p>
          <a:p>
            <a:pPr marL="0" indent="0">
              <a:buNone/>
            </a:pPr>
            <a:r>
              <a:rPr lang="pt-BR" dirty="0">
                <a:solidFill>
                  <a:schemeClr val="accent4">
                    <a:lumMod val="75000"/>
                  </a:schemeClr>
                </a:solidFill>
                <a:latin typeface="Hot CoCo" pitchFamily="2" charset="0"/>
              </a:rPr>
              <a:t>1050 POKE R,&amp;HFF                                    ‘RESET ALL SETTINGS IN COCOVGA</a:t>
            </a:r>
          </a:p>
          <a:p>
            <a:pPr marL="0" indent="0">
              <a:buNone/>
            </a:pPr>
            <a:r>
              <a:rPr lang="pt-BR" dirty="0">
                <a:solidFill>
                  <a:schemeClr val="accent4">
                    <a:lumMod val="75000"/>
                  </a:schemeClr>
                </a:solidFill>
                <a:latin typeface="Hot CoCo" pitchFamily="2" charset="0"/>
              </a:rPr>
              <a:t>1060 POKE R+1,&amp;H80                               ‘ENABLE ENHANCED MODE REG</a:t>
            </a:r>
          </a:p>
          <a:p>
            <a:pPr marL="0" indent="0">
              <a:buNone/>
            </a:pPr>
            <a:r>
              <a:rPr lang="pt-BR" dirty="0">
                <a:solidFill>
                  <a:schemeClr val="accent4">
                    <a:lumMod val="75000"/>
                  </a:schemeClr>
                </a:solidFill>
                <a:latin typeface="Hot CoCo" pitchFamily="2" charset="0"/>
              </a:rPr>
              <a:t>1070 POKE R+8,2                                       ‘ENABLE 64-COLUMN MODE</a:t>
            </a:r>
          </a:p>
          <a:p>
            <a:pPr marL="0" indent="0">
              <a:buNone/>
            </a:pPr>
            <a:r>
              <a:rPr lang="pt-BR" dirty="0">
                <a:solidFill>
                  <a:schemeClr val="accent4">
                    <a:lumMod val="75000"/>
                  </a:schemeClr>
                </a:solidFill>
                <a:latin typeface="Hot CoCo" pitchFamily="2" charset="0"/>
              </a:rPr>
              <a:t>1080 A=USR0(RI)</a:t>
            </a:r>
          </a:p>
          <a:p>
            <a:pPr marL="0" indent="0">
              <a:buNone/>
            </a:pPr>
            <a:r>
              <a:rPr lang="pt-BR" dirty="0">
                <a:solidFill>
                  <a:schemeClr val="accent4">
                    <a:lumMod val="75000"/>
                  </a:schemeClr>
                </a:solidFill>
                <a:latin typeface="Hot CoCo" pitchFamily="2" charset="0"/>
              </a:rPr>
              <a:t>1090 RETURN</a:t>
            </a:r>
            <a:endParaRPr lang="en-US" dirty="0">
              <a:solidFill>
                <a:schemeClr val="accent4">
                  <a:lumMod val="75000"/>
                </a:schemeClr>
              </a:solidFill>
              <a:latin typeface="Hot CoCo" pitchFamily="2" charset="0"/>
            </a:endParaRPr>
          </a:p>
        </p:txBody>
      </p:sp>
    </p:spTree>
    <p:extLst>
      <p:ext uri="{BB962C8B-B14F-4D97-AF65-F5344CB8AC3E}">
        <p14:creationId xmlns:p14="http://schemas.microsoft.com/office/powerpoint/2010/main" val="244983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Enter All-RAM Mode</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13</a:t>
            </a:fld>
            <a:endParaRPr lang="en-US"/>
          </a:p>
        </p:txBody>
      </p:sp>
      <p:sp>
        <p:nvSpPr>
          <p:cNvPr id="7" name="Content Placeholder 2">
            <a:extLst>
              <a:ext uri="{FF2B5EF4-FFF2-40B4-BE49-F238E27FC236}">
                <a16:creationId xmlns:a16="http://schemas.microsoft.com/office/drawing/2014/main" id="{EA00E213-BCA9-4E1B-9A84-FFB7CBD64CC9}"/>
              </a:ext>
            </a:extLst>
          </p:cNvPr>
          <p:cNvSpPr>
            <a:spLocks noGrp="1"/>
          </p:cNvSpPr>
          <p:nvPr>
            <p:ph idx="1"/>
          </p:nvPr>
        </p:nvSpPr>
        <p:spPr>
          <a:xfrm>
            <a:off x="2286000" y="1557597"/>
            <a:ext cx="4572000" cy="4267199"/>
          </a:xfrm>
          <a:solidFill>
            <a:srgbClr val="00B050"/>
          </a:solidFill>
        </p:spPr>
        <p:txBody>
          <a:bodyPr>
            <a:normAutofit fontScale="70000" lnSpcReduction="20000"/>
          </a:bodyPr>
          <a:lstStyle/>
          <a:p>
            <a:pPr marL="0" indent="0">
              <a:buNone/>
            </a:pPr>
            <a:r>
              <a:rPr lang="en-US" dirty="0">
                <a:solidFill>
                  <a:schemeClr val="bg1"/>
                </a:solidFill>
                <a:latin typeface="Hot CoCo" pitchFamily="2" charset="0"/>
              </a:rPr>
              <a:t>50 READ A$:IF A$="X" THEN 35</a:t>
            </a:r>
          </a:p>
          <a:p>
            <a:pPr marL="0" indent="0">
              <a:buNone/>
            </a:pPr>
            <a:r>
              <a:rPr lang="en-US" dirty="0">
                <a:solidFill>
                  <a:schemeClr val="bg1"/>
                </a:solidFill>
                <a:latin typeface="Hot CoCo" pitchFamily="2" charset="0"/>
              </a:rPr>
              <a:t>60 POKE &amp;H7200+N,VAL("&amp;H"+A$)</a:t>
            </a:r>
          </a:p>
          <a:p>
            <a:pPr marL="0" indent="0">
              <a:buNone/>
            </a:pPr>
            <a:r>
              <a:rPr lang="en-US" dirty="0">
                <a:solidFill>
                  <a:schemeClr val="bg1"/>
                </a:solidFill>
                <a:latin typeface="Hot CoCo" pitchFamily="2" charset="0"/>
              </a:rPr>
              <a:t>70 N=N+1:GOTO 10</a:t>
            </a:r>
          </a:p>
          <a:p>
            <a:pPr marL="0" indent="0">
              <a:buNone/>
            </a:pPr>
            <a:r>
              <a:rPr lang="en-US" dirty="0">
                <a:solidFill>
                  <a:schemeClr val="bg1"/>
                </a:solidFill>
                <a:latin typeface="Hot CoCo" pitchFamily="2" charset="0"/>
              </a:rPr>
              <a:t>80 EXEC &amp;H7200:GOTO 120</a:t>
            </a:r>
          </a:p>
          <a:p>
            <a:pPr marL="0" indent="0">
              <a:buNone/>
            </a:pPr>
            <a:r>
              <a:rPr lang="en-US" dirty="0">
                <a:solidFill>
                  <a:schemeClr val="bg1"/>
                </a:solidFill>
                <a:latin typeface="Hot CoCo" pitchFamily="2" charset="0"/>
              </a:rPr>
              <a:t>90 DATA 34,01,1A,50,10,8E,80,00</a:t>
            </a:r>
          </a:p>
          <a:p>
            <a:pPr marL="0" indent="0">
              <a:buNone/>
            </a:pPr>
            <a:r>
              <a:rPr lang="en-US" dirty="0">
                <a:solidFill>
                  <a:schemeClr val="bg1"/>
                </a:solidFill>
                <a:latin typeface="Hot CoCo" pitchFamily="2" charset="0"/>
              </a:rPr>
              <a:t>100 DATA B7,FF,DE,EC,A4,AE,22,EE</a:t>
            </a:r>
          </a:p>
          <a:p>
            <a:pPr marL="0" indent="0">
              <a:buNone/>
            </a:pPr>
            <a:r>
              <a:rPr lang="en-US" dirty="0">
                <a:solidFill>
                  <a:schemeClr val="bg1"/>
                </a:solidFill>
                <a:latin typeface="Hot CoCo" pitchFamily="2" charset="0"/>
              </a:rPr>
              <a:t>110 DATA 24,B7,FF,DF,ED,A1,AF,A1</a:t>
            </a:r>
          </a:p>
          <a:p>
            <a:pPr marL="0" indent="0">
              <a:buNone/>
            </a:pPr>
            <a:r>
              <a:rPr lang="en-US" dirty="0">
                <a:solidFill>
                  <a:schemeClr val="bg1"/>
                </a:solidFill>
                <a:latin typeface="Hot CoCo" pitchFamily="2" charset="0"/>
              </a:rPr>
              <a:t>120 DATA EF,A1,10,8C,FE,FC,25,E8</a:t>
            </a:r>
          </a:p>
          <a:p>
            <a:pPr marL="0" indent="0">
              <a:buNone/>
            </a:pPr>
            <a:r>
              <a:rPr lang="en-US" dirty="0">
                <a:solidFill>
                  <a:schemeClr val="bg1"/>
                </a:solidFill>
                <a:latin typeface="Hot CoCo" pitchFamily="2" charset="0"/>
              </a:rPr>
              <a:t>130 DATA 10,8C,FF,00,24,0C,B7,FF</a:t>
            </a:r>
          </a:p>
          <a:p>
            <a:pPr marL="0" indent="0">
              <a:buNone/>
            </a:pPr>
            <a:r>
              <a:rPr lang="en-US" dirty="0">
                <a:solidFill>
                  <a:schemeClr val="bg1"/>
                </a:solidFill>
                <a:latin typeface="Hot CoCo" pitchFamily="2" charset="0"/>
              </a:rPr>
              <a:t>140 DATA DE,EC,A4,B7,FF,DF,ED,A1</a:t>
            </a:r>
          </a:p>
          <a:p>
            <a:pPr marL="0" indent="0">
              <a:buNone/>
            </a:pPr>
            <a:r>
              <a:rPr lang="en-US" dirty="0">
                <a:solidFill>
                  <a:schemeClr val="bg1"/>
                </a:solidFill>
                <a:latin typeface="Hot CoCo" pitchFamily="2" charset="0"/>
              </a:rPr>
              <a:t>150 DATA 20,EE,35,01,39</a:t>
            </a:r>
          </a:p>
          <a:p>
            <a:pPr marL="0" indent="0">
              <a:buNone/>
            </a:pPr>
            <a:r>
              <a:rPr lang="en-US" dirty="0">
                <a:solidFill>
                  <a:schemeClr val="bg1"/>
                </a:solidFill>
                <a:latin typeface="Hot CoCo" pitchFamily="2" charset="0"/>
              </a:rPr>
              <a:t>160 DATA X</a:t>
            </a:r>
            <a:endParaRPr lang="en-US" dirty="0">
              <a:solidFill>
                <a:schemeClr val="accent4">
                  <a:lumMod val="75000"/>
                </a:schemeClr>
              </a:solidFill>
              <a:latin typeface="Hot CoCo" pitchFamily="2" charset="0"/>
            </a:endParaRPr>
          </a:p>
        </p:txBody>
      </p:sp>
      <p:sp>
        <p:nvSpPr>
          <p:cNvPr id="3" name="TextBox 2">
            <a:extLst>
              <a:ext uri="{FF2B5EF4-FFF2-40B4-BE49-F238E27FC236}">
                <a16:creationId xmlns:a16="http://schemas.microsoft.com/office/drawing/2014/main" id="{17D8AC1F-142F-4707-9C1B-B9B37E7EE161}"/>
              </a:ext>
            </a:extLst>
          </p:cNvPr>
          <p:cNvSpPr txBox="1"/>
          <p:nvPr/>
        </p:nvSpPr>
        <p:spPr>
          <a:xfrm>
            <a:off x="1077197" y="5969894"/>
            <a:ext cx="6989606" cy="369332"/>
          </a:xfrm>
          <a:prstGeom prst="rect">
            <a:avLst/>
          </a:prstGeom>
          <a:noFill/>
        </p:spPr>
        <p:txBody>
          <a:bodyPr wrap="none" rtlCol="0">
            <a:spAutoFit/>
          </a:bodyPr>
          <a:lstStyle/>
          <a:p>
            <a:r>
              <a:rPr lang="en-US" dirty="0">
                <a:hlinkClick r:id="rId3"/>
              </a:rPr>
              <a:t>http://subethasoftware.com/2016/01/19/64k-trs-80-coco-memory-test/</a:t>
            </a:r>
            <a:endParaRPr lang="en-US" dirty="0"/>
          </a:p>
        </p:txBody>
      </p:sp>
    </p:spTree>
    <p:extLst>
      <p:ext uri="{BB962C8B-B14F-4D97-AF65-F5344CB8AC3E}">
        <p14:creationId xmlns:p14="http://schemas.microsoft.com/office/powerpoint/2010/main" val="236522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ECB - Graphics SCREEN</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14</a:t>
            </a:fld>
            <a:endParaRPr lang="en-US"/>
          </a:p>
        </p:txBody>
      </p:sp>
      <p:sp>
        <p:nvSpPr>
          <p:cNvPr id="3" name="TextBox 2">
            <a:extLst>
              <a:ext uri="{FF2B5EF4-FFF2-40B4-BE49-F238E27FC236}">
                <a16:creationId xmlns:a16="http://schemas.microsoft.com/office/drawing/2014/main" id="{17D8AC1F-142F-4707-9C1B-B9B37E7EE161}"/>
              </a:ext>
            </a:extLst>
          </p:cNvPr>
          <p:cNvSpPr txBox="1"/>
          <p:nvPr/>
        </p:nvSpPr>
        <p:spPr>
          <a:xfrm>
            <a:off x="228600" y="6006150"/>
            <a:ext cx="8758360" cy="307777"/>
          </a:xfrm>
          <a:prstGeom prst="rect">
            <a:avLst/>
          </a:prstGeom>
          <a:noFill/>
        </p:spPr>
        <p:txBody>
          <a:bodyPr wrap="none" rtlCol="0">
            <a:spAutoFit/>
          </a:bodyPr>
          <a:lstStyle/>
          <a:p>
            <a:r>
              <a:rPr lang="en-US" sz="1400" dirty="0">
                <a:hlinkClick r:id="rId3"/>
              </a:rPr>
              <a:t>http://www.colorcomputerarchive.com/coco/Documents/Books/Unravelled%20Series/extended-basic-unravelled.pdf</a:t>
            </a:r>
            <a:endParaRPr lang="en-US" sz="1400" dirty="0"/>
          </a:p>
        </p:txBody>
      </p:sp>
      <p:pic>
        <p:nvPicPr>
          <p:cNvPr id="9" name="Picture 8">
            <a:extLst>
              <a:ext uri="{FF2B5EF4-FFF2-40B4-BE49-F238E27FC236}">
                <a16:creationId xmlns:a16="http://schemas.microsoft.com/office/drawing/2014/main" id="{3895A946-6A9D-4DCB-B31B-1314F432938D}"/>
              </a:ext>
            </a:extLst>
          </p:cNvPr>
          <p:cNvPicPr>
            <a:picLocks noChangeAspect="1"/>
          </p:cNvPicPr>
          <p:nvPr/>
        </p:nvPicPr>
        <p:blipFill>
          <a:blip r:embed="rId4"/>
          <a:stretch>
            <a:fillRect/>
          </a:stretch>
        </p:blipFill>
        <p:spPr>
          <a:xfrm>
            <a:off x="0" y="1676400"/>
            <a:ext cx="9144000" cy="3652294"/>
          </a:xfrm>
          <a:prstGeom prst="rect">
            <a:avLst/>
          </a:prstGeom>
        </p:spPr>
      </p:pic>
    </p:spTree>
    <p:extLst>
      <p:ext uri="{BB962C8B-B14F-4D97-AF65-F5344CB8AC3E}">
        <p14:creationId xmlns:p14="http://schemas.microsoft.com/office/powerpoint/2010/main" val="384075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ECB - Alphanumeric/SG SCREEN</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15</a:t>
            </a:fld>
            <a:endParaRPr lang="en-US" dirty="0"/>
          </a:p>
        </p:txBody>
      </p:sp>
      <p:sp>
        <p:nvSpPr>
          <p:cNvPr id="3" name="TextBox 2">
            <a:extLst>
              <a:ext uri="{FF2B5EF4-FFF2-40B4-BE49-F238E27FC236}">
                <a16:creationId xmlns:a16="http://schemas.microsoft.com/office/drawing/2014/main" id="{17D8AC1F-142F-4707-9C1B-B9B37E7EE161}"/>
              </a:ext>
            </a:extLst>
          </p:cNvPr>
          <p:cNvSpPr txBox="1"/>
          <p:nvPr/>
        </p:nvSpPr>
        <p:spPr>
          <a:xfrm>
            <a:off x="228600" y="6006150"/>
            <a:ext cx="8758360" cy="307777"/>
          </a:xfrm>
          <a:prstGeom prst="rect">
            <a:avLst/>
          </a:prstGeom>
          <a:noFill/>
        </p:spPr>
        <p:txBody>
          <a:bodyPr wrap="none" rtlCol="0">
            <a:spAutoFit/>
          </a:bodyPr>
          <a:lstStyle/>
          <a:p>
            <a:r>
              <a:rPr lang="en-US" sz="1400" dirty="0">
                <a:hlinkClick r:id="rId3"/>
              </a:rPr>
              <a:t>http://www.colorcomputerarchive.com/coco/Documents/Books/Unravelled%20Series/extended-basic-unravelled.pdf</a:t>
            </a:r>
            <a:endParaRPr lang="en-US" sz="1400" dirty="0"/>
          </a:p>
        </p:txBody>
      </p:sp>
      <p:pic>
        <p:nvPicPr>
          <p:cNvPr id="10" name="Content Placeholder 9">
            <a:extLst>
              <a:ext uri="{FF2B5EF4-FFF2-40B4-BE49-F238E27FC236}">
                <a16:creationId xmlns:a16="http://schemas.microsoft.com/office/drawing/2014/main" id="{778A467F-DFD0-4805-84C8-599937303C04}"/>
              </a:ext>
            </a:extLst>
          </p:cNvPr>
          <p:cNvPicPr>
            <a:picLocks noGrp="1" noChangeAspect="1"/>
          </p:cNvPicPr>
          <p:nvPr>
            <p:ph idx="1"/>
          </p:nvPr>
        </p:nvPicPr>
        <p:blipFill>
          <a:blip r:embed="rId4"/>
          <a:stretch>
            <a:fillRect/>
          </a:stretch>
        </p:blipFill>
        <p:spPr>
          <a:xfrm>
            <a:off x="191436" y="1460061"/>
            <a:ext cx="8761128" cy="2697162"/>
          </a:xfrm>
          <a:prstGeom prst="rect">
            <a:avLst/>
          </a:prstGeom>
        </p:spPr>
      </p:pic>
      <p:sp>
        <p:nvSpPr>
          <p:cNvPr id="12" name="TextBox 11">
            <a:extLst>
              <a:ext uri="{FF2B5EF4-FFF2-40B4-BE49-F238E27FC236}">
                <a16:creationId xmlns:a16="http://schemas.microsoft.com/office/drawing/2014/main" id="{B24B6305-6777-4F96-B560-077613DD4E45}"/>
              </a:ext>
            </a:extLst>
          </p:cNvPr>
          <p:cNvSpPr txBox="1"/>
          <p:nvPr/>
        </p:nvSpPr>
        <p:spPr>
          <a:xfrm>
            <a:off x="305792" y="4187567"/>
            <a:ext cx="8838208" cy="1754326"/>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95AE  </a:t>
            </a:r>
            <a:r>
              <a:rPr lang="en-US" dirty="0">
                <a:solidFill>
                  <a:srgbClr val="FFFF00"/>
                </a:solidFill>
                <a:latin typeface="Courier New" panose="02070309020205020404" pitchFamily="49" charset="0"/>
                <a:cs typeface="Courier New" panose="02070309020205020404" pitchFamily="49" charset="0"/>
              </a:rPr>
              <a:t>D6 B6</a:t>
            </a:r>
            <a:r>
              <a:rPr lang="en-US" dirty="0">
                <a:latin typeface="Courier New" panose="02070309020205020404" pitchFamily="49" charset="0"/>
                <a:cs typeface="Courier New" panose="02070309020205020404" pitchFamily="49" charset="0"/>
              </a:rPr>
              <a:t>		LDB PMODE		SAVE PMODE IN B</a:t>
            </a:r>
          </a:p>
          <a:p>
            <a:r>
              <a:rPr lang="en-US" dirty="0">
                <a:latin typeface="Courier New" panose="02070309020205020404" pitchFamily="49" charset="0"/>
                <a:cs typeface="Courier New" panose="02070309020205020404" pitchFamily="49" charset="0"/>
              </a:rPr>
              <a:t>95B0  </a:t>
            </a:r>
            <a:r>
              <a:rPr lang="en-US" dirty="0">
                <a:solidFill>
                  <a:srgbClr val="FFFF00"/>
                </a:solidFill>
                <a:latin typeface="Courier New" panose="02070309020205020404" pitchFamily="49" charset="0"/>
                <a:cs typeface="Courier New" panose="02070309020205020404" pitchFamily="49" charset="0"/>
              </a:rPr>
              <a:t>86 FF</a:t>
            </a:r>
            <a:r>
              <a:rPr lang="en-US" dirty="0">
                <a:latin typeface="Courier New" panose="02070309020205020404" pitchFamily="49" charset="0"/>
                <a:cs typeface="Courier New" panose="02070309020205020404" pitchFamily="49" charset="0"/>
              </a:rPr>
              <a:t>		LDA #$FF		“-1”</a:t>
            </a:r>
          </a:p>
          <a:p>
            <a:r>
              <a:rPr lang="en-US" dirty="0">
                <a:latin typeface="Courier New" panose="02070309020205020404" pitchFamily="49" charset="0"/>
                <a:cs typeface="Courier New" panose="02070309020205020404" pitchFamily="49" charset="0"/>
              </a:rPr>
              <a:t>95B2  </a:t>
            </a:r>
            <a:r>
              <a:rPr lang="en-US" dirty="0">
                <a:solidFill>
                  <a:srgbClr val="FFFF00"/>
                </a:solidFill>
                <a:latin typeface="Courier New" panose="02070309020205020404" pitchFamily="49" charset="0"/>
                <a:cs typeface="Courier New" panose="02070309020205020404" pitchFamily="49" charset="0"/>
              </a:rPr>
              <a:t>97 B6</a:t>
            </a:r>
            <a:r>
              <a:rPr lang="en-US" dirty="0">
                <a:latin typeface="Courier New" panose="02070309020205020404" pitchFamily="49" charset="0"/>
                <a:cs typeface="Courier New" panose="02070309020205020404" pitchFamily="49" charset="0"/>
              </a:rPr>
              <a:t>		STA PMODE		SET PMODE -1</a:t>
            </a:r>
          </a:p>
          <a:p>
            <a:r>
              <a:rPr lang="en-US" dirty="0">
                <a:latin typeface="Courier New" panose="02070309020205020404" pitchFamily="49" charset="0"/>
                <a:cs typeface="Courier New" panose="02070309020205020404" pitchFamily="49" charset="0"/>
              </a:rPr>
              <a:t>95B4  </a:t>
            </a:r>
            <a:r>
              <a:rPr lang="en-US" dirty="0">
                <a:solidFill>
                  <a:srgbClr val="FFFF00"/>
                </a:solidFill>
                <a:latin typeface="Courier New" panose="02070309020205020404" pitchFamily="49" charset="0"/>
                <a:cs typeface="Courier New" panose="02070309020205020404" pitchFamily="49" charset="0"/>
              </a:rPr>
              <a:t>BD 95 CF</a:t>
            </a:r>
            <a:r>
              <a:rPr lang="en-US" dirty="0">
                <a:latin typeface="Courier New" panose="02070309020205020404" pitchFamily="49" charset="0"/>
                <a:cs typeface="Courier New" panose="02070309020205020404" pitchFamily="49" charset="0"/>
              </a:rPr>
              <a:t>	JSR $95CF		CALL GFX</a:t>
            </a:r>
          </a:p>
          <a:p>
            <a:r>
              <a:rPr lang="en-US" dirty="0">
                <a:latin typeface="Courier New" panose="02070309020205020404" pitchFamily="49" charset="0"/>
                <a:cs typeface="Courier New" panose="02070309020205020404" pitchFamily="49" charset="0"/>
              </a:rPr>
              <a:t>95B7  </a:t>
            </a:r>
            <a:r>
              <a:rPr lang="en-US" dirty="0">
                <a:solidFill>
                  <a:srgbClr val="FFFF00"/>
                </a:solidFill>
                <a:latin typeface="Courier New" panose="02070309020205020404" pitchFamily="49" charset="0"/>
                <a:cs typeface="Courier New" panose="02070309020205020404" pitchFamily="49" charset="0"/>
              </a:rPr>
              <a:t>D7 B6</a:t>
            </a:r>
            <a:r>
              <a:rPr lang="en-US" dirty="0">
                <a:latin typeface="Courier New" panose="02070309020205020404" pitchFamily="49" charset="0"/>
                <a:cs typeface="Courier New" panose="02070309020205020404" pitchFamily="49" charset="0"/>
              </a:rPr>
              <a:t>		STB PMODE		RESTORE PMODE FROM B</a:t>
            </a:r>
          </a:p>
          <a:p>
            <a:r>
              <a:rPr lang="en-US" dirty="0">
                <a:latin typeface="Courier New" panose="02070309020205020404" pitchFamily="49" charset="0"/>
                <a:cs typeface="Courier New" panose="02070309020205020404" pitchFamily="49" charset="0"/>
              </a:rPr>
              <a:t>95B9  </a:t>
            </a:r>
            <a:r>
              <a:rPr lang="en-US" dirty="0">
                <a:solidFill>
                  <a:srgbClr val="FFFF00"/>
                </a:solidFill>
                <a:latin typeface="Courier New" panose="02070309020205020404" pitchFamily="49" charset="0"/>
                <a:cs typeface="Courier New" panose="02070309020205020404" pitchFamily="49" charset="0"/>
              </a:rPr>
              <a:t>35 96</a:t>
            </a:r>
            <a:r>
              <a:rPr lang="en-US" dirty="0">
                <a:latin typeface="Courier New" panose="02070309020205020404" pitchFamily="49" charset="0"/>
                <a:cs typeface="Courier New" panose="02070309020205020404" pitchFamily="49" charset="0"/>
              </a:rPr>
              <a:t>		PULS A,B,X,PC		RETURN</a:t>
            </a:r>
          </a:p>
        </p:txBody>
      </p:sp>
      <p:cxnSp>
        <p:nvCxnSpPr>
          <p:cNvPr id="14" name="Straight Connector 13">
            <a:extLst>
              <a:ext uri="{FF2B5EF4-FFF2-40B4-BE49-F238E27FC236}">
                <a16:creationId xmlns:a16="http://schemas.microsoft.com/office/drawing/2014/main" id="{C6DC8C25-C848-4A13-84FE-B4FEEF9929CF}"/>
              </a:ext>
            </a:extLst>
          </p:cNvPr>
          <p:cNvCxnSpPr>
            <a:cxnSpLocks/>
          </p:cNvCxnSpPr>
          <p:nvPr/>
        </p:nvCxnSpPr>
        <p:spPr>
          <a:xfrm>
            <a:off x="2590800" y="1676400"/>
            <a:ext cx="129540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BA9674-F1E9-4974-ABFD-D9BAA1DDFEE9}"/>
              </a:ext>
            </a:extLst>
          </p:cNvPr>
          <p:cNvCxnSpPr>
            <a:cxnSpLocks/>
          </p:cNvCxnSpPr>
          <p:nvPr/>
        </p:nvCxnSpPr>
        <p:spPr>
          <a:xfrm flipH="1">
            <a:off x="2590800" y="1676400"/>
            <a:ext cx="1143000" cy="2438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43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CB – Display Device Bounds</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16</a:t>
            </a:fld>
            <a:endParaRPr lang="en-US"/>
          </a:p>
        </p:txBody>
      </p:sp>
      <p:sp>
        <p:nvSpPr>
          <p:cNvPr id="3" name="TextBox 2">
            <a:extLst>
              <a:ext uri="{FF2B5EF4-FFF2-40B4-BE49-F238E27FC236}">
                <a16:creationId xmlns:a16="http://schemas.microsoft.com/office/drawing/2014/main" id="{17D8AC1F-142F-4707-9C1B-B9B37E7EE161}"/>
              </a:ext>
            </a:extLst>
          </p:cNvPr>
          <p:cNvSpPr txBox="1"/>
          <p:nvPr/>
        </p:nvSpPr>
        <p:spPr>
          <a:xfrm>
            <a:off x="353408" y="5959202"/>
            <a:ext cx="8437182" cy="307777"/>
          </a:xfrm>
          <a:prstGeom prst="rect">
            <a:avLst/>
          </a:prstGeom>
          <a:noFill/>
        </p:spPr>
        <p:txBody>
          <a:bodyPr wrap="none" rtlCol="0">
            <a:spAutoFit/>
          </a:bodyPr>
          <a:lstStyle/>
          <a:p>
            <a:r>
              <a:rPr lang="en-US" sz="1400" dirty="0">
                <a:hlinkClick r:id="rId3"/>
              </a:rPr>
              <a:t>http://www.colorcomputerarchive.com/coco/Documents/Books/Unravelled%20Series/color-basic-unravelled.pdf</a:t>
            </a:r>
            <a:endParaRPr lang="en-US" sz="1400" dirty="0"/>
          </a:p>
        </p:txBody>
      </p:sp>
      <p:sp>
        <p:nvSpPr>
          <p:cNvPr id="11" name="Rectangle 10">
            <a:extLst>
              <a:ext uri="{FF2B5EF4-FFF2-40B4-BE49-F238E27FC236}">
                <a16:creationId xmlns:a16="http://schemas.microsoft.com/office/drawing/2014/main" id="{CEAD4870-1C4D-4704-BF9F-C6ECE18AF141}"/>
              </a:ext>
            </a:extLst>
          </p:cNvPr>
          <p:cNvSpPr/>
          <p:nvPr/>
        </p:nvSpPr>
        <p:spPr>
          <a:xfrm>
            <a:off x="492980" y="3468469"/>
            <a:ext cx="8229600" cy="64633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A375  C4 </a:t>
            </a:r>
            <a:r>
              <a:rPr lang="en-US" dirty="0">
                <a:solidFill>
                  <a:srgbClr val="FFFF00"/>
                </a:solidFill>
                <a:latin typeface="Courier New" panose="02070309020205020404" pitchFamily="49" charset="0"/>
                <a:cs typeface="Courier New" panose="02070309020205020404" pitchFamily="49" charset="0"/>
              </a:rPr>
              <a:t>3F</a:t>
            </a:r>
            <a:r>
              <a:rPr lang="en-US" dirty="0">
                <a:latin typeface="Courier New" panose="02070309020205020404" pitchFamily="49" charset="0"/>
                <a:cs typeface="Courier New" panose="02070309020205020404" pitchFamily="49" charset="0"/>
              </a:rPr>
              <a:t>		ANDB </a:t>
            </a:r>
            <a:r>
              <a:rPr lang="en-US" dirty="0">
                <a:solidFill>
                  <a:srgbClr val="FFFF00"/>
                </a:solidFill>
                <a:latin typeface="Courier New" panose="02070309020205020404" pitchFamily="49" charset="0"/>
                <a:cs typeface="Courier New" panose="02070309020205020404" pitchFamily="49" charset="0"/>
              </a:rPr>
              <a:t>#$3F		COLUMN MASK</a:t>
            </a:r>
          </a:p>
          <a:p>
            <a:r>
              <a:rPr lang="en-US" dirty="0">
                <a:latin typeface="Courier New" panose="02070309020205020404" pitchFamily="49" charset="0"/>
                <a:cs typeface="Courier New" panose="02070309020205020404" pitchFamily="49" charset="0"/>
              </a:rPr>
              <a:t>A37A  86 </a:t>
            </a:r>
            <a:r>
              <a:rPr lang="en-US" dirty="0">
                <a:solidFill>
                  <a:srgbClr val="FFFF00"/>
                </a:solidFill>
                <a:latin typeface="Courier New" panose="02070309020205020404" pitchFamily="49" charset="0"/>
                <a:cs typeface="Courier New" panose="02070309020205020404" pitchFamily="49" charset="0"/>
              </a:rPr>
              <a:t>40</a:t>
            </a:r>
            <a:r>
              <a:rPr lang="en-US" dirty="0">
                <a:latin typeface="Courier New" panose="02070309020205020404" pitchFamily="49" charset="0"/>
                <a:cs typeface="Courier New" panose="02070309020205020404" pitchFamily="49" charset="0"/>
              </a:rPr>
              <a:t>		LDA  </a:t>
            </a:r>
            <a:r>
              <a:rPr lang="en-US" dirty="0">
                <a:solidFill>
                  <a:srgbClr val="FFFF00"/>
                </a:solidFill>
                <a:latin typeface="Courier New" panose="02070309020205020404" pitchFamily="49" charset="0"/>
                <a:cs typeface="Courier New" panose="02070309020205020404" pitchFamily="49" charset="0"/>
              </a:rPr>
              <a:t>#64		LINE WIDTH NOW 64</a:t>
            </a:r>
          </a:p>
        </p:txBody>
      </p:sp>
      <p:pic>
        <p:nvPicPr>
          <p:cNvPr id="13" name="Picture 12">
            <a:extLst>
              <a:ext uri="{FF2B5EF4-FFF2-40B4-BE49-F238E27FC236}">
                <a16:creationId xmlns:a16="http://schemas.microsoft.com/office/drawing/2014/main" id="{0555E7BB-50F7-42EF-8F44-3F729F63B3A1}"/>
              </a:ext>
            </a:extLst>
          </p:cNvPr>
          <p:cNvPicPr>
            <a:picLocks noChangeAspect="1"/>
          </p:cNvPicPr>
          <p:nvPr/>
        </p:nvPicPr>
        <p:blipFill>
          <a:blip r:embed="rId4"/>
          <a:stretch>
            <a:fillRect/>
          </a:stretch>
        </p:blipFill>
        <p:spPr>
          <a:xfrm>
            <a:off x="1474055" y="2749771"/>
            <a:ext cx="6267450" cy="676275"/>
          </a:xfrm>
          <a:prstGeom prst="rect">
            <a:avLst/>
          </a:prstGeom>
        </p:spPr>
      </p:pic>
      <p:pic>
        <p:nvPicPr>
          <p:cNvPr id="16" name="Picture 15">
            <a:extLst>
              <a:ext uri="{FF2B5EF4-FFF2-40B4-BE49-F238E27FC236}">
                <a16:creationId xmlns:a16="http://schemas.microsoft.com/office/drawing/2014/main" id="{11EEFF75-03B2-4E6A-849F-FECBF46F38CE}"/>
              </a:ext>
            </a:extLst>
          </p:cNvPr>
          <p:cNvPicPr>
            <a:picLocks noChangeAspect="1"/>
          </p:cNvPicPr>
          <p:nvPr/>
        </p:nvPicPr>
        <p:blipFill>
          <a:blip r:embed="rId5"/>
          <a:stretch>
            <a:fillRect/>
          </a:stretch>
        </p:blipFill>
        <p:spPr>
          <a:xfrm>
            <a:off x="1838324" y="4394602"/>
            <a:ext cx="5467350" cy="561975"/>
          </a:xfrm>
          <a:prstGeom prst="rect">
            <a:avLst/>
          </a:prstGeom>
        </p:spPr>
      </p:pic>
      <p:sp>
        <p:nvSpPr>
          <p:cNvPr id="17" name="Rectangle 16">
            <a:extLst>
              <a:ext uri="{FF2B5EF4-FFF2-40B4-BE49-F238E27FC236}">
                <a16:creationId xmlns:a16="http://schemas.microsoft.com/office/drawing/2014/main" id="{35149376-19AA-4E6C-90AA-6EC0E76D0794}"/>
              </a:ext>
            </a:extLst>
          </p:cNvPr>
          <p:cNvSpPr/>
          <p:nvPr/>
        </p:nvSpPr>
        <p:spPr>
          <a:xfrm>
            <a:off x="492980" y="4994230"/>
            <a:ext cx="8229598" cy="64633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A34E  EC 88 </a:t>
            </a:r>
            <a:r>
              <a:rPr lang="en-US" dirty="0">
                <a:solidFill>
                  <a:srgbClr val="FFFF00"/>
                </a:solidFill>
                <a:latin typeface="Courier New" panose="02070309020205020404" pitchFamily="49" charset="0"/>
                <a:cs typeface="Courier New" panose="02070309020205020404" pitchFamily="49" charset="0"/>
              </a:rPr>
              <a:t>40</a:t>
            </a:r>
            <a:r>
              <a:rPr lang="en-US" dirty="0">
                <a:latin typeface="Courier New" panose="02070309020205020404" pitchFamily="49" charset="0"/>
                <a:cs typeface="Courier New" panose="02070309020205020404" pitchFamily="49" charset="0"/>
              </a:rPr>
              <a:t>	LDD  </a:t>
            </a:r>
            <a:r>
              <a:rPr lang="en-US" dirty="0">
                <a:solidFill>
                  <a:srgbClr val="FFFF00"/>
                </a:solidFill>
                <a:latin typeface="Courier New" panose="02070309020205020404" pitchFamily="49" charset="0"/>
                <a:cs typeface="Courier New" panose="02070309020205020404" pitchFamily="49" charset="0"/>
              </a:rPr>
              <a:t>64</a:t>
            </a:r>
            <a:r>
              <a:rPr lang="en-US" dirty="0">
                <a:latin typeface="Courier New" panose="02070309020205020404" pitchFamily="49" charset="0"/>
                <a:cs typeface="Courier New" panose="02070309020205020404" pitchFamily="49" charset="0"/>
              </a:rPr>
              <a:t>,X</a:t>
            </a:r>
            <a:r>
              <a:rPr lang="en-US" dirty="0">
                <a:solidFill>
                  <a:srgbClr val="FFFF00"/>
                </a:solidFill>
                <a:latin typeface="Courier New" panose="02070309020205020404" pitchFamily="49" charset="0"/>
                <a:cs typeface="Courier New" panose="02070309020205020404" pitchFamily="49" charset="0"/>
              </a:rPr>
              <a:t>		GET FROM </a:t>
            </a:r>
            <a:r>
              <a:rPr lang="en-US" b="1" dirty="0">
                <a:solidFill>
                  <a:srgbClr val="FFFF00"/>
                </a:solidFill>
                <a:latin typeface="Courier New" panose="02070309020205020404" pitchFamily="49" charset="0"/>
                <a:cs typeface="Courier New" panose="02070309020205020404" pitchFamily="49" charset="0"/>
              </a:rPr>
              <a:t>NEXT</a:t>
            </a:r>
            <a:r>
              <a:rPr lang="en-US" dirty="0">
                <a:solidFill>
                  <a:srgbClr val="FFFF00"/>
                </a:solidFill>
                <a:latin typeface="Courier New" panose="02070309020205020404" pitchFamily="49" charset="0"/>
                <a:cs typeface="Courier New" panose="02070309020205020404" pitchFamily="49" charset="0"/>
              </a:rPr>
              <a:t> LINE</a:t>
            </a:r>
          </a:p>
          <a:p>
            <a:r>
              <a:rPr lang="en-US" dirty="0">
                <a:latin typeface="Courier New" panose="02070309020205020404" pitchFamily="49" charset="0"/>
                <a:cs typeface="Courier New" panose="02070309020205020404" pitchFamily="49" charset="0"/>
              </a:rPr>
              <a:t>A353  8C </a:t>
            </a:r>
            <a:r>
              <a:rPr lang="en-US" dirty="0">
                <a:solidFill>
                  <a:srgbClr val="FFFF00"/>
                </a:solidFill>
                <a:latin typeface="Courier New" panose="02070309020205020404" pitchFamily="49" charset="0"/>
                <a:cs typeface="Courier New" panose="02070309020205020404" pitchFamily="49" charset="0"/>
              </a:rPr>
              <a:t>15 C0</a:t>
            </a:r>
            <a:r>
              <a:rPr lang="en-US" dirty="0">
                <a:latin typeface="Courier New" panose="02070309020205020404" pitchFamily="49" charset="0"/>
                <a:cs typeface="Courier New" panose="02070309020205020404" pitchFamily="49" charset="0"/>
              </a:rPr>
              <a:t>	CMPX </a:t>
            </a:r>
            <a:r>
              <a:rPr lang="en-US" dirty="0">
                <a:solidFill>
                  <a:srgbClr val="FFFF00"/>
                </a:solidFill>
                <a:latin typeface="Courier New" panose="02070309020205020404" pitchFamily="49" charset="0"/>
                <a:cs typeface="Courier New" panose="02070309020205020404" pitchFamily="49" charset="0"/>
              </a:rPr>
              <a:t>#$E00+1984</a:t>
            </a:r>
            <a:r>
              <a:rPr lang="en-US" dirty="0">
                <a:latin typeface="Courier New" panose="02070309020205020404" pitchFamily="49" charset="0"/>
                <a:cs typeface="Courier New" panose="02070309020205020404" pitchFamily="49" charset="0"/>
              </a:rPr>
              <a:t>	</a:t>
            </a:r>
            <a:r>
              <a:rPr lang="en-US" dirty="0">
                <a:solidFill>
                  <a:srgbClr val="FFFF00"/>
                </a:solidFill>
                <a:latin typeface="Courier New" panose="02070309020205020404" pitchFamily="49" charset="0"/>
                <a:cs typeface="Courier New" panose="02070309020205020404" pitchFamily="49" charset="0"/>
              </a:rPr>
              <a:t>ON LAST LINE?</a:t>
            </a:r>
          </a:p>
        </p:txBody>
      </p:sp>
      <p:pic>
        <p:nvPicPr>
          <p:cNvPr id="7" name="Picture 6">
            <a:extLst>
              <a:ext uri="{FF2B5EF4-FFF2-40B4-BE49-F238E27FC236}">
                <a16:creationId xmlns:a16="http://schemas.microsoft.com/office/drawing/2014/main" id="{BB130941-CC46-4136-AC2A-DB2033884295}"/>
              </a:ext>
            </a:extLst>
          </p:cNvPr>
          <p:cNvPicPr>
            <a:picLocks noChangeAspect="1"/>
          </p:cNvPicPr>
          <p:nvPr/>
        </p:nvPicPr>
        <p:blipFill>
          <a:blip r:embed="rId6"/>
          <a:stretch>
            <a:fillRect/>
          </a:stretch>
        </p:blipFill>
        <p:spPr>
          <a:xfrm>
            <a:off x="1376362" y="1533210"/>
            <a:ext cx="6391275" cy="866775"/>
          </a:xfrm>
          <a:prstGeom prst="rect">
            <a:avLst/>
          </a:prstGeom>
        </p:spPr>
      </p:pic>
      <p:sp>
        <p:nvSpPr>
          <p:cNvPr id="8" name="Arrow: Left 7">
            <a:extLst>
              <a:ext uri="{FF2B5EF4-FFF2-40B4-BE49-F238E27FC236}">
                <a16:creationId xmlns:a16="http://schemas.microsoft.com/office/drawing/2014/main" id="{FCC80939-FE60-4DE4-BADA-7E02B15A283F}"/>
              </a:ext>
            </a:extLst>
          </p:cNvPr>
          <p:cNvSpPr/>
          <p:nvPr/>
        </p:nvSpPr>
        <p:spPr>
          <a:xfrm>
            <a:off x="7848600" y="302668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74721BFC-3042-457C-92B3-8FD6F88D9C17}"/>
              </a:ext>
            </a:extLst>
          </p:cNvPr>
          <p:cNvSpPr/>
          <p:nvPr/>
        </p:nvSpPr>
        <p:spPr>
          <a:xfrm>
            <a:off x="7848600" y="3294858"/>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A0600834-10EF-49DA-9B4C-C8F2AE052D8F}"/>
              </a:ext>
            </a:extLst>
          </p:cNvPr>
          <p:cNvSpPr/>
          <p:nvPr/>
        </p:nvSpPr>
        <p:spPr>
          <a:xfrm>
            <a:off x="7433295" y="4523189"/>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15DC4B49-A3D3-4279-8122-B1145E602B7D}"/>
              </a:ext>
            </a:extLst>
          </p:cNvPr>
          <p:cNvSpPr/>
          <p:nvPr/>
        </p:nvSpPr>
        <p:spPr>
          <a:xfrm>
            <a:off x="7433295" y="4820619"/>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430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CB – Output a Character</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17</a:t>
            </a:fld>
            <a:endParaRPr lang="en-US"/>
          </a:p>
        </p:txBody>
      </p:sp>
      <p:sp>
        <p:nvSpPr>
          <p:cNvPr id="13" name="Rectangle 12">
            <a:extLst>
              <a:ext uri="{FF2B5EF4-FFF2-40B4-BE49-F238E27FC236}">
                <a16:creationId xmlns:a16="http://schemas.microsoft.com/office/drawing/2014/main" id="{A359BAAB-F4AE-4022-B964-1250AB10061A}"/>
              </a:ext>
            </a:extLst>
          </p:cNvPr>
          <p:cNvSpPr/>
          <p:nvPr/>
        </p:nvSpPr>
        <p:spPr>
          <a:xfrm>
            <a:off x="492980" y="4358687"/>
            <a:ext cx="8229600" cy="64633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A312  8C </a:t>
            </a:r>
            <a:r>
              <a:rPr lang="en-US" dirty="0">
                <a:solidFill>
                  <a:srgbClr val="FFFF00"/>
                </a:solidFill>
                <a:latin typeface="Courier New" panose="02070309020205020404" pitchFamily="49" charset="0"/>
                <a:cs typeface="Courier New" panose="02070309020205020404" pitchFamily="49" charset="0"/>
              </a:rPr>
              <a:t>0E</a:t>
            </a:r>
            <a:r>
              <a:rPr lang="en-US" dirty="0">
                <a:latin typeface="Courier New" panose="02070309020205020404" pitchFamily="49" charset="0"/>
                <a:cs typeface="Courier New" panose="02070309020205020404" pitchFamily="49" charset="0"/>
              </a:rPr>
              <a:t> 00	CMPX </a:t>
            </a:r>
            <a:r>
              <a:rPr lang="en-US" dirty="0">
                <a:solidFill>
                  <a:srgbClr val="FFFF00"/>
                </a:solidFill>
                <a:latin typeface="Courier New" panose="02070309020205020404" pitchFamily="49" charset="0"/>
                <a:cs typeface="Courier New" panose="02070309020205020404" pitchFamily="49" charset="0"/>
              </a:rPr>
              <a:t>#$E00		START OF SCREEN</a:t>
            </a:r>
          </a:p>
          <a:p>
            <a:r>
              <a:rPr lang="en-US" dirty="0">
                <a:latin typeface="Courier New" panose="02070309020205020404" pitchFamily="49" charset="0"/>
                <a:cs typeface="Courier New" panose="02070309020205020404" pitchFamily="49" charset="0"/>
              </a:rPr>
              <a:t>A329  C5 </a:t>
            </a:r>
            <a:r>
              <a:rPr lang="en-US" dirty="0">
                <a:solidFill>
                  <a:srgbClr val="FFFF00"/>
                </a:solidFill>
                <a:latin typeface="Courier New" panose="02070309020205020404" pitchFamily="49" charset="0"/>
                <a:cs typeface="Courier New" panose="02070309020205020404" pitchFamily="49" charset="0"/>
              </a:rPr>
              <a:t>3F</a:t>
            </a:r>
            <a:r>
              <a:rPr lang="en-US" dirty="0">
                <a:latin typeface="Courier New" panose="02070309020205020404" pitchFamily="49" charset="0"/>
                <a:cs typeface="Courier New" panose="02070309020205020404" pitchFamily="49" charset="0"/>
              </a:rPr>
              <a:t>		BITB </a:t>
            </a:r>
            <a:r>
              <a:rPr lang="en-US" dirty="0">
                <a:solidFill>
                  <a:srgbClr val="FFFF00"/>
                </a:solidFill>
                <a:latin typeface="Courier New" panose="02070309020205020404" pitchFamily="49" charset="0"/>
                <a:cs typeface="Courier New" panose="02070309020205020404" pitchFamily="49" charset="0"/>
              </a:rPr>
              <a:t>#$3F</a:t>
            </a:r>
            <a:r>
              <a:rPr lang="en-US" dirty="0">
                <a:latin typeface="Courier New" panose="02070309020205020404" pitchFamily="49" charset="0"/>
                <a:cs typeface="Courier New" panose="02070309020205020404" pitchFamily="49" charset="0"/>
              </a:rPr>
              <a:t>	</a:t>
            </a:r>
            <a:r>
              <a:rPr lang="en-US" dirty="0">
                <a:solidFill>
                  <a:srgbClr val="FFFF00"/>
                </a:solidFill>
                <a:latin typeface="Courier New" panose="02070309020205020404" pitchFamily="49" charset="0"/>
                <a:cs typeface="Courier New" panose="02070309020205020404" pitchFamily="49" charset="0"/>
              </a:rPr>
              <a:t>	START OF NEW LINE</a:t>
            </a:r>
          </a:p>
        </p:txBody>
      </p:sp>
      <p:pic>
        <p:nvPicPr>
          <p:cNvPr id="8" name="Picture 7">
            <a:extLst>
              <a:ext uri="{FF2B5EF4-FFF2-40B4-BE49-F238E27FC236}">
                <a16:creationId xmlns:a16="http://schemas.microsoft.com/office/drawing/2014/main" id="{AC5AFB81-CFE9-493C-AB14-E666ECAB23BC}"/>
              </a:ext>
            </a:extLst>
          </p:cNvPr>
          <p:cNvPicPr>
            <a:picLocks noChangeAspect="1"/>
          </p:cNvPicPr>
          <p:nvPr/>
        </p:nvPicPr>
        <p:blipFill>
          <a:blip r:embed="rId3"/>
          <a:stretch>
            <a:fillRect/>
          </a:stretch>
        </p:blipFill>
        <p:spPr>
          <a:xfrm>
            <a:off x="1304925" y="1988831"/>
            <a:ext cx="6534150" cy="2333625"/>
          </a:xfrm>
          <a:prstGeom prst="rect">
            <a:avLst/>
          </a:prstGeom>
        </p:spPr>
      </p:pic>
      <p:sp>
        <p:nvSpPr>
          <p:cNvPr id="17" name="Rectangle 16">
            <a:extLst>
              <a:ext uri="{FF2B5EF4-FFF2-40B4-BE49-F238E27FC236}">
                <a16:creationId xmlns:a16="http://schemas.microsoft.com/office/drawing/2014/main" id="{4B864613-5E08-4023-946E-AD08619D700E}"/>
              </a:ext>
            </a:extLst>
          </p:cNvPr>
          <p:cNvSpPr/>
          <p:nvPr/>
        </p:nvSpPr>
        <p:spPr>
          <a:xfrm>
            <a:off x="785999" y="5506803"/>
            <a:ext cx="8229598" cy="64633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A346  8C </a:t>
            </a:r>
            <a:r>
              <a:rPr lang="en-US" dirty="0">
                <a:solidFill>
                  <a:srgbClr val="FFFF00"/>
                </a:solidFill>
                <a:latin typeface="Courier New" panose="02070309020205020404" pitchFamily="49" charset="0"/>
                <a:cs typeface="Courier New" panose="02070309020205020404" pitchFamily="49" charset="0"/>
              </a:rPr>
              <a:t>15</a:t>
            </a:r>
            <a:r>
              <a:rPr lang="en-US" dirty="0">
                <a:latin typeface="Courier New" panose="02070309020205020404" pitchFamily="49" charset="0"/>
                <a:cs typeface="Courier New" panose="02070309020205020404" pitchFamily="49" charset="0"/>
              </a:rPr>
              <a:t> FF	CMPX </a:t>
            </a:r>
            <a:r>
              <a:rPr lang="en-US" dirty="0">
                <a:solidFill>
                  <a:srgbClr val="FFFF00"/>
                </a:solidFill>
                <a:latin typeface="Courier New" panose="02070309020205020404" pitchFamily="49" charset="0"/>
                <a:cs typeface="Courier New" panose="02070309020205020404" pitchFamily="49" charset="0"/>
              </a:rPr>
              <a:t>#$15</a:t>
            </a:r>
            <a:r>
              <a:rPr lang="en-US" dirty="0">
                <a:latin typeface="Courier New" panose="02070309020205020404" pitchFamily="49" charset="0"/>
                <a:cs typeface="Courier New" panose="02070309020205020404" pitchFamily="49" charset="0"/>
              </a:rPr>
              <a:t>FF</a:t>
            </a:r>
            <a:r>
              <a:rPr lang="en-US" dirty="0">
                <a:solidFill>
                  <a:srgbClr val="FFFF0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a:solidFill>
                  <a:srgbClr val="FFFF00"/>
                </a:solidFill>
                <a:latin typeface="Courier New" panose="02070309020205020404" pitchFamily="49" charset="0"/>
                <a:cs typeface="Courier New" panose="02070309020205020404" pitchFamily="49" charset="0"/>
              </a:rPr>
              <a:t>END OF SCREEN</a:t>
            </a:r>
          </a:p>
          <a:p>
            <a:r>
              <a:rPr lang="en-US" dirty="0">
                <a:latin typeface="Courier New" panose="02070309020205020404" pitchFamily="49" charset="0"/>
                <a:cs typeface="Courier New" panose="02070309020205020404" pitchFamily="49" charset="0"/>
              </a:rPr>
              <a:t>A34B  8E </a:t>
            </a:r>
            <a:r>
              <a:rPr lang="en-US" dirty="0">
                <a:solidFill>
                  <a:srgbClr val="FFFF00"/>
                </a:solidFill>
                <a:latin typeface="Courier New" panose="02070309020205020404" pitchFamily="49" charset="0"/>
                <a:cs typeface="Courier New" panose="02070309020205020404" pitchFamily="49" charset="0"/>
              </a:rPr>
              <a:t>0E </a:t>
            </a:r>
            <a:r>
              <a:rPr lang="en-US" dirty="0">
                <a:latin typeface="Courier New" panose="02070309020205020404" pitchFamily="49" charset="0"/>
                <a:cs typeface="Courier New" panose="02070309020205020404" pitchFamily="49" charset="0"/>
              </a:rPr>
              <a:t>00	LDX  </a:t>
            </a:r>
            <a:r>
              <a:rPr lang="en-US" dirty="0">
                <a:solidFill>
                  <a:srgbClr val="FFFF00"/>
                </a:solidFill>
                <a:latin typeface="Courier New" panose="02070309020205020404" pitchFamily="49" charset="0"/>
                <a:cs typeface="Courier New" panose="02070309020205020404" pitchFamily="49" charset="0"/>
              </a:rPr>
              <a:t>#$E00		START OF SCREEN</a:t>
            </a:r>
          </a:p>
        </p:txBody>
      </p:sp>
      <p:pic>
        <p:nvPicPr>
          <p:cNvPr id="10" name="Picture 9">
            <a:extLst>
              <a:ext uri="{FF2B5EF4-FFF2-40B4-BE49-F238E27FC236}">
                <a16:creationId xmlns:a16="http://schemas.microsoft.com/office/drawing/2014/main" id="{BCE59CBA-D42B-4F6F-B4EA-F83134B4E8DD}"/>
              </a:ext>
            </a:extLst>
          </p:cNvPr>
          <p:cNvPicPr>
            <a:picLocks noChangeAspect="1"/>
          </p:cNvPicPr>
          <p:nvPr/>
        </p:nvPicPr>
        <p:blipFill>
          <a:blip r:embed="rId4"/>
          <a:stretch>
            <a:fillRect/>
          </a:stretch>
        </p:blipFill>
        <p:spPr>
          <a:xfrm>
            <a:off x="1633537" y="5047442"/>
            <a:ext cx="5876925" cy="438150"/>
          </a:xfrm>
          <a:prstGeom prst="rect">
            <a:avLst/>
          </a:prstGeom>
        </p:spPr>
      </p:pic>
      <p:pic>
        <p:nvPicPr>
          <p:cNvPr id="7" name="Picture 6">
            <a:extLst>
              <a:ext uri="{FF2B5EF4-FFF2-40B4-BE49-F238E27FC236}">
                <a16:creationId xmlns:a16="http://schemas.microsoft.com/office/drawing/2014/main" id="{469577D8-A6FA-4A61-A705-8B2424A44160}"/>
              </a:ext>
            </a:extLst>
          </p:cNvPr>
          <p:cNvPicPr>
            <a:picLocks noChangeAspect="1"/>
          </p:cNvPicPr>
          <p:nvPr/>
        </p:nvPicPr>
        <p:blipFill>
          <a:blip r:embed="rId5"/>
          <a:stretch>
            <a:fillRect/>
          </a:stretch>
        </p:blipFill>
        <p:spPr>
          <a:xfrm>
            <a:off x="1600200" y="1219084"/>
            <a:ext cx="6019800" cy="695325"/>
          </a:xfrm>
          <a:prstGeom prst="rect">
            <a:avLst/>
          </a:prstGeom>
        </p:spPr>
      </p:pic>
      <p:sp>
        <p:nvSpPr>
          <p:cNvPr id="14" name="Arrow: Left 13">
            <a:extLst>
              <a:ext uri="{FF2B5EF4-FFF2-40B4-BE49-F238E27FC236}">
                <a16:creationId xmlns:a16="http://schemas.microsoft.com/office/drawing/2014/main" id="{773DBA9B-C983-46DF-B4B0-A74AF4061D35}"/>
              </a:ext>
            </a:extLst>
          </p:cNvPr>
          <p:cNvSpPr/>
          <p:nvPr/>
        </p:nvSpPr>
        <p:spPr>
          <a:xfrm>
            <a:off x="8001000" y="2659562"/>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270AEA3A-2F72-4EB7-AD3F-4102CEB73C0B}"/>
              </a:ext>
            </a:extLst>
          </p:cNvPr>
          <p:cNvSpPr/>
          <p:nvPr/>
        </p:nvSpPr>
        <p:spPr>
          <a:xfrm>
            <a:off x="8001000" y="4159932"/>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0B71C30C-9EFB-448A-A46A-DC8BF47308CE}"/>
              </a:ext>
            </a:extLst>
          </p:cNvPr>
          <p:cNvSpPr/>
          <p:nvPr/>
        </p:nvSpPr>
        <p:spPr>
          <a:xfrm>
            <a:off x="7620000" y="5032405"/>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4E0280C1-B1C9-4E00-9F5B-A43595E63611}"/>
              </a:ext>
            </a:extLst>
          </p:cNvPr>
          <p:cNvSpPr/>
          <p:nvPr/>
        </p:nvSpPr>
        <p:spPr>
          <a:xfrm>
            <a:off x="7619999" y="5334174"/>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0D75938-9D43-420E-86A7-E1563AC82214}"/>
              </a:ext>
            </a:extLst>
          </p:cNvPr>
          <p:cNvSpPr txBox="1"/>
          <p:nvPr/>
        </p:nvSpPr>
        <p:spPr>
          <a:xfrm>
            <a:off x="353408" y="6063813"/>
            <a:ext cx="8437182" cy="307777"/>
          </a:xfrm>
          <a:prstGeom prst="rect">
            <a:avLst/>
          </a:prstGeom>
          <a:noFill/>
        </p:spPr>
        <p:txBody>
          <a:bodyPr wrap="none" rtlCol="0">
            <a:spAutoFit/>
          </a:bodyPr>
          <a:lstStyle/>
          <a:p>
            <a:r>
              <a:rPr lang="en-US" sz="1400" dirty="0">
                <a:hlinkClick r:id="rId6"/>
              </a:rPr>
              <a:t>http://www.colorcomputerarchive.com/coco/Documents/Books/Unravelled%20Series/color-basic-unravelled.pdf</a:t>
            </a:r>
            <a:endParaRPr lang="en-US" sz="1400" dirty="0"/>
          </a:p>
        </p:txBody>
      </p:sp>
    </p:spTree>
    <p:extLst>
      <p:ext uri="{BB962C8B-B14F-4D97-AF65-F5344CB8AC3E}">
        <p14:creationId xmlns:p14="http://schemas.microsoft.com/office/powerpoint/2010/main" val="78652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CB – PRINT and CLS</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18</a:t>
            </a:fld>
            <a:endParaRPr lang="en-US"/>
          </a:p>
        </p:txBody>
      </p:sp>
      <p:sp>
        <p:nvSpPr>
          <p:cNvPr id="11" name="Rectangle 10">
            <a:extLst>
              <a:ext uri="{FF2B5EF4-FFF2-40B4-BE49-F238E27FC236}">
                <a16:creationId xmlns:a16="http://schemas.microsoft.com/office/drawing/2014/main" id="{CEAD4870-1C4D-4704-BF9F-C6ECE18AF141}"/>
              </a:ext>
            </a:extLst>
          </p:cNvPr>
          <p:cNvSpPr/>
          <p:nvPr/>
        </p:nvSpPr>
        <p:spPr>
          <a:xfrm>
            <a:off x="783486" y="2901496"/>
            <a:ext cx="8229600" cy="64633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A557  83 </a:t>
            </a:r>
            <a:r>
              <a:rPr lang="en-US" dirty="0">
                <a:solidFill>
                  <a:srgbClr val="FFFF00"/>
                </a:solidFill>
                <a:latin typeface="Courier New" panose="02070309020205020404" pitchFamily="49" charset="0"/>
                <a:cs typeface="Courier New" panose="02070309020205020404" pitchFamily="49" charset="0"/>
              </a:rPr>
              <a:t>07</a:t>
            </a:r>
            <a:r>
              <a:rPr lang="en-US" dirty="0">
                <a:latin typeface="Courier New" panose="02070309020205020404" pitchFamily="49" charset="0"/>
                <a:cs typeface="Courier New" panose="02070309020205020404" pitchFamily="49" charset="0"/>
              </a:rPr>
              <a:t> FF	SUBD </a:t>
            </a:r>
            <a:r>
              <a:rPr lang="en-US" dirty="0">
                <a:solidFill>
                  <a:srgbClr val="FFFF00"/>
                </a:solidFill>
                <a:latin typeface="Courier New" panose="02070309020205020404" pitchFamily="49" charset="0"/>
                <a:cs typeface="Courier New" panose="02070309020205020404" pitchFamily="49" charset="0"/>
              </a:rPr>
              <a:t>#2047		2048 LOCATIONS</a:t>
            </a:r>
          </a:p>
          <a:p>
            <a:r>
              <a:rPr lang="en-US" dirty="0">
                <a:latin typeface="Courier New" panose="02070309020205020404" pitchFamily="49" charset="0"/>
                <a:cs typeface="Courier New" panose="02070309020205020404" pitchFamily="49" charset="0"/>
              </a:rPr>
              <a:t>A55E  C3 </a:t>
            </a:r>
            <a:r>
              <a:rPr lang="en-US" dirty="0">
                <a:solidFill>
                  <a:srgbClr val="FFFF00"/>
                </a:solidFill>
                <a:latin typeface="Courier New" panose="02070309020205020404" pitchFamily="49" charset="0"/>
                <a:cs typeface="Courier New" panose="02070309020205020404" pitchFamily="49" charset="0"/>
              </a:rPr>
              <a:t>15 </a:t>
            </a:r>
            <a:r>
              <a:rPr lang="en-US" dirty="0">
                <a:latin typeface="Courier New" panose="02070309020205020404" pitchFamily="49" charset="0"/>
                <a:cs typeface="Courier New" panose="02070309020205020404" pitchFamily="49" charset="0"/>
              </a:rPr>
              <a:t>FF	ADDD </a:t>
            </a:r>
            <a:r>
              <a:rPr lang="en-US" dirty="0">
                <a:solidFill>
                  <a:srgbClr val="FFFF00"/>
                </a:solidFill>
                <a:latin typeface="Courier New" panose="02070309020205020404" pitchFamily="49" charset="0"/>
                <a:cs typeface="Courier New" panose="02070309020205020404" pitchFamily="49" charset="0"/>
              </a:rPr>
              <a:t>#$E00+2047	END OF SCREEN</a:t>
            </a:r>
          </a:p>
        </p:txBody>
      </p:sp>
      <p:sp>
        <p:nvSpPr>
          <p:cNvPr id="12" name="TextBox 11">
            <a:extLst>
              <a:ext uri="{FF2B5EF4-FFF2-40B4-BE49-F238E27FC236}">
                <a16:creationId xmlns:a16="http://schemas.microsoft.com/office/drawing/2014/main" id="{0AF04A16-5ED2-49AD-A1BC-1CDD875492D4}"/>
              </a:ext>
            </a:extLst>
          </p:cNvPr>
          <p:cNvSpPr txBox="1"/>
          <p:nvPr/>
        </p:nvSpPr>
        <p:spPr>
          <a:xfrm>
            <a:off x="2904330" y="1353705"/>
            <a:ext cx="3335337" cy="369332"/>
          </a:xfrm>
          <a:prstGeom prst="rect">
            <a:avLst/>
          </a:prstGeom>
          <a:noFill/>
        </p:spPr>
        <p:txBody>
          <a:bodyPr wrap="none" rtlCol="0">
            <a:spAutoFit/>
          </a:bodyPr>
          <a:lstStyle/>
          <a:p>
            <a:r>
              <a:rPr lang="en-US" dirty="0"/>
              <a:t>Cursor bounds check for PRINT @</a:t>
            </a:r>
          </a:p>
        </p:txBody>
      </p:sp>
      <p:pic>
        <p:nvPicPr>
          <p:cNvPr id="14" name="Picture 13">
            <a:extLst>
              <a:ext uri="{FF2B5EF4-FFF2-40B4-BE49-F238E27FC236}">
                <a16:creationId xmlns:a16="http://schemas.microsoft.com/office/drawing/2014/main" id="{EFD0771D-C0E4-48E1-AAEB-DE3E62217E59}"/>
              </a:ext>
            </a:extLst>
          </p:cNvPr>
          <p:cNvPicPr>
            <a:picLocks noChangeAspect="1"/>
          </p:cNvPicPr>
          <p:nvPr/>
        </p:nvPicPr>
        <p:blipFill>
          <a:blip r:embed="rId3"/>
          <a:stretch>
            <a:fillRect/>
          </a:stretch>
        </p:blipFill>
        <p:spPr>
          <a:xfrm>
            <a:off x="1062035" y="1768021"/>
            <a:ext cx="7019925" cy="1133475"/>
          </a:xfrm>
          <a:prstGeom prst="rect">
            <a:avLst/>
          </a:prstGeom>
        </p:spPr>
      </p:pic>
      <p:pic>
        <p:nvPicPr>
          <p:cNvPr id="7" name="Picture 6">
            <a:extLst>
              <a:ext uri="{FF2B5EF4-FFF2-40B4-BE49-F238E27FC236}">
                <a16:creationId xmlns:a16="http://schemas.microsoft.com/office/drawing/2014/main" id="{934058E8-7CAC-4A63-ACA8-1D5A06148EB3}"/>
              </a:ext>
            </a:extLst>
          </p:cNvPr>
          <p:cNvPicPr>
            <a:picLocks noChangeAspect="1"/>
          </p:cNvPicPr>
          <p:nvPr/>
        </p:nvPicPr>
        <p:blipFill>
          <a:blip r:embed="rId4"/>
          <a:stretch>
            <a:fillRect/>
          </a:stretch>
        </p:blipFill>
        <p:spPr>
          <a:xfrm>
            <a:off x="1153857" y="4150320"/>
            <a:ext cx="6324600" cy="847725"/>
          </a:xfrm>
          <a:prstGeom prst="rect">
            <a:avLst/>
          </a:prstGeom>
        </p:spPr>
      </p:pic>
      <p:sp>
        <p:nvSpPr>
          <p:cNvPr id="13" name="Rectangle 12">
            <a:extLst>
              <a:ext uri="{FF2B5EF4-FFF2-40B4-BE49-F238E27FC236}">
                <a16:creationId xmlns:a16="http://schemas.microsoft.com/office/drawing/2014/main" id="{A359BAAB-F4AE-4022-B964-1250AB10061A}"/>
              </a:ext>
            </a:extLst>
          </p:cNvPr>
          <p:cNvSpPr/>
          <p:nvPr/>
        </p:nvSpPr>
        <p:spPr>
          <a:xfrm>
            <a:off x="492980" y="5042953"/>
            <a:ext cx="8229600" cy="64633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A92A  8E </a:t>
            </a:r>
            <a:r>
              <a:rPr lang="en-US" dirty="0">
                <a:solidFill>
                  <a:srgbClr val="FFFF00"/>
                </a:solidFill>
                <a:latin typeface="Courier New" panose="02070309020205020404" pitchFamily="49" charset="0"/>
                <a:cs typeface="Courier New" panose="02070309020205020404" pitchFamily="49" charset="0"/>
              </a:rPr>
              <a:t>0E</a:t>
            </a:r>
            <a:r>
              <a:rPr lang="en-US" dirty="0">
                <a:latin typeface="Courier New" panose="02070309020205020404" pitchFamily="49" charset="0"/>
                <a:cs typeface="Courier New" panose="02070309020205020404" pitchFamily="49" charset="0"/>
              </a:rPr>
              <a:t> 00	LDX  </a:t>
            </a:r>
            <a:r>
              <a:rPr lang="en-US" dirty="0">
                <a:solidFill>
                  <a:srgbClr val="FFFF00"/>
                </a:solidFill>
                <a:latin typeface="Courier New" panose="02070309020205020404" pitchFamily="49" charset="0"/>
                <a:cs typeface="Courier New" panose="02070309020205020404" pitchFamily="49" charset="0"/>
              </a:rPr>
              <a:t>#$E00		START OF SCREEN</a:t>
            </a:r>
          </a:p>
          <a:p>
            <a:r>
              <a:rPr lang="en-US" dirty="0">
                <a:latin typeface="Courier New" panose="02070309020205020404" pitchFamily="49" charset="0"/>
                <a:cs typeface="Courier New" panose="02070309020205020404" pitchFamily="49" charset="0"/>
              </a:rPr>
              <a:t>A931  8C </a:t>
            </a:r>
            <a:r>
              <a:rPr lang="en-US" dirty="0">
                <a:solidFill>
                  <a:srgbClr val="FFFF00"/>
                </a:solidFill>
                <a:latin typeface="Courier New" panose="02070309020205020404" pitchFamily="49" charset="0"/>
                <a:cs typeface="Courier New" panose="02070309020205020404" pitchFamily="49" charset="0"/>
              </a:rPr>
              <a:t>15 </a:t>
            </a:r>
            <a:r>
              <a:rPr lang="en-US" dirty="0">
                <a:latin typeface="Courier New" panose="02070309020205020404" pitchFamily="49" charset="0"/>
                <a:cs typeface="Courier New" panose="02070309020205020404" pitchFamily="49" charset="0"/>
              </a:rPr>
              <a:t>FF	CMPX </a:t>
            </a:r>
            <a:r>
              <a:rPr lang="en-US" dirty="0">
                <a:solidFill>
                  <a:srgbClr val="FFFF00"/>
                </a:solidFill>
                <a:latin typeface="Courier New" panose="02070309020205020404" pitchFamily="49" charset="0"/>
                <a:cs typeface="Courier New" panose="02070309020205020404" pitchFamily="49" charset="0"/>
              </a:rPr>
              <a:t>#$E00+2047	END OF SCREEN</a:t>
            </a:r>
          </a:p>
        </p:txBody>
      </p:sp>
      <p:sp>
        <p:nvSpPr>
          <p:cNvPr id="15" name="TextBox 14">
            <a:extLst>
              <a:ext uri="{FF2B5EF4-FFF2-40B4-BE49-F238E27FC236}">
                <a16:creationId xmlns:a16="http://schemas.microsoft.com/office/drawing/2014/main" id="{C16BB8AC-C15F-4059-8F0A-36A4C223E05E}"/>
              </a:ext>
            </a:extLst>
          </p:cNvPr>
          <p:cNvSpPr txBox="1"/>
          <p:nvPr/>
        </p:nvSpPr>
        <p:spPr>
          <a:xfrm>
            <a:off x="4060318" y="3797010"/>
            <a:ext cx="511679" cy="369332"/>
          </a:xfrm>
          <a:prstGeom prst="rect">
            <a:avLst/>
          </a:prstGeom>
          <a:noFill/>
        </p:spPr>
        <p:txBody>
          <a:bodyPr wrap="none" rtlCol="0">
            <a:spAutoFit/>
          </a:bodyPr>
          <a:lstStyle/>
          <a:p>
            <a:r>
              <a:rPr lang="en-US" dirty="0"/>
              <a:t>CLS</a:t>
            </a:r>
          </a:p>
        </p:txBody>
      </p:sp>
      <p:sp>
        <p:nvSpPr>
          <p:cNvPr id="16" name="Arrow: Left 15">
            <a:extLst>
              <a:ext uri="{FF2B5EF4-FFF2-40B4-BE49-F238E27FC236}">
                <a16:creationId xmlns:a16="http://schemas.microsoft.com/office/drawing/2014/main" id="{57CA9D5A-BE34-434A-A24A-EE89EBEA01D9}"/>
              </a:ext>
            </a:extLst>
          </p:cNvPr>
          <p:cNvSpPr/>
          <p:nvPr/>
        </p:nvSpPr>
        <p:spPr>
          <a:xfrm>
            <a:off x="8208109" y="2222803"/>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671A8E58-A847-455E-A458-A1305AC52983}"/>
              </a:ext>
            </a:extLst>
          </p:cNvPr>
          <p:cNvSpPr/>
          <p:nvPr/>
        </p:nvSpPr>
        <p:spPr>
          <a:xfrm>
            <a:off x="8208109" y="2474913"/>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BF93E7D4-4187-4B69-8372-0E807F964C38}"/>
              </a:ext>
            </a:extLst>
          </p:cNvPr>
          <p:cNvSpPr/>
          <p:nvPr/>
        </p:nvSpPr>
        <p:spPr>
          <a:xfrm>
            <a:off x="7611572" y="4421782"/>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869167AF-9734-447B-AA7A-8AF1985BF9F7}"/>
              </a:ext>
            </a:extLst>
          </p:cNvPr>
          <p:cNvSpPr/>
          <p:nvPr/>
        </p:nvSpPr>
        <p:spPr>
          <a:xfrm>
            <a:off x="7620000" y="4845645"/>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7E19DE5-D63A-4A67-998C-AA4CB5AD5576}"/>
              </a:ext>
            </a:extLst>
          </p:cNvPr>
          <p:cNvSpPr txBox="1"/>
          <p:nvPr/>
        </p:nvSpPr>
        <p:spPr>
          <a:xfrm>
            <a:off x="353406" y="5944851"/>
            <a:ext cx="8437182" cy="307777"/>
          </a:xfrm>
          <a:prstGeom prst="rect">
            <a:avLst/>
          </a:prstGeom>
          <a:noFill/>
        </p:spPr>
        <p:txBody>
          <a:bodyPr wrap="none" rtlCol="0">
            <a:spAutoFit/>
          </a:bodyPr>
          <a:lstStyle/>
          <a:p>
            <a:r>
              <a:rPr lang="en-US" sz="1400" dirty="0">
                <a:hlinkClick r:id="rId5"/>
              </a:rPr>
              <a:t>http://www.colorcomputerarchive.com/coco/Documents/Books/Unravelled%20Series/color-basic-unravelled.pdf</a:t>
            </a:r>
            <a:endParaRPr lang="en-US" sz="1400" dirty="0"/>
          </a:p>
        </p:txBody>
      </p:sp>
    </p:spTree>
    <p:extLst>
      <p:ext uri="{BB962C8B-B14F-4D97-AF65-F5344CB8AC3E}">
        <p14:creationId xmlns:p14="http://schemas.microsoft.com/office/powerpoint/2010/main" val="76828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normAutofit fontScale="90000"/>
          </a:bodyPr>
          <a:lstStyle/>
          <a:p>
            <a:r>
              <a:rPr lang="en-US" dirty="0"/>
              <a:t>CB – SET/RESET Address Calculations</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19</a:t>
            </a:fld>
            <a:endParaRPr lang="en-US"/>
          </a:p>
        </p:txBody>
      </p:sp>
      <p:sp>
        <p:nvSpPr>
          <p:cNvPr id="11" name="Rectangle 10">
            <a:extLst>
              <a:ext uri="{FF2B5EF4-FFF2-40B4-BE49-F238E27FC236}">
                <a16:creationId xmlns:a16="http://schemas.microsoft.com/office/drawing/2014/main" id="{CEAD4870-1C4D-4704-BF9F-C6ECE18AF141}"/>
              </a:ext>
            </a:extLst>
          </p:cNvPr>
          <p:cNvSpPr/>
          <p:nvPr/>
        </p:nvSpPr>
        <p:spPr>
          <a:xfrm>
            <a:off x="492980" y="3981271"/>
            <a:ext cx="8229600" cy="1200329"/>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A8CA  C1 </a:t>
            </a:r>
            <a:r>
              <a:rPr lang="en-US" dirty="0">
                <a:solidFill>
                  <a:srgbClr val="FFFF00"/>
                </a:solidFill>
                <a:latin typeface="Courier New" panose="02070309020205020404" pitchFamily="49" charset="0"/>
                <a:cs typeface="Courier New" panose="02070309020205020404" pitchFamily="49" charset="0"/>
              </a:rPr>
              <a:t>7F</a:t>
            </a:r>
            <a:r>
              <a:rPr lang="en-US" dirty="0">
                <a:latin typeface="Courier New" panose="02070309020205020404" pitchFamily="49" charset="0"/>
                <a:cs typeface="Courier New" panose="02070309020205020404" pitchFamily="49" charset="0"/>
              </a:rPr>
              <a:t>		CMPB </a:t>
            </a:r>
            <a:r>
              <a:rPr lang="en-US" dirty="0">
                <a:solidFill>
                  <a:srgbClr val="FFFF00"/>
                </a:solidFill>
                <a:latin typeface="Courier New" panose="02070309020205020404" pitchFamily="49" charset="0"/>
                <a:cs typeface="Courier New" panose="02070309020205020404" pitchFamily="49" charset="0"/>
              </a:rPr>
              <a:t>#127</a:t>
            </a:r>
            <a:r>
              <a:rPr lang="en-US" dirty="0">
                <a:latin typeface="Courier New" panose="02070309020205020404" pitchFamily="49" charset="0"/>
                <a:cs typeface="Courier New" panose="02070309020205020404" pitchFamily="49" charset="0"/>
              </a:rPr>
              <a:t>		</a:t>
            </a:r>
            <a:r>
              <a:rPr lang="en-US" dirty="0">
                <a:solidFill>
                  <a:srgbClr val="FFFF00"/>
                </a:solidFill>
                <a:latin typeface="Courier New" panose="02070309020205020404" pitchFamily="49" charset="0"/>
                <a:cs typeface="Courier New" panose="02070309020205020404" pitchFamily="49" charset="0"/>
              </a:rPr>
              <a:t>128 HORIZ BLOCKS</a:t>
            </a:r>
          </a:p>
          <a:p>
            <a:r>
              <a:rPr lang="en-US" dirty="0">
                <a:latin typeface="Courier New" panose="02070309020205020404" pitchFamily="49" charset="0"/>
                <a:cs typeface="Courier New" panose="02070309020205020404" pitchFamily="49" charset="0"/>
              </a:rPr>
              <a:t>A8D3  C1</a:t>
            </a:r>
            <a:r>
              <a:rPr lang="en-US" dirty="0">
                <a:solidFill>
                  <a:srgbClr val="FFFF00"/>
                </a:solidFill>
                <a:latin typeface="Courier New" panose="02070309020205020404" pitchFamily="49" charset="0"/>
                <a:cs typeface="Courier New" panose="02070309020205020404" pitchFamily="49" charset="0"/>
              </a:rPr>
              <a:t> 3F		</a:t>
            </a:r>
            <a:r>
              <a:rPr lang="en-US" dirty="0">
                <a:latin typeface="Courier New" panose="02070309020205020404" pitchFamily="49" charset="0"/>
                <a:cs typeface="Courier New" panose="02070309020205020404" pitchFamily="49" charset="0"/>
              </a:rPr>
              <a:t>CMPB</a:t>
            </a:r>
            <a:r>
              <a:rPr lang="en-US" dirty="0">
                <a:solidFill>
                  <a:srgbClr val="FFFF00"/>
                </a:solidFill>
                <a:latin typeface="Courier New" panose="02070309020205020404" pitchFamily="49" charset="0"/>
                <a:cs typeface="Courier New" panose="02070309020205020404" pitchFamily="49" charset="0"/>
              </a:rPr>
              <a:t> #63		64 VERTICAL BLOCKS</a:t>
            </a:r>
          </a:p>
          <a:p>
            <a:r>
              <a:rPr lang="en-US" dirty="0">
                <a:latin typeface="Courier New" panose="02070309020205020404" pitchFamily="49" charset="0"/>
                <a:cs typeface="Courier New" panose="02070309020205020404" pitchFamily="49" charset="0"/>
              </a:rPr>
              <a:t>A8DA  86 </a:t>
            </a:r>
            <a:r>
              <a:rPr lang="en-US" dirty="0">
                <a:solidFill>
                  <a:srgbClr val="FFFF00"/>
                </a:solidFill>
                <a:latin typeface="Courier New" panose="02070309020205020404" pitchFamily="49" charset="0"/>
                <a:cs typeface="Courier New" panose="02070309020205020404" pitchFamily="49" charset="0"/>
              </a:rPr>
              <a:t>40</a:t>
            </a:r>
            <a:r>
              <a:rPr lang="en-US" dirty="0">
                <a:latin typeface="Courier New" panose="02070309020205020404" pitchFamily="49" charset="0"/>
                <a:cs typeface="Courier New" panose="02070309020205020404" pitchFamily="49" charset="0"/>
              </a:rPr>
              <a:t>		LDA  </a:t>
            </a:r>
            <a:r>
              <a:rPr lang="en-US" dirty="0">
                <a:solidFill>
                  <a:srgbClr val="FFFF00"/>
                </a:solidFill>
                <a:latin typeface="Courier New" panose="02070309020205020404" pitchFamily="49" charset="0"/>
                <a:cs typeface="Courier New" panose="02070309020205020404" pitchFamily="49" charset="0"/>
              </a:rPr>
              <a:t>#64		64 BYTES/ROW</a:t>
            </a:r>
          </a:p>
          <a:p>
            <a:r>
              <a:rPr lang="en-US" dirty="0">
                <a:latin typeface="Courier New" panose="02070309020205020404" pitchFamily="49" charset="0"/>
                <a:cs typeface="Courier New" panose="02070309020205020404" pitchFamily="49" charset="0"/>
              </a:rPr>
              <a:t>A8DD  8E </a:t>
            </a:r>
            <a:r>
              <a:rPr lang="en-US" dirty="0">
                <a:solidFill>
                  <a:srgbClr val="FFFF00"/>
                </a:solidFill>
                <a:latin typeface="Courier New" panose="02070309020205020404" pitchFamily="49" charset="0"/>
                <a:cs typeface="Courier New" panose="02070309020205020404" pitchFamily="49" charset="0"/>
              </a:rPr>
              <a:t>0E</a:t>
            </a:r>
            <a:r>
              <a:rPr lang="en-US" dirty="0">
                <a:latin typeface="Courier New" panose="02070309020205020404" pitchFamily="49" charset="0"/>
                <a:cs typeface="Courier New" panose="02070309020205020404" pitchFamily="49" charset="0"/>
              </a:rPr>
              <a:t> 00	LDX  </a:t>
            </a:r>
            <a:r>
              <a:rPr lang="en-US" dirty="0">
                <a:solidFill>
                  <a:srgbClr val="FFFF00"/>
                </a:solidFill>
                <a:latin typeface="Courier New" panose="02070309020205020404" pitchFamily="49" charset="0"/>
                <a:cs typeface="Courier New" panose="02070309020205020404" pitchFamily="49" charset="0"/>
              </a:rPr>
              <a:t>#$E00		TOP OF SCREEN</a:t>
            </a:r>
          </a:p>
        </p:txBody>
      </p:sp>
      <p:pic>
        <p:nvPicPr>
          <p:cNvPr id="9" name="Picture 8">
            <a:extLst>
              <a:ext uri="{FF2B5EF4-FFF2-40B4-BE49-F238E27FC236}">
                <a16:creationId xmlns:a16="http://schemas.microsoft.com/office/drawing/2014/main" id="{3DD0E4EE-86E3-423C-A7DB-2F02D85E5A14}"/>
              </a:ext>
            </a:extLst>
          </p:cNvPr>
          <p:cNvPicPr>
            <a:picLocks noChangeAspect="1"/>
          </p:cNvPicPr>
          <p:nvPr/>
        </p:nvPicPr>
        <p:blipFill>
          <a:blip r:embed="rId3"/>
          <a:stretch>
            <a:fillRect/>
          </a:stretch>
        </p:blipFill>
        <p:spPr>
          <a:xfrm>
            <a:off x="790575" y="1909413"/>
            <a:ext cx="7562850" cy="1657350"/>
          </a:xfrm>
          <a:prstGeom prst="rect">
            <a:avLst/>
          </a:prstGeom>
        </p:spPr>
      </p:pic>
      <p:sp>
        <p:nvSpPr>
          <p:cNvPr id="10" name="Arrow: Left 9">
            <a:extLst>
              <a:ext uri="{FF2B5EF4-FFF2-40B4-BE49-F238E27FC236}">
                <a16:creationId xmlns:a16="http://schemas.microsoft.com/office/drawing/2014/main" id="{6E2DC477-EB22-4CF4-9934-A60D89D01DBF}"/>
              </a:ext>
            </a:extLst>
          </p:cNvPr>
          <p:cNvSpPr/>
          <p:nvPr/>
        </p:nvSpPr>
        <p:spPr>
          <a:xfrm>
            <a:off x="8521337" y="19050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685E8AC0-F491-4191-A357-6436276BC5C8}"/>
              </a:ext>
            </a:extLst>
          </p:cNvPr>
          <p:cNvSpPr/>
          <p:nvPr/>
        </p:nvSpPr>
        <p:spPr>
          <a:xfrm>
            <a:off x="8521337" y="2423831"/>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B1729498-926F-4735-B41C-880796F9FF40}"/>
              </a:ext>
            </a:extLst>
          </p:cNvPr>
          <p:cNvSpPr/>
          <p:nvPr/>
        </p:nvSpPr>
        <p:spPr>
          <a:xfrm>
            <a:off x="8521337" y="3156694"/>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1A42D948-24D0-48B2-BDB9-6175B2EE2BBA}"/>
              </a:ext>
            </a:extLst>
          </p:cNvPr>
          <p:cNvSpPr/>
          <p:nvPr/>
        </p:nvSpPr>
        <p:spPr>
          <a:xfrm>
            <a:off x="8521337" y="3414363"/>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C4BD26-FFB7-44B4-AABF-A79FF11E3B7C}"/>
              </a:ext>
            </a:extLst>
          </p:cNvPr>
          <p:cNvSpPr txBox="1"/>
          <p:nvPr/>
        </p:nvSpPr>
        <p:spPr>
          <a:xfrm>
            <a:off x="353408" y="5959202"/>
            <a:ext cx="8437182" cy="307777"/>
          </a:xfrm>
          <a:prstGeom prst="rect">
            <a:avLst/>
          </a:prstGeom>
          <a:noFill/>
        </p:spPr>
        <p:txBody>
          <a:bodyPr wrap="none" rtlCol="0">
            <a:spAutoFit/>
          </a:bodyPr>
          <a:lstStyle/>
          <a:p>
            <a:r>
              <a:rPr lang="en-US" sz="1400" dirty="0">
                <a:hlinkClick r:id="rId4"/>
              </a:rPr>
              <a:t>http://www.colorcomputerarchive.com/coco/Documents/Books/Unravelled%20Series/color-basic-unravelled.pdf</a:t>
            </a:r>
            <a:endParaRPr lang="en-US" sz="1400" dirty="0"/>
          </a:p>
        </p:txBody>
      </p:sp>
    </p:spTree>
    <p:extLst>
      <p:ext uri="{BB962C8B-B14F-4D97-AF65-F5344CB8AC3E}">
        <p14:creationId xmlns:p14="http://schemas.microsoft.com/office/powerpoint/2010/main" val="80213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Quick </a:t>
            </a:r>
            <a:r>
              <a:rPr lang="en-US" dirty="0" err="1"/>
              <a:t>CoCoVGA</a:t>
            </a:r>
            <a:r>
              <a:rPr lang="en-US" dirty="0"/>
              <a:t> project review</a:t>
            </a:r>
          </a:p>
          <a:p>
            <a:r>
              <a:rPr lang="en-US" dirty="0" err="1"/>
              <a:t>CoCoVGA</a:t>
            </a:r>
            <a:r>
              <a:rPr lang="en-US" dirty="0"/>
              <a:t> status updates since </a:t>
            </a:r>
            <a:r>
              <a:rPr lang="en-US" dirty="0" err="1"/>
              <a:t>CoCoFEST</a:t>
            </a:r>
            <a:r>
              <a:rPr lang="en-US" dirty="0"/>
              <a:t>! 2017</a:t>
            </a:r>
          </a:p>
          <a:p>
            <a:r>
              <a:rPr lang="en-US" dirty="0"/>
              <a:t>Patching BASIC for 64-column text</a:t>
            </a:r>
          </a:p>
          <a:p>
            <a:pPr lvl="1"/>
            <a:r>
              <a:rPr lang="en-US" dirty="0"/>
              <a:t>Enabling 64x32 text/SG mode on </a:t>
            </a:r>
            <a:r>
              <a:rPr lang="en-US" dirty="0" err="1"/>
              <a:t>CoCoVGA</a:t>
            </a:r>
            <a:endParaRPr lang="en-US" dirty="0"/>
          </a:p>
          <a:p>
            <a:pPr lvl="1"/>
            <a:r>
              <a:rPr lang="en-US" dirty="0"/>
              <a:t>Entering all-RAM mode</a:t>
            </a:r>
          </a:p>
          <a:p>
            <a:pPr lvl="1"/>
            <a:r>
              <a:rPr lang="en-US" dirty="0"/>
              <a:t>SCREEN and “unsupported” CG2 PMODE</a:t>
            </a:r>
          </a:p>
          <a:p>
            <a:pPr lvl="1"/>
            <a:r>
              <a:rPr lang="en-US" dirty="0"/>
              <a:t>Tabs, scrolling, SET/RESET, PRINT @, CLS, etc.</a:t>
            </a:r>
          </a:p>
        </p:txBody>
      </p:sp>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490" y="76200"/>
            <a:ext cx="5721020" cy="1611874"/>
          </a:xfrm>
          <a:prstGeom prst="rect">
            <a:avLst/>
          </a:prstGeom>
        </p:spPr>
      </p:pic>
      <p:sp>
        <p:nvSpPr>
          <p:cNvPr id="5" name="Date Placeholder 4"/>
          <p:cNvSpPr>
            <a:spLocks noGrp="1"/>
          </p:cNvSpPr>
          <p:nvPr>
            <p:ph type="dt" sz="half" idx="10"/>
          </p:nvPr>
        </p:nvSpPr>
        <p:spPr/>
        <p:txBody>
          <a:bodyPr/>
          <a:lstStyle/>
          <a:p>
            <a:fld id="{36CC5A92-B7C1-42A0-8A4D-19FCA2334CEE}" type="datetime1">
              <a:rPr lang="en-US" smtClean="0"/>
              <a:t>10/6/2017</a:t>
            </a:fld>
            <a:endParaRPr lang="en-US" dirty="0"/>
          </a:p>
        </p:txBody>
      </p:sp>
      <p:sp>
        <p:nvSpPr>
          <p:cNvPr id="6" name="Footer Placeholder 5"/>
          <p:cNvSpPr>
            <a:spLocks noGrp="1"/>
          </p:cNvSpPr>
          <p:nvPr>
            <p:ph type="ftr" sz="quarter" idx="11"/>
          </p:nvPr>
        </p:nvSpPr>
        <p:spPr/>
        <p:txBody>
          <a:bodyPr/>
          <a:lstStyle/>
          <a:p>
            <a:r>
              <a:rPr lang="en-US" dirty="0" err="1"/>
              <a:t>CoCoVGA</a:t>
            </a:r>
            <a:r>
              <a:rPr lang="en-US" dirty="0"/>
              <a:t> @ Tandy Assembly 2017</a:t>
            </a:r>
          </a:p>
        </p:txBody>
      </p:sp>
      <p:sp>
        <p:nvSpPr>
          <p:cNvPr id="7" name="Slide Number Placeholder 6"/>
          <p:cNvSpPr>
            <a:spLocks noGrp="1"/>
          </p:cNvSpPr>
          <p:nvPr>
            <p:ph type="sldNum" sz="quarter" idx="12"/>
          </p:nvPr>
        </p:nvSpPr>
        <p:spPr/>
        <p:txBody>
          <a:bodyPr/>
          <a:lstStyle/>
          <a:p>
            <a:fld id="{5BD11713-41CB-4092-BA16-04109412DE38}" type="slidenum">
              <a:rPr lang="en-US" smtClean="0"/>
              <a:t>2</a:t>
            </a:fld>
            <a:endParaRPr lang="en-US" dirty="0"/>
          </a:p>
        </p:txBody>
      </p:sp>
    </p:spTree>
    <p:extLst>
      <p:ext uri="{BB962C8B-B14F-4D97-AF65-F5344CB8AC3E}">
        <p14:creationId xmlns:p14="http://schemas.microsoft.com/office/powerpoint/2010/main" val="17160067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D6B4-07B3-40DD-9180-2A10B4ABC9EF}"/>
              </a:ext>
            </a:extLst>
          </p:cNvPr>
          <p:cNvSpPr>
            <a:spLocks noGrp="1"/>
          </p:cNvSpPr>
          <p:nvPr>
            <p:ph type="title"/>
          </p:nvPr>
        </p:nvSpPr>
        <p:spPr/>
        <p:txBody>
          <a:bodyPr/>
          <a:lstStyle/>
          <a:p>
            <a:r>
              <a:rPr lang="en-US" dirty="0"/>
              <a:t>CB – Cassette Status</a:t>
            </a:r>
          </a:p>
        </p:txBody>
      </p:sp>
      <p:sp>
        <p:nvSpPr>
          <p:cNvPr id="4" name="Date Placeholder 3">
            <a:extLst>
              <a:ext uri="{FF2B5EF4-FFF2-40B4-BE49-F238E27FC236}">
                <a16:creationId xmlns:a16="http://schemas.microsoft.com/office/drawing/2014/main" id="{98629B78-221E-43E4-AF78-392BB5FF1EC5}"/>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5001CB94-79A0-42B5-A890-C911FAB1BADB}"/>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B022091F-E34C-40A0-86AD-E1D50CB087F5}"/>
              </a:ext>
            </a:extLst>
          </p:cNvPr>
          <p:cNvSpPr>
            <a:spLocks noGrp="1"/>
          </p:cNvSpPr>
          <p:nvPr>
            <p:ph type="sldNum" sz="quarter" idx="12"/>
          </p:nvPr>
        </p:nvSpPr>
        <p:spPr/>
        <p:txBody>
          <a:bodyPr/>
          <a:lstStyle/>
          <a:p>
            <a:fld id="{5BD11713-41CB-4092-BA16-04109412DE38}" type="slidenum">
              <a:rPr lang="en-US" smtClean="0"/>
              <a:t>20</a:t>
            </a:fld>
            <a:endParaRPr lang="en-US"/>
          </a:p>
        </p:txBody>
      </p:sp>
      <p:sp>
        <p:nvSpPr>
          <p:cNvPr id="13" name="Rectangle 12">
            <a:extLst>
              <a:ext uri="{FF2B5EF4-FFF2-40B4-BE49-F238E27FC236}">
                <a16:creationId xmlns:a16="http://schemas.microsoft.com/office/drawing/2014/main" id="{A359BAAB-F4AE-4022-B964-1250AB10061A}"/>
              </a:ext>
            </a:extLst>
          </p:cNvPr>
          <p:cNvSpPr/>
          <p:nvPr/>
        </p:nvSpPr>
        <p:spPr>
          <a:xfrm>
            <a:off x="757360" y="3620869"/>
            <a:ext cx="8229600" cy="646331"/>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A6F3  B6 </a:t>
            </a:r>
            <a:r>
              <a:rPr lang="en-US" dirty="0">
                <a:solidFill>
                  <a:srgbClr val="FFFF00"/>
                </a:solidFill>
                <a:latin typeface="Courier New" panose="02070309020205020404" pitchFamily="49" charset="0"/>
                <a:cs typeface="Courier New" panose="02070309020205020404" pitchFamily="49" charset="0"/>
              </a:rPr>
              <a:t>0E</a:t>
            </a:r>
            <a:r>
              <a:rPr lang="en-US" dirty="0">
                <a:latin typeface="Courier New" panose="02070309020205020404" pitchFamily="49" charset="0"/>
                <a:cs typeface="Courier New" panose="02070309020205020404" pitchFamily="49" charset="0"/>
              </a:rPr>
              <a:t> 00	LDA  </a:t>
            </a:r>
            <a:r>
              <a:rPr lang="en-US" dirty="0">
                <a:solidFill>
                  <a:srgbClr val="FFFF00"/>
                </a:solidFill>
                <a:latin typeface="Courier New" panose="02070309020205020404" pitchFamily="49" charset="0"/>
                <a:cs typeface="Courier New" panose="02070309020205020404" pitchFamily="49" charset="0"/>
              </a:rPr>
              <a:t>#$E00		</a:t>
            </a:r>
            <a:r>
              <a:rPr lang="en-US" dirty="0">
                <a:latin typeface="Courier New" panose="02070309020205020404" pitchFamily="49" charset="0"/>
                <a:cs typeface="Courier New" panose="02070309020205020404" pitchFamily="49" charset="0"/>
              </a:rPr>
              <a:t>START OF SCREEN</a:t>
            </a:r>
            <a:endParaRPr lang="en-US" dirty="0">
              <a:solidFill>
                <a:srgbClr val="FFFF00"/>
              </a:solidFill>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A6FD  B7 </a:t>
            </a:r>
            <a:r>
              <a:rPr lang="en-US" dirty="0">
                <a:solidFill>
                  <a:srgbClr val="FFFF00"/>
                </a:solidFill>
                <a:latin typeface="Courier New" panose="02070309020205020404" pitchFamily="49" charset="0"/>
                <a:cs typeface="Courier New" panose="02070309020205020404" pitchFamily="49" charset="0"/>
              </a:rPr>
              <a:t>0E</a:t>
            </a:r>
            <a:r>
              <a:rPr lang="en-US" dirty="0">
                <a:latin typeface="Courier New" panose="02070309020205020404" pitchFamily="49" charset="0"/>
                <a:cs typeface="Courier New" panose="02070309020205020404" pitchFamily="49" charset="0"/>
              </a:rPr>
              <a:t> 00	STA  </a:t>
            </a:r>
            <a:r>
              <a:rPr lang="en-US" dirty="0">
                <a:solidFill>
                  <a:srgbClr val="FFFF00"/>
                </a:solidFill>
                <a:latin typeface="Courier New" panose="02070309020205020404" pitchFamily="49" charset="0"/>
                <a:cs typeface="Courier New" panose="02070309020205020404" pitchFamily="49" charset="0"/>
              </a:rPr>
              <a:t>#$E00</a:t>
            </a:r>
            <a:r>
              <a:rPr lang="en-US" dirty="0">
                <a:latin typeface="Courier New" panose="02070309020205020404" pitchFamily="49" charset="0"/>
                <a:cs typeface="Courier New" panose="02070309020205020404" pitchFamily="49" charset="0"/>
              </a:rPr>
              <a:t>		START OF SCREEN</a:t>
            </a:r>
          </a:p>
        </p:txBody>
      </p:sp>
      <p:pic>
        <p:nvPicPr>
          <p:cNvPr id="7" name="Picture 6">
            <a:extLst>
              <a:ext uri="{FF2B5EF4-FFF2-40B4-BE49-F238E27FC236}">
                <a16:creationId xmlns:a16="http://schemas.microsoft.com/office/drawing/2014/main" id="{FF63E59F-C23C-4294-96F9-7640062D4B10}"/>
              </a:ext>
            </a:extLst>
          </p:cNvPr>
          <p:cNvPicPr>
            <a:picLocks noChangeAspect="1"/>
          </p:cNvPicPr>
          <p:nvPr/>
        </p:nvPicPr>
        <p:blipFill>
          <a:blip r:embed="rId3"/>
          <a:stretch>
            <a:fillRect/>
          </a:stretch>
        </p:blipFill>
        <p:spPr>
          <a:xfrm>
            <a:off x="1685925" y="2286000"/>
            <a:ext cx="5772150" cy="838200"/>
          </a:xfrm>
          <a:prstGeom prst="rect">
            <a:avLst/>
          </a:prstGeom>
        </p:spPr>
      </p:pic>
      <p:sp>
        <p:nvSpPr>
          <p:cNvPr id="9" name="Arrow: Left 8">
            <a:extLst>
              <a:ext uri="{FF2B5EF4-FFF2-40B4-BE49-F238E27FC236}">
                <a16:creationId xmlns:a16="http://schemas.microsoft.com/office/drawing/2014/main" id="{73AB2DB8-D7A1-4FB3-BF9D-669007E206CF}"/>
              </a:ext>
            </a:extLst>
          </p:cNvPr>
          <p:cNvSpPr/>
          <p:nvPr/>
        </p:nvSpPr>
        <p:spPr>
          <a:xfrm>
            <a:off x="7646126" y="22860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F9825A4A-0535-4CC5-B145-4D870C15057C}"/>
              </a:ext>
            </a:extLst>
          </p:cNvPr>
          <p:cNvSpPr/>
          <p:nvPr/>
        </p:nvSpPr>
        <p:spPr>
          <a:xfrm>
            <a:off x="7646126" y="29948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4C97A9-C94A-4084-9DF2-234C77E454E9}"/>
              </a:ext>
            </a:extLst>
          </p:cNvPr>
          <p:cNvSpPr txBox="1"/>
          <p:nvPr/>
        </p:nvSpPr>
        <p:spPr>
          <a:xfrm>
            <a:off x="353408" y="5959202"/>
            <a:ext cx="8437182" cy="307777"/>
          </a:xfrm>
          <a:prstGeom prst="rect">
            <a:avLst/>
          </a:prstGeom>
          <a:noFill/>
        </p:spPr>
        <p:txBody>
          <a:bodyPr wrap="none" rtlCol="0">
            <a:spAutoFit/>
          </a:bodyPr>
          <a:lstStyle/>
          <a:p>
            <a:r>
              <a:rPr lang="en-US" sz="1400" dirty="0">
                <a:hlinkClick r:id="rId4"/>
              </a:rPr>
              <a:t>http://www.colorcomputerarchive.com/coco/Documents/Books/Unravelled%20Series/color-basic-unravelled.pdf</a:t>
            </a:r>
            <a:endParaRPr lang="en-US" sz="1400" dirty="0"/>
          </a:p>
        </p:txBody>
      </p:sp>
    </p:spTree>
    <p:extLst>
      <p:ext uri="{BB962C8B-B14F-4D97-AF65-F5344CB8AC3E}">
        <p14:creationId xmlns:p14="http://schemas.microsoft.com/office/powerpoint/2010/main" val="122948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2265-B8DA-4334-B506-2A55DD723916}"/>
              </a:ext>
            </a:extLst>
          </p:cNvPr>
          <p:cNvSpPr>
            <a:spLocks noGrp="1"/>
          </p:cNvSpPr>
          <p:nvPr>
            <p:ph type="title"/>
          </p:nvPr>
        </p:nvSpPr>
        <p:spPr/>
        <p:txBody>
          <a:bodyPr/>
          <a:lstStyle/>
          <a:p>
            <a:r>
              <a:rPr lang="en-US" dirty="0"/>
              <a:t>Finishing Touches</a:t>
            </a:r>
          </a:p>
        </p:txBody>
      </p:sp>
      <p:sp>
        <p:nvSpPr>
          <p:cNvPr id="4" name="Date Placeholder 3">
            <a:extLst>
              <a:ext uri="{FF2B5EF4-FFF2-40B4-BE49-F238E27FC236}">
                <a16:creationId xmlns:a16="http://schemas.microsoft.com/office/drawing/2014/main" id="{D03E66BD-2E65-4021-B8B4-EBD0A215FF72}"/>
              </a:ext>
            </a:extLst>
          </p:cNvPr>
          <p:cNvSpPr>
            <a:spLocks noGrp="1"/>
          </p:cNvSpPr>
          <p:nvPr>
            <p:ph type="dt" sz="half" idx="10"/>
          </p:nvPr>
        </p:nvSpPr>
        <p:spPr/>
        <p:txBody>
          <a:bodyPr/>
          <a:lstStyle/>
          <a:p>
            <a:fld id="{21D0F632-0029-41F4-8DE5-7C8EE09FD70B}" type="datetime1">
              <a:rPr lang="en-US" smtClean="0"/>
              <a:t>10/6/2017</a:t>
            </a:fld>
            <a:endParaRPr lang="en-US" dirty="0"/>
          </a:p>
        </p:txBody>
      </p:sp>
      <p:sp>
        <p:nvSpPr>
          <p:cNvPr id="5" name="Footer Placeholder 4">
            <a:extLst>
              <a:ext uri="{FF2B5EF4-FFF2-40B4-BE49-F238E27FC236}">
                <a16:creationId xmlns:a16="http://schemas.microsoft.com/office/drawing/2014/main" id="{18A16CCB-E80D-4B9B-80C1-3F05A537179C}"/>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5261EABC-3238-406B-887F-942E82D1C630}"/>
              </a:ext>
            </a:extLst>
          </p:cNvPr>
          <p:cNvSpPr>
            <a:spLocks noGrp="1"/>
          </p:cNvSpPr>
          <p:nvPr>
            <p:ph type="sldNum" sz="quarter" idx="12"/>
          </p:nvPr>
        </p:nvSpPr>
        <p:spPr/>
        <p:txBody>
          <a:bodyPr/>
          <a:lstStyle/>
          <a:p>
            <a:fld id="{5BD11713-41CB-4092-BA16-04109412DE38}" type="slidenum">
              <a:rPr lang="en-US" smtClean="0"/>
              <a:t>21</a:t>
            </a:fld>
            <a:endParaRPr lang="en-US"/>
          </a:p>
        </p:txBody>
      </p:sp>
      <p:sp>
        <p:nvSpPr>
          <p:cNvPr id="9" name="Content Placeholder 2">
            <a:extLst>
              <a:ext uri="{FF2B5EF4-FFF2-40B4-BE49-F238E27FC236}">
                <a16:creationId xmlns:a16="http://schemas.microsoft.com/office/drawing/2014/main" id="{3E57B035-E676-4CED-A1FC-1AC09FEB7D40}"/>
              </a:ext>
            </a:extLst>
          </p:cNvPr>
          <p:cNvSpPr>
            <a:spLocks noGrp="1"/>
          </p:cNvSpPr>
          <p:nvPr>
            <p:ph idx="1"/>
          </p:nvPr>
        </p:nvSpPr>
        <p:spPr>
          <a:xfrm>
            <a:off x="457200" y="1524000"/>
            <a:ext cx="8229600" cy="4114800"/>
          </a:xfrm>
          <a:solidFill>
            <a:srgbClr val="00B050"/>
          </a:solidFill>
        </p:spPr>
        <p:txBody>
          <a:bodyPr>
            <a:normAutofit fontScale="70000" lnSpcReduction="20000"/>
          </a:bodyPr>
          <a:lstStyle/>
          <a:p>
            <a:pPr marL="0" indent="0">
              <a:buNone/>
            </a:pPr>
            <a:r>
              <a:rPr lang="en-US" dirty="0">
                <a:solidFill>
                  <a:schemeClr val="bg1"/>
                </a:solidFill>
                <a:latin typeface="Hot CoCo" pitchFamily="2" charset="0"/>
              </a:rPr>
              <a:t>470 CP=(PEEK(&amp;H88)-4)*256+PEEK(&amp;H89):CP=CP*2+&amp;HE00</a:t>
            </a:r>
          </a:p>
          <a:p>
            <a:pPr marL="0" indent="0">
              <a:buNone/>
            </a:pPr>
            <a:r>
              <a:rPr lang="en-US" dirty="0">
                <a:solidFill>
                  <a:schemeClr val="bg1"/>
                </a:solidFill>
                <a:latin typeface="Hot CoCo" pitchFamily="2" charset="0"/>
              </a:rPr>
              <a:t>490 SCREEN 0,0			‘USE NEW TEXT SCREEN COMMAND</a:t>
            </a:r>
          </a:p>
          <a:p>
            <a:pPr marL="0" indent="0">
              <a:buNone/>
            </a:pPr>
            <a:r>
              <a:rPr lang="en-US" dirty="0">
                <a:solidFill>
                  <a:schemeClr val="bg1"/>
                </a:solidFill>
                <a:latin typeface="Hot CoCo" pitchFamily="2" charset="0"/>
              </a:rPr>
              <a:t>500 CLS                                            ‘USE NEW CLS COMMAND</a:t>
            </a:r>
          </a:p>
          <a:p>
            <a:pPr marL="0" indent="0">
              <a:buNone/>
            </a:pPr>
            <a:r>
              <a:rPr lang="en-US" dirty="0">
                <a:solidFill>
                  <a:schemeClr val="bg1"/>
                </a:solidFill>
                <a:latin typeface="Hot CoCo" pitchFamily="2" charset="0"/>
              </a:rPr>
              <a:t>520 POKE &amp;H88,INT(CP/256):POKE &amp;H89,CP AND &amp;HFF</a:t>
            </a:r>
          </a:p>
          <a:p>
            <a:pPr marL="0" indent="0">
              <a:buNone/>
            </a:pPr>
            <a:r>
              <a:rPr lang="en-US" dirty="0">
                <a:solidFill>
                  <a:schemeClr val="bg1"/>
                </a:solidFill>
                <a:latin typeface="Hot CoCo" pitchFamily="2" charset="0"/>
              </a:rPr>
              <a:t>530 REM REPLICATE 32-COLUMN DISPLAY ONTO 64-COLUMN DISPLAY</a:t>
            </a:r>
          </a:p>
          <a:p>
            <a:pPr marL="0" indent="0">
              <a:buNone/>
            </a:pPr>
            <a:r>
              <a:rPr lang="en-US" dirty="0">
                <a:solidFill>
                  <a:schemeClr val="bg1"/>
                </a:solidFill>
                <a:latin typeface="Hot CoCo" pitchFamily="2" charset="0"/>
              </a:rPr>
              <a:t>540 FOR I=0 TO 15</a:t>
            </a:r>
          </a:p>
          <a:p>
            <a:pPr marL="0" indent="0">
              <a:buNone/>
            </a:pPr>
            <a:r>
              <a:rPr lang="en-US" dirty="0">
                <a:solidFill>
                  <a:schemeClr val="bg1"/>
                </a:solidFill>
                <a:latin typeface="Hot CoCo" pitchFamily="2" charset="0"/>
              </a:rPr>
              <a:t>550 FOR J=0 TO 31</a:t>
            </a:r>
          </a:p>
          <a:p>
            <a:pPr marL="0" indent="0">
              <a:buNone/>
            </a:pPr>
            <a:r>
              <a:rPr lang="en-US" dirty="0">
                <a:solidFill>
                  <a:schemeClr val="bg1"/>
                </a:solidFill>
                <a:latin typeface="Hot CoCo" pitchFamily="2" charset="0"/>
              </a:rPr>
              <a:t>560 POKE &amp;HE00+I*64+J,PEEK(&amp;H400+I*32+J)</a:t>
            </a:r>
          </a:p>
          <a:p>
            <a:pPr marL="0" indent="0">
              <a:buNone/>
            </a:pPr>
            <a:r>
              <a:rPr lang="en-US" dirty="0">
                <a:solidFill>
                  <a:schemeClr val="bg1"/>
                </a:solidFill>
                <a:latin typeface="Hot CoCo" pitchFamily="2" charset="0"/>
              </a:rPr>
              <a:t>570 NEXT J</a:t>
            </a:r>
          </a:p>
          <a:p>
            <a:pPr marL="0" indent="0">
              <a:buNone/>
            </a:pPr>
            <a:r>
              <a:rPr lang="en-US" dirty="0">
                <a:solidFill>
                  <a:schemeClr val="bg1"/>
                </a:solidFill>
                <a:latin typeface="Hot CoCo" pitchFamily="2" charset="0"/>
              </a:rPr>
              <a:t>580 NEXT I</a:t>
            </a:r>
          </a:p>
          <a:p>
            <a:pPr marL="0" indent="0">
              <a:buNone/>
            </a:pPr>
            <a:r>
              <a:rPr lang="en-US" dirty="0">
                <a:solidFill>
                  <a:schemeClr val="bg1"/>
                </a:solidFill>
                <a:latin typeface="Hot CoCo" pitchFamily="2" charset="0"/>
              </a:rPr>
              <a:t>590 PRINT "*** </a:t>
            </a:r>
            <a:r>
              <a:rPr lang="en-US" dirty="0" err="1">
                <a:solidFill>
                  <a:schemeClr val="bg1"/>
                </a:solidFill>
                <a:latin typeface="Hot CoCo" pitchFamily="2" charset="0"/>
              </a:rPr>
              <a:t>cocovga</a:t>
            </a:r>
            <a:r>
              <a:rPr lang="en-US" dirty="0">
                <a:solidFill>
                  <a:schemeClr val="bg1"/>
                </a:solidFill>
                <a:latin typeface="Hot CoCo" pitchFamily="2" charset="0"/>
              </a:rPr>
              <a:t> 64 column mode ***"</a:t>
            </a:r>
          </a:p>
          <a:p>
            <a:pPr marL="0" indent="0">
              <a:buNone/>
            </a:pPr>
            <a:r>
              <a:rPr lang="en-US" dirty="0">
                <a:solidFill>
                  <a:schemeClr val="bg1"/>
                </a:solidFill>
                <a:latin typeface="Hot CoCo" pitchFamily="2" charset="0"/>
              </a:rPr>
              <a:t>600 END</a:t>
            </a:r>
          </a:p>
        </p:txBody>
      </p:sp>
    </p:spTree>
    <p:extLst>
      <p:ext uri="{BB962C8B-B14F-4D97-AF65-F5344CB8AC3E}">
        <p14:creationId xmlns:p14="http://schemas.microsoft.com/office/powerpoint/2010/main" val="87082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3B40-BC86-4F96-9509-EC484F0D7713}"/>
              </a:ext>
            </a:extLst>
          </p:cNvPr>
          <p:cNvSpPr>
            <a:spLocks noGrp="1"/>
          </p:cNvSpPr>
          <p:nvPr>
            <p:ph type="title"/>
          </p:nvPr>
        </p:nvSpPr>
        <p:spPr/>
        <p:txBody>
          <a:bodyPr/>
          <a:lstStyle/>
          <a:p>
            <a:r>
              <a:rPr lang="en-US" dirty="0"/>
              <a:t>Example Screen Shot</a:t>
            </a:r>
          </a:p>
        </p:txBody>
      </p:sp>
      <p:sp>
        <p:nvSpPr>
          <p:cNvPr id="4" name="Date Placeholder 3">
            <a:extLst>
              <a:ext uri="{FF2B5EF4-FFF2-40B4-BE49-F238E27FC236}">
                <a16:creationId xmlns:a16="http://schemas.microsoft.com/office/drawing/2014/main" id="{BEF842F1-907A-4344-BF96-508C74248D17}"/>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1ED737EA-178E-4643-BEC9-177B5E142559}"/>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66E0C8FF-C4D7-4DFE-A328-7C5E4D089CDA}"/>
              </a:ext>
            </a:extLst>
          </p:cNvPr>
          <p:cNvSpPr>
            <a:spLocks noGrp="1"/>
          </p:cNvSpPr>
          <p:nvPr>
            <p:ph type="sldNum" sz="quarter" idx="12"/>
          </p:nvPr>
        </p:nvSpPr>
        <p:spPr/>
        <p:txBody>
          <a:bodyPr/>
          <a:lstStyle/>
          <a:p>
            <a:fld id="{5BD11713-41CB-4092-BA16-04109412DE38}" type="slidenum">
              <a:rPr lang="en-US" smtClean="0"/>
              <a:t>22</a:t>
            </a:fld>
            <a:endParaRPr lang="en-US"/>
          </a:p>
        </p:txBody>
      </p:sp>
      <p:pic>
        <p:nvPicPr>
          <p:cNvPr id="8" name="Picture 7">
            <a:extLst>
              <a:ext uri="{FF2B5EF4-FFF2-40B4-BE49-F238E27FC236}">
                <a16:creationId xmlns:a16="http://schemas.microsoft.com/office/drawing/2014/main" id="{DF04CE18-3477-4A30-9456-4376156DBC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4850" y="1295400"/>
            <a:ext cx="6494300" cy="4895118"/>
          </a:xfrm>
          <a:prstGeom prst="rect">
            <a:avLst/>
          </a:prstGeom>
        </p:spPr>
      </p:pic>
    </p:spTree>
    <p:extLst>
      <p:ext uri="{BB962C8B-B14F-4D97-AF65-F5344CB8AC3E}">
        <p14:creationId xmlns:p14="http://schemas.microsoft.com/office/powerpoint/2010/main" val="3871091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endParaRPr lang="en-US" dirty="0"/>
          </a:p>
          <a:p>
            <a:pPr marL="0" indent="0" algn="ctr">
              <a:buNone/>
            </a:pPr>
            <a:r>
              <a:rPr lang="en-US" dirty="0"/>
              <a:t>Any questions?</a:t>
            </a:r>
          </a:p>
          <a:p>
            <a:pPr marL="0" indent="0" algn="ctr">
              <a:buNone/>
            </a:pPr>
            <a:endParaRPr lang="en-US" dirty="0"/>
          </a:p>
          <a:p>
            <a:pPr marL="0" indent="0" algn="ctr">
              <a:buNone/>
            </a:pPr>
            <a:r>
              <a:rPr lang="en-US" dirty="0"/>
              <a:t>For a demo please come by my table.</a:t>
            </a:r>
          </a:p>
          <a:p>
            <a:pPr marL="0" indent="0" algn="ctr">
              <a:buNone/>
            </a:pPr>
            <a:endParaRPr lang="en-US" dirty="0"/>
          </a:p>
          <a:p>
            <a:pPr marL="0" indent="0" algn="ctr">
              <a:buNone/>
            </a:pPr>
            <a:r>
              <a:rPr lang="en-US" dirty="0"/>
              <a:t>Please also visit:</a:t>
            </a:r>
            <a:br>
              <a:rPr lang="en-US" dirty="0"/>
            </a:br>
            <a:endParaRPr lang="en-US" dirty="0"/>
          </a:p>
          <a:p>
            <a:pPr marL="0" indent="0" algn="ctr">
              <a:buNone/>
            </a:pPr>
            <a:r>
              <a:rPr lang="en-US" dirty="0"/>
              <a:t>www.cocovga.com</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490" y="76200"/>
            <a:ext cx="5721020" cy="1611874"/>
          </a:xfrm>
          <a:prstGeom prst="rect">
            <a:avLst/>
          </a:prstGeom>
        </p:spPr>
      </p:pic>
      <p:sp>
        <p:nvSpPr>
          <p:cNvPr id="5" name="Date Placeholder 4"/>
          <p:cNvSpPr>
            <a:spLocks noGrp="1"/>
          </p:cNvSpPr>
          <p:nvPr>
            <p:ph type="dt" sz="half" idx="10"/>
          </p:nvPr>
        </p:nvSpPr>
        <p:spPr/>
        <p:txBody>
          <a:bodyPr/>
          <a:lstStyle/>
          <a:p>
            <a:fld id="{98F15E21-0324-4429-AB4C-A890457B3BA4}" type="datetime1">
              <a:rPr lang="en-US" smtClean="0"/>
              <a:t>10/6/2017</a:t>
            </a:fld>
            <a:endParaRPr lang="en-US"/>
          </a:p>
        </p:txBody>
      </p:sp>
      <p:sp>
        <p:nvSpPr>
          <p:cNvPr id="6" name="Footer Placeholder 5"/>
          <p:cNvSpPr>
            <a:spLocks noGrp="1"/>
          </p:cNvSpPr>
          <p:nvPr>
            <p:ph type="ftr" sz="quarter" idx="11"/>
          </p:nvPr>
        </p:nvSpPr>
        <p:spPr/>
        <p:txBody>
          <a:bodyPr/>
          <a:lstStyle/>
          <a:p>
            <a:r>
              <a:rPr lang="en-US" dirty="0" err="1"/>
              <a:t>CoCoVGA</a:t>
            </a:r>
            <a:r>
              <a:rPr lang="en-US" dirty="0"/>
              <a:t> @ Tandy Assembly 2017</a:t>
            </a:r>
          </a:p>
        </p:txBody>
      </p:sp>
      <p:sp>
        <p:nvSpPr>
          <p:cNvPr id="7" name="Slide Number Placeholder 6"/>
          <p:cNvSpPr>
            <a:spLocks noGrp="1"/>
          </p:cNvSpPr>
          <p:nvPr>
            <p:ph type="sldNum" sz="quarter" idx="12"/>
          </p:nvPr>
        </p:nvSpPr>
        <p:spPr/>
        <p:txBody>
          <a:bodyPr/>
          <a:lstStyle/>
          <a:p>
            <a:fld id="{5BD11713-41CB-4092-BA16-04109412DE38}" type="slidenum">
              <a:rPr lang="en-US" smtClean="0"/>
              <a:t>23</a:t>
            </a:fld>
            <a:endParaRPr lang="en-US" dirty="0"/>
          </a:p>
        </p:txBody>
      </p:sp>
    </p:spTree>
    <p:extLst>
      <p:ext uri="{BB962C8B-B14F-4D97-AF65-F5344CB8AC3E}">
        <p14:creationId xmlns:p14="http://schemas.microsoft.com/office/powerpoint/2010/main" val="323568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Configurable Features</a:t>
            </a:r>
          </a:p>
        </p:txBody>
      </p:sp>
      <p:sp>
        <p:nvSpPr>
          <p:cNvPr id="3" name="Content Placeholder 2"/>
          <p:cNvSpPr>
            <a:spLocks noGrp="1"/>
          </p:cNvSpPr>
          <p:nvPr>
            <p:ph idx="1"/>
          </p:nvPr>
        </p:nvSpPr>
        <p:spPr>
          <a:xfrm>
            <a:off x="457200" y="1600200"/>
            <a:ext cx="8229600" cy="4756150"/>
          </a:xfrm>
        </p:spPr>
        <p:txBody>
          <a:bodyPr>
            <a:normAutofit fontScale="62500" lnSpcReduction="20000"/>
          </a:bodyPr>
          <a:lstStyle/>
          <a:p>
            <a:r>
              <a:rPr lang="en-US" dirty="0"/>
              <a:t>Character set (original vs. T1) and lowercase enable (SG6 or forced)</a:t>
            </a:r>
          </a:p>
          <a:p>
            <a:r>
              <a:rPr lang="en-US" dirty="0"/>
              <a:t>5 artifact color modes &amp; color swap</a:t>
            </a:r>
          </a:p>
          <a:p>
            <a:r>
              <a:rPr lang="en-US" dirty="0"/>
              <a:t>Border color (standard, T1, off, custom)</a:t>
            </a:r>
          </a:p>
          <a:p>
            <a:r>
              <a:rPr lang="en-US" dirty="0"/>
              <a:t>Scanlines</a:t>
            </a:r>
          </a:p>
          <a:p>
            <a:r>
              <a:rPr lang="en-US" dirty="0"/>
              <a:t>Video mode change status</a:t>
            </a:r>
          </a:p>
          <a:p>
            <a:r>
              <a:rPr lang="en-US" dirty="0"/>
              <a:t>Inverse video</a:t>
            </a:r>
          </a:p>
          <a:p>
            <a:r>
              <a:rPr lang="en-US" dirty="0"/>
              <a:t>Palette</a:t>
            </a:r>
          </a:p>
          <a:p>
            <a:pPr lvl="1"/>
            <a:r>
              <a:rPr lang="en-US" dirty="0"/>
              <a:t>Omit dark reverse-video colors</a:t>
            </a:r>
          </a:p>
          <a:p>
            <a:pPr lvl="1"/>
            <a:r>
              <a:rPr lang="en-US" dirty="0"/>
              <a:t>Disconnect text palette from SG palette</a:t>
            </a:r>
          </a:p>
          <a:p>
            <a:pPr lvl="1"/>
            <a:r>
              <a:rPr lang="en-US" dirty="0"/>
              <a:t>Independently select each color out of 512 possible:</a:t>
            </a:r>
          </a:p>
          <a:p>
            <a:pPr lvl="2"/>
            <a:r>
              <a:rPr lang="en-US" dirty="0"/>
              <a:t>9 SG colors, 2 text colors, 2 dark reverse-video colors</a:t>
            </a:r>
          </a:p>
          <a:p>
            <a:pPr lvl="2"/>
            <a:r>
              <a:rPr lang="en-US" dirty="0"/>
              <a:t>Scanline color</a:t>
            </a:r>
          </a:p>
          <a:p>
            <a:pPr lvl="2"/>
            <a:r>
              <a:rPr lang="en-US" dirty="0"/>
              <a:t>Up to 16 “dithered” artifact colors (MESS mode)</a:t>
            </a:r>
          </a:p>
          <a:p>
            <a:r>
              <a:rPr lang="en-US" dirty="0"/>
              <a:t>VGA timing</a:t>
            </a:r>
          </a:p>
          <a:p>
            <a:r>
              <a:rPr lang="en-US" dirty="0"/>
              <a:t>Enhanced 128x96 16-color mode in 6kB</a:t>
            </a:r>
          </a:p>
          <a:p>
            <a:r>
              <a:rPr lang="en-US" dirty="0"/>
              <a:t>Enhanced 64 column x 32 row text and SG mode in 2kB</a:t>
            </a:r>
          </a:p>
        </p:txBody>
      </p:sp>
      <p:sp>
        <p:nvSpPr>
          <p:cNvPr id="4" name="Date Placeholder 3"/>
          <p:cNvSpPr>
            <a:spLocks noGrp="1"/>
          </p:cNvSpPr>
          <p:nvPr>
            <p:ph type="dt" sz="half" idx="10"/>
          </p:nvPr>
        </p:nvSpPr>
        <p:spPr/>
        <p:txBody>
          <a:bodyPr/>
          <a:lstStyle/>
          <a:p>
            <a:fld id="{BD556F5B-097B-4EF6-A78D-6DCB692F92A7}"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24</a:t>
            </a:fld>
            <a:endParaRPr lang="en-US" dirty="0"/>
          </a:p>
        </p:txBody>
      </p:sp>
    </p:spTree>
    <p:extLst>
      <p:ext uri="{BB962C8B-B14F-4D97-AF65-F5344CB8AC3E}">
        <p14:creationId xmlns:p14="http://schemas.microsoft.com/office/powerpoint/2010/main" val="3898142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Shots</a:t>
            </a:r>
          </a:p>
        </p:txBody>
      </p:sp>
      <p:sp>
        <p:nvSpPr>
          <p:cNvPr id="4" name="Date Placeholder 3"/>
          <p:cNvSpPr>
            <a:spLocks noGrp="1"/>
          </p:cNvSpPr>
          <p:nvPr>
            <p:ph type="dt" sz="half" idx="10"/>
          </p:nvPr>
        </p:nvSpPr>
        <p:spPr/>
        <p:txBody>
          <a:bodyPr/>
          <a:lstStyle/>
          <a:p>
            <a:fld id="{B81C0246-2A1F-41DF-AD98-CC9E3A5C97AC}"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25</a:t>
            </a:fld>
            <a:endParaRPr lang="en-US" dirty="0"/>
          </a:p>
        </p:txBody>
      </p:sp>
      <p:sp>
        <p:nvSpPr>
          <p:cNvPr id="7" name="AutoShape 2" descr="http://www.polylith.com/TinyWebGallery/image.php?twg_album=2015%2F10_October%2FCoCoVGA&amp;twg_show=IMG_20151015_2113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www.polylith.com/TinyWebGallery/image.php?twg_album=2015%2F10_October%2FCoCoVGA&amp;twg_show=IMG_20151015_21134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C:\Users\BDonahe\Downloads\CoCoVGA\photos\IMG_20160910_225935.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93926" y="3633426"/>
            <a:ext cx="3283274" cy="24624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Donahe\Downloads\CoCoVGA\photos\IMG_20160604_181629.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4488" y="1447800"/>
            <a:ext cx="3428912" cy="45718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Donahe\Downloads\CoCoVGA\photos\IMG_20160905_160238.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47724" y="1211318"/>
            <a:ext cx="3229476" cy="242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0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Mode Control</a:t>
            </a:r>
          </a:p>
        </p:txBody>
      </p:sp>
      <p:sp>
        <p:nvSpPr>
          <p:cNvPr id="4" name="Date Placeholder 3"/>
          <p:cNvSpPr>
            <a:spLocks noGrp="1"/>
          </p:cNvSpPr>
          <p:nvPr>
            <p:ph type="dt" sz="half" idx="10"/>
          </p:nvPr>
        </p:nvSpPr>
        <p:spPr/>
        <p:txBody>
          <a:bodyPr/>
          <a:lstStyle/>
          <a:p>
            <a:fld id="{DB5AC9DC-5575-47FD-A6C6-9B6D8D2EFF04}"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26</a:t>
            </a:fld>
            <a:endParaRPr lang="en-US" dirty="0"/>
          </a:p>
        </p:txBody>
      </p:sp>
      <p:sp>
        <p:nvSpPr>
          <p:cNvPr id="22" name="TextBox 21"/>
          <p:cNvSpPr txBox="1"/>
          <p:nvPr/>
        </p:nvSpPr>
        <p:spPr>
          <a:xfrm>
            <a:off x="1460174" y="1755577"/>
            <a:ext cx="1963270" cy="1169551"/>
          </a:xfrm>
          <a:prstGeom prst="rect">
            <a:avLst/>
          </a:prstGeom>
          <a:noFill/>
          <a:ln w="12700">
            <a:solidFill>
              <a:schemeClr val="tx1"/>
            </a:solidFill>
          </a:ln>
        </p:spPr>
        <p:txBody>
          <a:bodyPr wrap="square" rtlCol="0">
            <a:spAutoFit/>
          </a:bodyPr>
          <a:lstStyle/>
          <a:p>
            <a:endParaRPr lang="en-US" sz="1400" dirty="0"/>
          </a:p>
          <a:p>
            <a:pPr algn="ctr"/>
            <a:r>
              <a:rPr lang="en-US" sz="1400" dirty="0"/>
              <a:t>video frame n+0 </a:t>
            </a:r>
            <a:r>
              <a:rPr lang="en-US" sz="1400" dirty="0">
                <a:solidFill>
                  <a:schemeClr val="tx1">
                    <a:lumMod val="75000"/>
                  </a:schemeClr>
                </a:solidFill>
              </a:rPr>
              <a:t>(</a:t>
            </a:r>
            <a:r>
              <a:rPr lang="en-US" sz="1400" dirty="0" err="1">
                <a:solidFill>
                  <a:schemeClr val="tx1">
                    <a:lumMod val="75000"/>
                  </a:schemeClr>
                </a:solidFill>
              </a:rPr>
              <a:t>CoCoVGA</a:t>
            </a:r>
            <a:r>
              <a:rPr lang="en-US" sz="1400" dirty="0">
                <a:solidFill>
                  <a:schemeClr val="tx1">
                    <a:lumMod val="75000"/>
                  </a:schemeClr>
                </a:solidFill>
              </a:rPr>
              <a:t> will display this)</a:t>
            </a:r>
          </a:p>
          <a:p>
            <a:pPr algn="ctr"/>
            <a:endParaRPr lang="en-US" sz="1400" dirty="0"/>
          </a:p>
        </p:txBody>
      </p:sp>
      <p:sp>
        <p:nvSpPr>
          <p:cNvPr id="23" name="TextBox 22"/>
          <p:cNvSpPr txBox="1"/>
          <p:nvPr/>
        </p:nvSpPr>
        <p:spPr>
          <a:xfrm>
            <a:off x="1460174" y="1447800"/>
            <a:ext cx="1963270" cy="307777"/>
          </a:xfrm>
          <a:prstGeom prst="rect">
            <a:avLst/>
          </a:prstGeom>
          <a:noFill/>
          <a:ln w="12700">
            <a:solidFill>
              <a:schemeClr val="tx1"/>
            </a:solidFill>
          </a:ln>
        </p:spPr>
        <p:txBody>
          <a:bodyPr wrap="square" rtlCol="0">
            <a:spAutoFit/>
          </a:bodyPr>
          <a:lstStyle/>
          <a:p>
            <a:pPr algn="ctr"/>
            <a:r>
              <a:rPr lang="en-US" sz="1400" dirty="0"/>
              <a:t>blanking region n+0</a:t>
            </a:r>
          </a:p>
        </p:txBody>
      </p:sp>
      <p:sp>
        <p:nvSpPr>
          <p:cNvPr id="24" name="TextBox 23"/>
          <p:cNvSpPr txBox="1"/>
          <p:nvPr/>
        </p:nvSpPr>
        <p:spPr>
          <a:xfrm>
            <a:off x="1460174" y="2929219"/>
            <a:ext cx="1963270" cy="307777"/>
          </a:xfrm>
          <a:prstGeom prst="rect">
            <a:avLst/>
          </a:prstGeom>
          <a:noFill/>
          <a:ln w="12700">
            <a:solidFill>
              <a:schemeClr val="tx1"/>
            </a:solidFill>
          </a:ln>
        </p:spPr>
        <p:txBody>
          <a:bodyPr wrap="square" rtlCol="0">
            <a:spAutoFit/>
          </a:bodyPr>
          <a:lstStyle/>
          <a:p>
            <a:pPr algn="ctr"/>
            <a:r>
              <a:rPr lang="en-US" sz="1400" dirty="0"/>
              <a:t>blanking region n+1</a:t>
            </a:r>
          </a:p>
        </p:txBody>
      </p:sp>
      <p:sp>
        <p:nvSpPr>
          <p:cNvPr id="25" name="TextBox 24"/>
          <p:cNvSpPr txBox="1"/>
          <p:nvPr/>
        </p:nvSpPr>
        <p:spPr>
          <a:xfrm>
            <a:off x="1460174" y="3236996"/>
            <a:ext cx="1963270" cy="1169551"/>
          </a:xfrm>
          <a:prstGeom prst="rect">
            <a:avLst/>
          </a:prstGeom>
          <a:noFill/>
          <a:ln w="12700">
            <a:solidFill>
              <a:schemeClr val="tx1"/>
            </a:solidFill>
          </a:ln>
        </p:spPr>
        <p:txBody>
          <a:bodyPr wrap="square" rtlCol="0">
            <a:spAutoFit/>
          </a:bodyPr>
          <a:lstStyle/>
          <a:p>
            <a:pPr algn="ctr"/>
            <a:r>
              <a:rPr lang="en-US" sz="1400" dirty="0"/>
              <a:t>video frame n+1</a:t>
            </a:r>
          </a:p>
          <a:p>
            <a:pPr algn="ctr"/>
            <a:r>
              <a:rPr lang="en-US" sz="1400" dirty="0">
                <a:solidFill>
                  <a:schemeClr val="tx1">
                    <a:lumMod val="75000"/>
                  </a:schemeClr>
                </a:solidFill>
              </a:rPr>
              <a:t>(not actually video, but</a:t>
            </a:r>
          </a:p>
          <a:p>
            <a:pPr algn="ctr"/>
            <a:r>
              <a:rPr lang="en-US" sz="1400" dirty="0">
                <a:solidFill>
                  <a:schemeClr val="tx1">
                    <a:lumMod val="75000"/>
                  </a:schemeClr>
                </a:solidFill>
              </a:rPr>
              <a:t>register settings – </a:t>
            </a:r>
            <a:r>
              <a:rPr lang="en-US" sz="1400" dirty="0" err="1">
                <a:solidFill>
                  <a:schemeClr val="tx1">
                    <a:lumMod val="75000"/>
                  </a:schemeClr>
                </a:solidFill>
              </a:rPr>
              <a:t>CoCoVGA</a:t>
            </a:r>
            <a:r>
              <a:rPr lang="en-US" sz="1400" dirty="0">
                <a:solidFill>
                  <a:schemeClr val="tx1">
                    <a:lumMod val="75000"/>
                  </a:schemeClr>
                </a:solidFill>
              </a:rPr>
              <a:t> will not display this)</a:t>
            </a:r>
          </a:p>
        </p:txBody>
      </p:sp>
      <p:sp>
        <p:nvSpPr>
          <p:cNvPr id="26" name="TextBox 25"/>
          <p:cNvSpPr txBox="1"/>
          <p:nvPr/>
        </p:nvSpPr>
        <p:spPr>
          <a:xfrm>
            <a:off x="1460174" y="4406547"/>
            <a:ext cx="1963270" cy="307777"/>
          </a:xfrm>
          <a:prstGeom prst="rect">
            <a:avLst/>
          </a:prstGeom>
          <a:noFill/>
          <a:ln w="12700">
            <a:solidFill>
              <a:schemeClr val="tx1"/>
            </a:solidFill>
          </a:ln>
        </p:spPr>
        <p:txBody>
          <a:bodyPr wrap="square" rtlCol="0">
            <a:spAutoFit/>
          </a:bodyPr>
          <a:lstStyle/>
          <a:p>
            <a:pPr algn="ctr"/>
            <a:r>
              <a:rPr lang="en-US" sz="1400" dirty="0"/>
              <a:t>blanking region n+2</a:t>
            </a:r>
          </a:p>
        </p:txBody>
      </p:sp>
      <p:sp>
        <p:nvSpPr>
          <p:cNvPr id="27" name="TextBox 26"/>
          <p:cNvSpPr txBox="1"/>
          <p:nvPr/>
        </p:nvSpPr>
        <p:spPr>
          <a:xfrm>
            <a:off x="1460174" y="4714324"/>
            <a:ext cx="1963270" cy="1169551"/>
          </a:xfrm>
          <a:prstGeom prst="rect">
            <a:avLst/>
          </a:prstGeom>
          <a:noFill/>
          <a:ln w="12700">
            <a:solidFill>
              <a:schemeClr val="tx1"/>
            </a:solidFill>
          </a:ln>
        </p:spPr>
        <p:txBody>
          <a:bodyPr wrap="square" rtlCol="0">
            <a:spAutoFit/>
          </a:bodyPr>
          <a:lstStyle/>
          <a:p>
            <a:endParaRPr lang="en-US" sz="1400" dirty="0"/>
          </a:p>
          <a:p>
            <a:pPr algn="ctr"/>
            <a:r>
              <a:rPr lang="en-US" sz="1400" dirty="0"/>
              <a:t>video frame n+2 </a:t>
            </a:r>
            <a:r>
              <a:rPr lang="en-US" sz="1400" dirty="0">
                <a:solidFill>
                  <a:schemeClr val="tx1">
                    <a:lumMod val="75000"/>
                  </a:schemeClr>
                </a:solidFill>
              </a:rPr>
              <a:t>(</a:t>
            </a:r>
            <a:r>
              <a:rPr lang="en-US" sz="1400" dirty="0" err="1">
                <a:solidFill>
                  <a:schemeClr val="tx1">
                    <a:lumMod val="75000"/>
                  </a:schemeClr>
                </a:solidFill>
              </a:rPr>
              <a:t>CoCoVGA</a:t>
            </a:r>
            <a:r>
              <a:rPr lang="en-US" sz="1400" dirty="0">
                <a:solidFill>
                  <a:schemeClr val="tx1">
                    <a:lumMod val="75000"/>
                  </a:schemeClr>
                </a:solidFill>
              </a:rPr>
              <a:t> will display this)</a:t>
            </a:r>
          </a:p>
          <a:p>
            <a:pPr algn="ctr"/>
            <a:endParaRPr lang="en-US" sz="1400" dirty="0"/>
          </a:p>
        </p:txBody>
      </p:sp>
      <p:sp>
        <p:nvSpPr>
          <p:cNvPr id="28" name="TextBox 27"/>
          <p:cNvSpPr txBox="1"/>
          <p:nvPr/>
        </p:nvSpPr>
        <p:spPr>
          <a:xfrm>
            <a:off x="1460174" y="5879609"/>
            <a:ext cx="1963270" cy="307777"/>
          </a:xfrm>
          <a:prstGeom prst="rect">
            <a:avLst/>
          </a:prstGeom>
          <a:noFill/>
          <a:ln w="12700">
            <a:solidFill>
              <a:schemeClr val="tx1"/>
            </a:solidFill>
          </a:ln>
        </p:spPr>
        <p:txBody>
          <a:bodyPr wrap="square" rtlCol="0">
            <a:spAutoFit/>
          </a:bodyPr>
          <a:lstStyle/>
          <a:p>
            <a:pPr algn="ctr"/>
            <a:r>
              <a:rPr lang="en-US" sz="1400" dirty="0"/>
              <a:t>blanking region n+3</a:t>
            </a:r>
          </a:p>
        </p:txBody>
      </p:sp>
      <p:cxnSp>
        <p:nvCxnSpPr>
          <p:cNvPr id="29" name="Straight Arrow Connector 28"/>
          <p:cNvCxnSpPr/>
          <p:nvPr/>
        </p:nvCxnSpPr>
        <p:spPr>
          <a:xfrm>
            <a:off x="1155374" y="1451978"/>
            <a:ext cx="0" cy="4739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2" idx="1"/>
          </p:cNvCxnSpPr>
          <p:nvPr/>
        </p:nvCxnSpPr>
        <p:spPr>
          <a:xfrm flipH="1">
            <a:off x="3593774" y="3083107"/>
            <a:ext cx="68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31974" y="2713775"/>
            <a:ext cx="3886200" cy="738664"/>
          </a:xfrm>
          <a:prstGeom prst="rect">
            <a:avLst/>
          </a:prstGeom>
          <a:noFill/>
          <a:ln w="12700">
            <a:noFill/>
          </a:ln>
        </p:spPr>
        <p:txBody>
          <a:bodyPr wrap="square" rtlCol="0">
            <a:spAutoFit/>
          </a:bodyPr>
          <a:lstStyle/>
          <a:p>
            <a:pPr marL="342900" indent="-342900">
              <a:buFont typeface="+mj-lt"/>
              <a:buAutoNum type="arabicPeriod"/>
            </a:pPr>
            <a:r>
              <a:rPr lang="en-US" sz="1400" dirty="0"/>
              <a:t>program </a:t>
            </a:r>
            <a:r>
              <a:rPr lang="en-US" sz="1400" dirty="0" err="1"/>
              <a:t>CoCoVGA</a:t>
            </a:r>
            <a:r>
              <a:rPr lang="en-US" sz="1400" dirty="0"/>
              <a:t> combo lock</a:t>
            </a:r>
          </a:p>
          <a:p>
            <a:pPr marL="342900" indent="-342900">
              <a:buFont typeface="+mj-lt"/>
              <a:buAutoNum type="arabicPeriod"/>
            </a:pPr>
            <a:r>
              <a:rPr lang="en-US" sz="1400" dirty="0"/>
              <a:t>point SAM to alternate video frame which contains register settings</a:t>
            </a:r>
          </a:p>
        </p:txBody>
      </p:sp>
      <p:sp>
        <p:nvSpPr>
          <p:cNvPr id="32" name="Left Brace 31"/>
          <p:cNvSpPr/>
          <p:nvPr/>
        </p:nvSpPr>
        <p:spPr>
          <a:xfrm>
            <a:off x="4276526" y="2728105"/>
            <a:ext cx="155448" cy="7100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flipH="1">
            <a:off x="3593774" y="4564399"/>
            <a:ext cx="68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31974" y="4410510"/>
            <a:ext cx="3886200" cy="307777"/>
          </a:xfrm>
          <a:prstGeom prst="rect">
            <a:avLst/>
          </a:prstGeom>
          <a:noFill/>
          <a:ln w="12700">
            <a:noFill/>
          </a:ln>
        </p:spPr>
        <p:txBody>
          <a:bodyPr wrap="square" rtlCol="0">
            <a:spAutoFit/>
          </a:bodyPr>
          <a:lstStyle/>
          <a:p>
            <a:r>
              <a:rPr lang="en-US" sz="1400" dirty="0"/>
              <a:t>point SAM back to “displayable” video frame</a:t>
            </a:r>
          </a:p>
        </p:txBody>
      </p:sp>
      <p:sp>
        <p:nvSpPr>
          <p:cNvPr id="35" name="TextBox 34"/>
          <p:cNvSpPr txBox="1"/>
          <p:nvPr/>
        </p:nvSpPr>
        <p:spPr>
          <a:xfrm rot="16200000">
            <a:off x="725389" y="3667882"/>
            <a:ext cx="533400" cy="307777"/>
          </a:xfrm>
          <a:prstGeom prst="rect">
            <a:avLst/>
          </a:prstGeom>
          <a:noFill/>
          <a:ln w="12700">
            <a:noFill/>
          </a:ln>
        </p:spPr>
        <p:txBody>
          <a:bodyPr wrap="square" rtlCol="0">
            <a:spAutoFit/>
          </a:bodyPr>
          <a:lstStyle/>
          <a:p>
            <a:r>
              <a:rPr lang="en-US" sz="1400" dirty="0"/>
              <a:t>time</a:t>
            </a:r>
          </a:p>
        </p:txBody>
      </p:sp>
    </p:spTree>
    <p:extLst>
      <p:ext uri="{BB962C8B-B14F-4D97-AF65-F5344CB8AC3E}">
        <p14:creationId xmlns:p14="http://schemas.microsoft.com/office/powerpoint/2010/main" val="102977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CoCoVGA</a:t>
            </a:r>
            <a:r>
              <a:rPr lang="en-US" dirty="0"/>
              <a:t> Snooping 6847</a:t>
            </a:r>
          </a:p>
        </p:txBody>
      </p:sp>
      <p:sp>
        <p:nvSpPr>
          <p:cNvPr id="4" name="Date Placeholder 3"/>
          <p:cNvSpPr>
            <a:spLocks noGrp="1"/>
          </p:cNvSpPr>
          <p:nvPr>
            <p:ph type="dt" sz="half" idx="10"/>
          </p:nvPr>
        </p:nvSpPr>
        <p:spPr/>
        <p:txBody>
          <a:bodyPr/>
          <a:lstStyle/>
          <a:p>
            <a:fld id="{E35E6658-1461-4602-9475-6EC56D650B0E}"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27</a:t>
            </a:fld>
            <a:endParaRPr lang="en-US" dirty="0"/>
          </a:p>
        </p:txBody>
      </p:sp>
      <p:sp>
        <p:nvSpPr>
          <p:cNvPr id="7" name="TextBox 6"/>
          <p:cNvSpPr txBox="1"/>
          <p:nvPr/>
        </p:nvSpPr>
        <p:spPr>
          <a:xfrm>
            <a:off x="3994061" y="4565246"/>
            <a:ext cx="838200"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a:t>6847</a:t>
            </a:r>
          </a:p>
          <a:p>
            <a:pPr algn="ctr"/>
            <a:r>
              <a:rPr lang="en-US" dirty="0"/>
              <a:t>VDG</a:t>
            </a:r>
          </a:p>
          <a:p>
            <a:endParaRPr lang="en-US" dirty="0"/>
          </a:p>
        </p:txBody>
      </p:sp>
      <p:sp>
        <p:nvSpPr>
          <p:cNvPr id="8" name="TextBox 7"/>
          <p:cNvSpPr txBox="1"/>
          <p:nvPr/>
        </p:nvSpPr>
        <p:spPr>
          <a:xfrm>
            <a:off x="7055508" y="4829684"/>
            <a:ext cx="1371600" cy="1200329"/>
          </a:xfrm>
          <a:prstGeom prst="rect">
            <a:avLst/>
          </a:prstGeom>
          <a:noFill/>
          <a:ln w="12700">
            <a:solidFill>
              <a:schemeClr val="tx1"/>
            </a:solidFill>
          </a:ln>
        </p:spPr>
        <p:txBody>
          <a:bodyPr wrap="square" rtlCol="0">
            <a:spAutoFit/>
          </a:bodyPr>
          <a:lstStyle/>
          <a:p>
            <a:endParaRPr lang="en-US" dirty="0"/>
          </a:p>
          <a:p>
            <a:pPr algn="ctr"/>
            <a:r>
              <a:rPr lang="en-US" dirty="0"/>
              <a:t>TV</a:t>
            </a:r>
          </a:p>
          <a:p>
            <a:pPr algn="ctr"/>
            <a:r>
              <a:rPr lang="en-US" dirty="0"/>
              <a:t>Modulator</a:t>
            </a:r>
          </a:p>
          <a:p>
            <a:endParaRPr lang="en-US" dirty="0"/>
          </a:p>
        </p:txBody>
      </p:sp>
      <p:sp>
        <p:nvSpPr>
          <p:cNvPr id="9" name="TextBox 8"/>
          <p:cNvSpPr txBox="1"/>
          <p:nvPr/>
        </p:nvSpPr>
        <p:spPr>
          <a:xfrm>
            <a:off x="685800" y="3546197"/>
            <a:ext cx="838200"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a:t>6821</a:t>
            </a:r>
          </a:p>
          <a:p>
            <a:pPr algn="ctr"/>
            <a:r>
              <a:rPr lang="en-US" dirty="0"/>
              <a:t>PIA</a:t>
            </a:r>
          </a:p>
          <a:p>
            <a:endParaRPr lang="en-US" dirty="0"/>
          </a:p>
        </p:txBody>
      </p:sp>
      <p:sp>
        <p:nvSpPr>
          <p:cNvPr id="10" name="TextBox 9"/>
          <p:cNvSpPr txBox="1"/>
          <p:nvPr/>
        </p:nvSpPr>
        <p:spPr>
          <a:xfrm>
            <a:off x="5607708" y="3518992"/>
            <a:ext cx="838200"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a:t>6883</a:t>
            </a:r>
          </a:p>
          <a:p>
            <a:pPr algn="ctr"/>
            <a:r>
              <a:rPr lang="en-US" dirty="0"/>
              <a:t>SAM</a:t>
            </a:r>
          </a:p>
          <a:p>
            <a:endParaRPr lang="en-US" dirty="0"/>
          </a:p>
        </p:txBody>
      </p:sp>
      <p:sp>
        <p:nvSpPr>
          <p:cNvPr id="11" name="TextBox 10"/>
          <p:cNvSpPr txBox="1"/>
          <p:nvPr/>
        </p:nvSpPr>
        <p:spPr>
          <a:xfrm>
            <a:off x="2407308" y="3549600"/>
            <a:ext cx="838200"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a:t>DRAM</a:t>
            </a:r>
          </a:p>
          <a:p>
            <a:endParaRPr lang="en-US" dirty="0"/>
          </a:p>
          <a:p>
            <a:endParaRPr lang="en-US" dirty="0"/>
          </a:p>
        </p:txBody>
      </p:sp>
      <p:sp>
        <p:nvSpPr>
          <p:cNvPr id="12" name="TextBox 11"/>
          <p:cNvSpPr txBox="1"/>
          <p:nvPr/>
        </p:nvSpPr>
        <p:spPr>
          <a:xfrm>
            <a:off x="3828214" y="1651278"/>
            <a:ext cx="1169894"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err="1"/>
              <a:t>CoCoVGA</a:t>
            </a:r>
            <a:endParaRPr lang="en-US" dirty="0"/>
          </a:p>
          <a:p>
            <a:endParaRPr lang="en-US" dirty="0"/>
          </a:p>
          <a:p>
            <a:endParaRPr lang="en-US" dirty="0"/>
          </a:p>
        </p:txBody>
      </p:sp>
      <p:cxnSp>
        <p:nvCxnSpPr>
          <p:cNvPr id="15" name="Straight Arrow Connector 14"/>
          <p:cNvCxnSpPr/>
          <p:nvPr/>
        </p:nvCxnSpPr>
        <p:spPr>
          <a:xfrm flipH="1">
            <a:off x="3245508" y="3879446"/>
            <a:ext cx="2362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32261" y="4809588"/>
            <a:ext cx="7754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45508" y="4809588"/>
            <a:ext cx="7485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4000" y="4288264"/>
            <a:ext cx="426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50108" y="1822046"/>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950108" y="1822046"/>
            <a:ext cx="18781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50108" y="5860646"/>
            <a:ext cx="20439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32261" y="5860646"/>
            <a:ext cx="222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198508" y="4257656"/>
            <a:ext cx="0" cy="551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998108" y="1822046"/>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32261" y="5303910"/>
            <a:ext cx="1918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750708" y="2879525"/>
            <a:ext cx="0" cy="2415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4998108" y="2879525"/>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1" idx="0"/>
          </p:cNvCxnSpPr>
          <p:nvPr/>
        </p:nvCxnSpPr>
        <p:spPr>
          <a:xfrm flipV="1">
            <a:off x="2826408" y="2881702"/>
            <a:ext cx="0" cy="667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826408" y="2881702"/>
            <a:ext cx="10018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131708" y="1651278"/>
            <a:ext cx="1402692" cy="369332"/>
          </a:xfrm>
          <a:prstGeom prst="rect">
            <a:avLst/>
          </a:prstGeom>
          <a:noFill/>
        </p:spPr>
        <p:txBody>
          <a:bodyPr wrap="none" rtlCol="0">
            <a:spAutoFit/>
          </a:bodyPr>
          <a:lstStyle/>
          <a:p>
            <a:r>
              <a:rPr lang="en-US" dirty="0"/>
              <a:t>VGA monitor</a:t>
            </a:r>
          </a:p>
        </p:txBody>
      </p:sp>
      <p:sp>
        <p:nvSpPr>
          <p:cNvPr id="66" name="TextBox 65"/>
          <p:cNvSpPr txBox="1"/>
          <p:nvPr/>
        </p:nvSpPr>
        <p:spPr>
          <a:xfrm>
            <a:off x="7984347" y="3788482"/>
            <a:ext cx="428322" cy="369332"/>
          </a:xfrm>
          <a:prstGeom prst="rect">
            <a:avLst/>
          </a:prstGeom>
          <a:noFill/>
        </p:spPr>
        <p:txBody>
          <a:bodyPr wrap="none" rtlCol="0">
            <a:spAutoFit/>
          </a:bodyPr>
          <a:lstStyle/>
          <a:p>
            <a:r>
              <a:rPr lang="en-US" dirty="0"/>
              <a:t>TV</a:t>
            </a:r>
          </a:p>
        </p:txBody>
      </p:sp>
      <p:sp>
        <p:nvSpPr>
          <p:cNvPr id="70" name="TextBox 69"/>
          <p:cNvSpPr txBox="1"/>
          <p:nvPr/>
        </p:nvSpPr>
        <p:spPr>
          <a:xfrm>
            <a:off x="2675856" y="2475580"/>
            <a:ext cx="907621" cy="369332"/>
          </a:xfrm>
          <a:prstGeom prst="rect">
            <a:avLst/>
          </a:prstGeom>
          <a:noFill/>
        </p:spPr>
        <p:txBody>
          <a:bodyPr wrap="none" rtlCol="0">
            <a:spAutoFit/>
          </a:bodyPr>
          <a:lstStyle/>
          <a:p>
            <a:r>
              <a:rPr lang="en-US" dirty="0"/>
              <a:t>DD[7:0]</a:t>
            </a:r>
          </a:p>
        </p:txBody>
      </p:sp>
      <p:sp>
        <p:nvSpPr>
          <p:cNvPr id="71" name="TextBox 70"/>
          <p:cNvSpPr txBox="1"/>
          <p:nvPr/>
        </p:nvSpPr>
        <p:spPr>
          <a:xfrm>
            <a:off x="3075361" y="4996320"/>
            <a:ext cx="907621" cy="369332"/>
          </a:xfrm>
          <a:prstGeom prst="rect">
            <a:avLst/>
          </a:prstGeom>
          <a:noFill/>
        </p:spPr>
        <p:txBody>
          <a:bodyPr wrap="none" rtlCol="0">
            <a:spAutoFit/>
          </a:bodyPr>
          <a:lstStyle/>
          <a:p>
            <a:r>
              <a:rPr lang="en-US" dirty="0"/>
              <a:t>DD[7:0]</a:t>
            </a:r>
          </a:p>
        </p:txBody>
      </p:sp>
      <p:sp>
        <p:nvSpPr>
          <p:cNvPr id="72" name="TextBox 71"/>
          <p:cNvSpPr txBox="1"/>
          <p:nvPr/>
        </p:nvSpPr>
        <p:spPr>
          <a:xfrm>
            <a:off x="4832261" y="4380580"/>
            <a:ext cx="715068" cy="369332"/>
          </a:xfrm>
          <a:prstGeom prst="rect">
            <a:avLst/>
          </a:prstGeom>
          <a:noFill/>
        </p:spPr>
        <p:txBody>
          <a:bodyPr wrap="none" rtlCol="0">
            <a:spAutoFit/>
          </a:bodyPr>
          <a:lstStyle/>
          <a:p>
            <a:r>
              <a:rPr lang="en-US" dirty="0"/>
              <a:t>DA[0]</a:t>
            </a:r>
          </a:p>
        </p:txBody>
      </p:sp>
      <p:sp>
        <p:nvSpPr>
          <p:cNvPr id="73" name="TextBox 72"/>
          <p:cNvSpPr txBox="1"/>
          <p:nvPr/>
        </p:nvSpPr>
        <p:spPr>
          <a:xfrm>
            <a:off x="3959350" y="3472014"/>
            <a:ext cx="1011624" cy="369332"/>
          </a:xfrm>
          <a:prstGeom prst="rect">
            <a:avLst/>
          </a:prstGeom>
          <a:noFill/>
        </p:spPr>
        <p:txBody>
          <a:bodyPr wrap="none" rtlCol="0">
            <a:spAutoFit/>
          </a:bodyPr>
          <a:lstStyle/>
          <a:p>
            <a:r>
              <a:rPr lang="en-US" dirty="0"/>
              <a:t>DA[15:0]</a:t>
            </a:r>
          </a:p>
        </p:txBody>
      </p:sp>
      <p:sp>
        <p:nvSpPr>
          <p:cNvPr id="74" name="TextBox 73"/>
          <p:cNvSpPr txBox="1"/>
          <p:nvPr/>
        </p:nvSpPr>
        <p:spPr>
          <a:xfrm>
            <a:off x="1658371" y="1452714"/>
            <a:ext cx="1890261" cy="369332"/>
          </a:xfrm>
          <a:prstGeom prst="rect">
            <a:avLst/>
          </a:prstGeom>
          <a:noFill/>
        </p:spPr>
        <p:txBody>
          <a:bodyPr wrap="none" rtlCol="0">
            <a:spAutoFit/>
          </a:bodyPr>
          <a:lstStyle/>
          <a:p>
            <a:r>
              <a:rPr lang="en-US" dirty="0"/>
              <a:t>CSS, GM[2:0], A/G</a:t>
            </a:r>
          </a:p>
        </p:txBody>
      </p:sp>
      <p:sp>
        <p:nvSpPr>
          <p:cNvPr id="75" name="TextBox 74"/>
          <p:cNvSpPr txBox="1"/>
          <p:nvPr/>
        </p:nvSpPr>
        <p:spPr>
          <a:xfrm>
            <a:off x="1636066" y="5863349"/>
            <a:ext cx="1890261" cy="369332"/>
          </a:xfrm>
          <a:prstGeom prst="rect">
            <a:avLst/>
          </a:prstGeom>
          <a:noFill/>
        </p:spPr>
        <p:txBody>
          <a:bodyPr wrap="none" rtlCol="0">
            <a:spAutoFit/>
          </a:bodyPr>
          <a:lstStyle/>
          <a:p>
            <a:r>
              <a:rPr lang="en-US" dirty="0"/>
              <a:t>CSS, GM[2:0], A/G</a:t>
            </a:r>
          </a:p>
        </p:txBody>
      </p:sp>
      <p:sp>
        <p:nvSpPr>
          <p:cNvPr id="76" name="TextBox 75"/>
          <p:cNvSpPr txBox="1"/>
          <p:nvPr/>
        </p:nvSpPr>
        <p:spPr>
          <a:xfrm>
            <a:off x="5285672" y="2475580"/>
            <a:ext cx="1011624" cy="369332"/>
          </a:xfrm>
          <a:prstGeom prst="rect">
            <a:avLst/>
          </a:prstGeom>
          <a:noFill/>
        </p:spPr>
        <p:txBody>
          <a:bodyPr wrap="none" rtlCol="0">
            <a:spAutoFit/>
          </a:bodyPr>
          <a:lstStyle/>
          <a:p>
            <a:r>
              <a:rPr lang="en-US" dirty="0"/>
              <a:t>DA[12:0]</a:t>
            </a:r>
          </a:p>
        </p:txBody>
      </p:sp>
      <p:sp>
        <p:nvSpPr>
          <p:cNvPr id="77" name="TextBox 76"/>
          <p:cNvSpPr txBox="1"/>
          <p:nvPr/>
        </p:nvSpPr>
        <p:spPr>
          <a:xfrm>
            <a:off x="5446168" y="1447800"/>
            <a:ext cx="1161280" cy="369332"/>
          </a:xfrm>
          <a:prstGeom prst="rect">
            <a:avLst/>
          </a:prstGeom>
          <a:noFill/>
        </p:spPr>
        <p:txBody>
          <a:bodyPr wrap="none" rtlCol="0">
            <a:spAutoFit/>
          </a:bodyPr>
          <a:lstStyle/>
          <a:p>
            <a:r>
              <a:rPr lang="en-US" dirty="0"/>
              <a:t>VGA video</a:t>
            </a:r>
          </a:p>
        </p:txBody>
      </p:sp>
      <p:sp>
        <p:nvSpPr>
          <p:cNvPr id="79" name="TextBox 78"/>
          <p:cNvSpPr txBox="1"/>
          <p:nvPr/>
        </p:nvSpPr>
        <p:spPr>
          <a:xfrm>
            <a:off x="6955411" y="4371119"/>
            <a:ext cx="1243097" cy="369332"/>
          </a:xfrm>
          <a:prstGeom prst="rect">
            <a:avLst/>
          </a:prstGeom>
          <a:noFill/>
        </p:spPr>
        <p:txBody>
          <a:bodyPr wrap="none" rtlCol="0">
            <a:spAutoFit/>
          </a:bodyPr>
          <a:lstStyle/>
          <a:p>
            <a:r>
              <a:rPr lang="en-US" dirty="0"/>
              <a:t>NTSC video</a:t>
            </a:r>
          </a:p>
        </p:txBody>
      </p:sp>
      <p:sp>
        <p:nvSpPr>
          <p:cNvPr id="80" name="TextBox 79"/>
          <p:cNvSpPr txBox="1"/>
          <p:nvPr/>
        </p:nvSpPr>
        <p:spPr>
          <a:xfrm>
            <a:off x="5257800" y="5875659"/>
            <a:ext cx="1380506" cy="369332"/>
          </a:xfrm>
          <a:prstGeom prst="rect">
            <a:avLst/>
          </a:prstGeom>
          <a:noFill/>
        </p:spPr>
        <p:txBody>
          <a:bodyPr wrap="none" rtlCol="0">
            <a:spAutoFit/>
          </a:bodyPr>
          <a:lstStyle/>
          <a:p>
            <a:r>
              <a:rPr lang="en-US" dirty="0"/>
              <a:t>analog video</a:t>
            </a:r>
          </a:p>
        </p:txBody>
      </p:sp>
    </p:spTree>
    <p:extLst>
      <p:ext uri="{BB962C8B-B14F-4D97-AF65-F5344CB8AC3E}">
        <p14:creationId xmlns:p14="http://schemas.microsoft.com/office/powerpoint/2010/main" val="1221172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CoCoVGA</a:t>
            </a:r>
            <a:r>
              <a:rPr lang="en-US" dirty="0"/>
              <a:t> Internal Architecture</a:t>
            </a:r>
          </a:p>
        </p:txBody>
      </p:sp>
      <p:sp>
        <p:nvSpPr>
          <p:cNvPr id="4" name="Date Placeholder 3"/>
          <p:cNvSpPr>
            <a:spLocks noGrp="1"/>
          </p:cNvSpPr>
          <p:nvPr>
            <p:ph type="dt" sz="half" idx="10"/>
          </p:nvPr>
        </p:nvSpPr>
        <p:spPr/>
        <p:txBody>
          <a:bodyPr/>
          <a:lstStyle/>
          <a:p>
            <a:fld id="{D7F6A089-40ED-4EEB-9CF0-8DA7642EB02F}"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28</a:t>
            </a:fld>
            <a:endParaRPr lang="en-US" dirty="0"/>
          </a:p>
        </p:txBody>
      </p:sp>
      <p:sp>
        <p:nvSpPr>
          <p:cNvPr id="8" name="TextBox 7"/>
          <p:cNvSpPr txBox="1"/>
          <p:nvPr/>
        </p:nvSpPr>
        <p:spPr>
          <a:xfrm>
            <a:off x="7647861" y="3810000"/>
            <a:ext cx="1169894"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err="1"/>
              <a:t>PixelGen</a:t>
            </a:r>
            <a:endParaRPr lang="en-US" dirty="0"/>
          </a:p>
          <a:p>
            <a:endParaRPr lang="en-US" dirty="0"/>
          </a:p>
          <a:p>
            <a:endParaRPr lang="en-US" dirty="0"/>
          </a:p>
        </p:txBody>
      </p:sp>
      <p:sp>
        <p:nvSpPr>
          <p:cNvPr id="9" name="TextBox 8"/>
          <p:cNvSpPr txBox="1"/>
          <p:nvPr/>
        </p:nvSpPr>
        <p:spPr>
          <a:xfrm>
            <a:off x="5209461" y="2942272"/>
            <a:ext cx="1524000"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a:t>frameBuffer0</a:t>
            </a:r>
          </a:p>
          <a:p>
            <a:endParaRPr lang="en-US" dirty="0"/>
          </a:p>
          <a:p>
            <a:endParaRPr lang="en-US" dirty="0"/>
          </a:p>
        </p:txBody>
      </p:sp>
      <p:sp>
        <p:nvSpPr>
          <p:cNvPr id="10" name="TextBox 9"/>
          <p:cNvSpPr txBox="1"/>
          <p:nvPr/>
        </p:nvSpPr>
        <p:spPr>
          <a:xfrm>
            <a:off x="5209461" y="4771072"/>
            <a:ext cx="1524000"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a:t>frameBuffer1</a:t>
            </a:r>
          </a:p>
          <a:p>
            <a:endParaRPr lang="en-US" dirty="0"/>
          </a:p>
          <a:p>
            <a:endParaRPr lang="en-US" dirty="0"/>
          </a:p>
        </p:txBody>
      </p:sp>
      <p:sp>
        <p:nvSpPr>
          <p:cNvPr id="11" name="TextBox 10"/>
          <p:cNvSpPr txBox="1"/>
          <p:nvPr/>
        </p:nvSpPr>
        <p:spPr>
          <a:xfrm>
            <a:off x="713661" y="5029200"/>
            <a:ext cx="1169894" cy="1200329"/>
          </a:xfrm>
          <a:prstGeom prst="rect">
            <a:avLst/>
          </a:prstGeom>
          <a:noFill/>
          <a:ln w="12700">
            <a:solidFill>
              <a:schemeClr val="tx1"/>
            </a:solidFill>
          </a:ln>
        </p:spPr>
        <p:txBody>
          <a:bodyPr wrap="square" rtlCol="0">
            <a:spAutoFit/>
          </a:bodyPr>
          <a:lstStyle/>
          <a:p>
            <a:endParaRPr lang="en-US" dirty="0"/>
          </a:p>
          <a:p>
            <a:pPr algn="ctr"/>
            <a:r>
              <a:rPr lang="en-US" dirty="0" err="1"/>
              <a:t>clockGen</a:t>
            </a:r>
            <a:r>
              <a:rPr lang="en-US" dirty="0"/>
              <a:t>/</a:t>
            </a:r>
          </a:p>
          <a:p>
            <a:pPr algn="ctr"/>
            <a:r>
              <a:rPr lang="en-US" dirty="0" err="1"/>
              <a:t>resetGen</a:t>
            </a:r>
            <a:endParaRPr lang="en-US" dirty="0"/>
          </a:p>
          <a:p>
            <a:endParaRPr lang="en-US" dirty="0"/>
          </a:p>
        </p:txBody>
      </p:sp>
      <p:sp>
        <p:nvSpPr>
          <p:cNvPr id="12" name="TextBox 11"/>
          <p:cNvSpPr txBox="1"/>
          <p:nvPr/>
        </p:nvSpPr>
        <p:spPr>
          <a:xfrm>
            <a:off x="2453966" y="3200400"/>
            <a:ext cx="1853453" cy="2862322"/>
          </a:xfrm>
          <a:prstGeom prst="rect">
            <a:avLst/>
          </a:prstGeom>
          <a:noFill/>
          <a:ln w="12700">
            <a:solidFill>
              <a:schemeClr val="tx1"/>
            </a:solidFill>
          </a:ln>
        </p:spPr>
        <p:txBody>
          <a:bodyPr wrap="square" rtlCol="0">
            <a:spAutoFit/>
          </a:bodyPr>
          <a:lstStyle/>
          <a:p>
            <a:endParaRPr lang="en-US" dirty="0"/>
          </a:p>
          <a:p>
            <a:endParaRPr lang="en-US" dirty="0"/>
          </a:p>
          <a:p>
            <a:endParaRPr lang="en-US" dirty="0"/>
          </a:p>
          <a:p>
            <a:endParaRPr lang="en-US" dirty="0"/>
          </a:p>
          <a:p>
            <a:pPr algn="ctr"/>
            <a:r>
              <a:rPr lang="en-US" dirty="0" err="1"/>
              <a:t>addrDataCapture</a:t>
            </a:r>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2261" y="1523062"/>
            <a:ext cx="1169894" cy="1477328"/>
          </a:xfrm>
          <a:prstGeom prst="rect">
            <a:avLst/>
          </a:prstGeom>
          <a:noFill/>
          <a:ln w="12700">
            <a:solidFill>
              <a:schemeClr val="tx1"/>
            </a:solidFill>
          </a:ln>
        </p:spPr>
        <p:txBody>
          <a:bodyPr wrap="square" rtlCol="0">
            <a:spAutoFit/>
          </a:bodyPr>
          <a:lstStyle/>
          <a:p>
            <a:endParaRPr lang="en-US" dirty="0"/>
          </a:p>
          <a:p>
            <a:endParaRPr lang="en-US" dirty="0"/>
          </a:p>
          <a:p>
            <a:pPr algn="ctr"/>
            <a:r>
              <a:rPr lang="en-US" dirty="0" err="1"/>
              <a:t>syncGen</a:t>
            </a:r>
            <a:endParaRPr lang="en-US" dirty="0"/>
          </a:p>
          <a:p>
            <a:endParaRPr lang="en-US" dirty="0"/>
          </a:p>
          <a:p>
            <a:endParaRPr lang="en-US" dirty="0"/>
          </a:p>
        </p:txBody>
      </p:sp>
      <p:cxnSp>
        <p:nvCxnSpPr>
          <p:cNvPr id="15" name="Straight Arrow Connector 14"/>
          <p:cNvCxnSpPr/>
          <p:nvPr/>
        </p:nvCxnSpPr>
        <p:spPr>
          <a:xfrm>
            <a:off x="2112155" y="1676400"/>
            <a:ext cx="6602506" cy="2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71061" y="2002597"/>
            <a:ext cx="0" cy="11978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4461" y="1678594"/>
            <a:ext cx="1623586" cy="369332"/>
          </a:xfrm>
          <a:prstGeom prst="rect">
            <a:avLst/>
          </a:prstGeom>
          <a:noFill/>
        </p:spPr>
        <p:txBody>
          <a:bodyPr wrap="none" rtlCol="0">
            <a:spAutoFit/>
          </a:bodyPr>
          <a:lstStyle/>
          <a:p>
            <a:r>
              <a:rPr lang="en-US" dirty="0"/>
              <a:t>VGA video sync</a:t>
            </a:r>
          </a:p>
        </p:txBody>
      </p:sp>
      <p:cxnSp>
        <p:nvCxnSpPr>
          <p:cNvPr id="22" name="Straight Connector 21"/>
          <p:cNvCxnSpPr/>
          <p:nvPr/>
        </p:nvCxnSpPr>
        <p:spPr>
          <a:xfrm>
            <a:off x="2112155" y="2002597"/>
            <a:ext cx="65890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33809" y="2179966"/>
            <a:ext cx="1684115" cy="369332"/>
          </a:xfrm>
          <a:prstGeom prst="rect">
            <a:avLst/>
          </a:prstGeom>
          <a:noFill/>
        </p:spPr>
        <p:txBody>
          <a:bodyPr wrap="none" rtlCol="0">
            <a:spAutoFit/>
          </a:bodyPr>
          <a:lstStyle/>
          <a:p>
            <a:r>
              <a:rPr lang="en-US" dirty="0"/>
              <a:t>6847 video sync</a:t>
            </a:r>
          </a:p>
        </p:txBody>
      </p:sp>
      <p:cxnSp>
        <p:nvCxnSpPr>
          <p:cNvPr id="25" name="Straight Arrow Connector 24"/>
          <p:cNvCxnSpPr/>
          <p:nvPr/>
        </p:nvCxnSpPr>
        <p:spPr>
          <a:xfrm>
            <a:off x="332661" y="3722132"/>
            <a:ext cx="2121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2661" y="3352800"/>
            <a:ext cx="907621" cy="369332"/>
          </a:xfrm>
          <a:prstGeom prst="rect">
            <a:avLst/>
          </a:prstGeom>
          <a:noFill/>
        </p:spPr>
        <p:txBody>
          <a:bodyPr wrap="none" rtlCol="0">
            <a:spAutoFit/>
          </a:bodyPr>
          <a:lstStyle/>
          <a:p>
            <a:r>
              <a:rPr lang="en-US" dirty="0"/>
              <a:t>DD[7:0]</a:t>
            </a:r>
          </a:p>
        </p:txBody>
      </p:sp>
      <p:cxnSp>
        <p:nvCxnSpPr>
          <p:cNvPr id="27" name="Straight Arrow Connector 26"/>
          <p:cNvCxnSpPr/>
          <p:nvPr/>
        </p:nvCxnSpPr>
        <p:spPr>
          <a:xfrm>
            <a:off x="332661" y="4149804"/>
            <a:ext cx="2121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2661" y="3780472"/>
            <a:ext cx="1011624" cy="369332"/>
          </a:xfrm>
          <a:prstGeom prst="rect">
            <a:avLst/>
          </a:prstGeom>
          <a:noFill/>
        </p:spPr>
        <p:txBody>
          <a:bodyPr wrap="none" rtlCol="0">
            <a:spAutoFit/>
          </a:bodyPr>
          <a:lstStyle/>
          <a:p>
            <a:r>
              <a:rPr lang="en-US" dirty="0"/>
              <a:t>DA[12:0]</a:t>
            </a:r>
          </a:p>
        </p:txBody>
      </p:sp>
      <p:cxnSp>
        <p:nvCxnSpPr>
          <p:cNvPr id="29" name="Straight Arrow Connector 28"/>
          <p:cNvCxnSpPr/>
          <p:nvPr/>
        </p:nvCxnSpPr>
        <p:spPr>
          <a:xfrm>
            <a:off x="343547" y="4533933"/>
            <a:ext cx="2121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2661" y="4164601"/>
            <a:ext cx="1957587" cy="369332"/>
          </a:xfrm>
          <a:prstGeom prst="rect">
            <a:avLst/>
          </a:prstGeom>
          <a:noFill/>
        </p:spPr>
        <p:txBody>
          <a:bodyPr wrap="none" rtlCol="0">
            <a:spAutoFit/>
          </a:bodyPr>
          <a:lstStyle/>
          <a:p>
            <a:r>
              <a:rPr lang="en-US" dirty="0"/>
              <a:t>A/G, A/S, CSS, INV</a:t>
            </a:r>
          </a:p>
        </p:txBody>
      </p:sp>
      <p:cxnSp>
        <p:nvCxnSpPr>
          <p:cNvPr id="31" name="Straight Arrow Connector 30"/>
          <p:cNvCxnSpPr/>
          <p:nvPr/>
        </p:nvCxnSpPr>
        <p:spPr>
          <a:xfrm>
            <a:off x="7800261" y="2062842"/>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307419" y="32766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01840" y="2895600"/>
            <a:ext cx="881973" cy="369332"/>
          </a:xfrm>
          <a:prstGeom prst="rect">
            <a:avLst/>
          </a:prstGeom>
          <a:noFill/>
        </p:spPr>
        <p:txBody>
          <a:bodyPr wrap="none" rtlCol="0">
            <a:spAutoFit/>
          </a:bodyPr>
          <a:lstStyle/>
          <a:p>
            <a:r>
              <a:rPr lang="en-US" dirty="0"/>
              <a:t>D[12:0]</a:t>
            </a:r>
          </a:p>
        </p:txBody>
      </p:sp>
      <p:cxnSp>
        <p:nvCxnSpPr>
          <p:cNvPr id="35" name="Straight Arrow Connector 34"/>
          <p:cNvCxnSpPr/>
          <p:nvPr/>
        </p:nvCxnSpPr>
        <p:spPr>
          <a:xfrm>
            <a:off x="4300640" y="37338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95061" y="3352800"/>
            <a:ext cx="886781" cy="369332"/>
          </a:xfrm>
          <a:prstGeom prst="rect">
            <a:avLst/>
          </a:prstGeom>
          <a:noFill/>
        </p:spPr>
        <p:txBody>
          <a:bodyPr wrap="none" rtlCol="0">
            <a:spAutoFit/>
          </a:bodyPr>
          <a:lstStyle/>
          <a:p>
            <a:r>
              <a:rPr lang="en-US" dirty="0" err="1"/>
              <a:t>wrAddr</a:t>
            </a:r>
            <a:endParaRPr lang="en-US" dirty="0"/>
          </a:p>
        </p:txBody>
      </p:sp>
      <p:cxnSp>
        <p:nvCxnSpPr>
          <p:cNvPr id="37" name="Straight Arrow Connector 36"/>
          <p:cNvCxnSpPr/>
          <p:nvPr/>
        </p:nvCxnSpPr>
        <p:spPr>
          <a:xfrm>
            <a:off x="4300640" y="42672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95061" y="3886200"/>
            <a:ext cx="840358" cy="369332"/>
          </a:xfrm>
          <a:prstGeom prst="rect">
            <a:avLst/>
          </a:prstGeom>
          <a:noFill/>
        </p:spPr>
        <p:txBody>
          <a:bodyPr wrap="none" rtlCol="0">
            <a:spAutoFit/>
          </a:bodyPr>
          <a:lstStyle/>
          <a:p>
            <a:r>
              <a:rPr lang="en-US" dirty="0" err="1"/>
              <a:t>rdAddr</a:t>
            </a:r>
            <a:endParaRPr lang="en-US" dirty="0"/>
          </a:p>
        </p:txBody>
      </p:sp>
      <p:cxnSp>
        <p:nvCxnSpPr>
          <p:cNvPr id="45" name="Straight Arrow Connector 44"/>
          <p:cNvCxnSpPr/>
          <p:nvPr/>
        </p:nvCxnSpPr>
        <p:spPr>
          <a:xfrm>
            <a:off x="4307419" y="49530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01840" y="4583668"/>
            <a:ext cx="881973" cy="369332"/>
          </a:xfrm>
          <a:prstGeom prst="rect">
            <a:avLst/>
          </a:prstGeom>
          <a:noFill/>
        </p:spPr>
        <p:txBody>
          <a:bodyPr wrap="none" rtlCol="0">
            <a:spAutoFit/>
          </a:bodyPr>
          <a:lstStyle/>
          <a:p>
            <a:r>
              <a:rPr lang="en-US" dirty="0"/>
              <a:t>D[12:0]</a:t>
            </a:r>
          </a:p>
        </p:txBody>
      </p:sp>
      <p:cxnSp>
        <p:nvCxnSpPr>
          <p:cNvPr id="47" name="Straight Arrow Connector 46"/>
          <p:cNvCxnSpPr/>
          <p:nvPr/>
        </p:nvCxnSpPr>
        <p:spPr>
          <a:xfrm>
            <a:off x="4300640" y="54102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295061" y="5029200"/>
            <a:ext cx="886781" cy="369332"/>
          </a:xfrm>
          <a:prstGeom prst="rect">
            <a:avLst/>
          </a:prstGeom>
          <a:noFill/>
        </p:spPr>
        <p:txBody>
          <a:bodyPr wrap="none" rtlCol="0">
            <a:spAutoFit/>
          </a:bodyPr>
          <a:lstStyle/>
          <a:p>
            <a:r>
              <a:rPr lang="en-US" dirty="0" err="1"/>
              <a:t>wrAddr</a:t>
            </a:r>
            <a:endParaRPr lang="en-US" dirty="0"/>
          </a:p>
        </p:txBody>
      </p:sp>
      <p:cxnSp>
        <p:nvCxnSpPr>
          <p:cNvPr id="49" name="Straight Arrow Connector 48"/>
          <p:cNvCxnSpPr/>
          <p:nvPr/>
        </p:nvCxnSpPr>
        <p:spPr>
          <a:xfrm>
            <a:off x="4300640" y="59436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95061" y="5562600"/>
            <a:ext cx="840358" cy="369332"/>
          </a:xfrm>
          <a:prstGeom prst="rect">
            <a:avLst/>
          </a:prstGeom>
          <a:noFill/>
        </p:spPr>
        <p:txBody>
          <a:bodyPr wrap="none" rtlCol="0">
            <a:spAutoFit/>
          </a:bodyPr>
          <a:lstStyle/>
          <a:p>
            <a:r>
              <a:rPr lang="en-US" dirty="0" err="1"/>
              <a:t>rdAddr</a:t>
            </a:r>
            <a:endParaRPr lang="en-US" dirty="0"/>
          </a:p>
        </p:txBody>
      </p:sp>
      <p:cxnSp>
        <p:nvCxnSpPr>
          <p:cNvPr id="52" name="Straight Arrow Connector 51"/>
          <p:cNvCxnSpPr/>
          <p:nvPr/>
        </p:nvCxnSpPr>
        <p:spPr>
          <a:xfrm>
            <a:off x="6739040" y="41910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733461" y="3810000"/>
            <a:ext cx="881973" cy="369332"/>
          </a:xfrm>
          <a:prstGeom prst="rect">
            <a:avLst/>
          </a:prstGeom>
          <a:noFill/>
        </p:spPr>
        <p:txBody>
          <a:bodyPr wrap="none" rtlCol="0">
            <a:spAutoFit/>
          </a:bodyPr>
          <a:lstStyle/>
          <a:p>
            <a:r>
              <a:rPr lang="en-US" dirty="0"/>
              <a:t>D[12:0]</a:t>
            </a:r>
          </a:p>
        </p:txBody>
      </p:sp>
      <p:cxnSp>
        <p:nvCxnSpPr>
          <p:cNvPr id="55" name="Straight Arrow Connector 54"/>
          <p:cNvCxnSpPr/>
          <p:nvPr/>
        </p:nvCxnSpPr>
        <p:spPr>
          <a:xfrm>
            <a:off x="6739040" y="5029200"/>
            <a:ext cx="9020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733461" y="4648200"/>
            <a:ext cx="881973" cy="369332"/>
          </a:xfrm>
          <a:prstGeom prst="rect">
            <a:avLst/>
          </a:prstGeom>
          <a:noFill/>
        </p:spPr>
        <p:txBody>
          <a:bodyPr wrap="none" rtlCol="0">
            <a:spAutoFit/>
          </a:bodyPr>
          <a:lstStyle/>
          <a:p>
            <a:r>
              <a:rPr lang="en-US" dirty="0"/>
              <a:t>D[12:0]</a:t>
            </a:r>
          </a:p>
        </p:txBody>
      </p:sp>
      <p:cxnSp>
        <p:nvCxnSpPr>
          <p:cNvPr id="59" name="Straight Arrow Connector 58"/>
          <p:cNvCxnSpPr/>
          <p:nvPr/>
        </p:nvCxnSpPr>
        <p:spPr>
          <a:xfrm>
            <a:off x="343547" y="2011561"/>
            <a:ext cx="5987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2661" y="1630560"/>
            <a:ext cx="392993" cy="369332"/>
          </a:xfrm>
          <a:prstGeom prst="rect">
            <a:avLst/>
          </a:prstGeom>
          <a:noFill/>
        </p:spPr>
        <p:txBody>
          <a:bodyPr wrap="none" rtlCol="0">
            <a:spAutoFit/>
          </a:bodyPr>
          <a:lstStyle/>
          <a:p>
            <a:r>
              <a:rPr lang="en-US" dirty="0"/>
              <a:t>FS</a:t>
            </a:r>
          </a:p>
        </p:txBody>
      </p:sp>
      <p:cxnSp>
        <p:nvCxnSpPr>
          <p:cNvPr id="61" name="Straight Arrow Connector 60"/>
          <p:cNvCxnSpPr/>
          <p:nvPr/>
        </p:nvCxnSpPr>
        <p:spPr>
          <a:xfrm>
            <a:off x="343547" y="2438400"/>
            <a:ext cx="5987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661" y="2041071"/>
            <a:ext cx="434734" cy="369332"/>
          </a:xfrm>
          <a:prstGeom prst="rect">
            <a:avLst/>
          </a:prstGeom>
          <a:noFill/>
        </p:spPr>
        <p:txBody>
          <a:bodyPr wrap="none" rtlCol="0">
            <a:spAutoFit/>
          </a:bodyPr>
          <a:lstStyle/>
          <a:p>
            <a:r>
              <a:rPr lang="en-US" dirty="0"/>
              <a:t>HS</a:t>
            </a:r>
          </a:p>
        </p:txBody>
      </p:sp>
      <p:cxnSp>
        <p:nvCxnSpPr>
          <p:cNvPr id="84" name="Straight Connector 83"/>
          <p:cNvCxnSpPr/>
          <p:nvPr/>
        </p:nvCxnSpPr>
        <p:spPr>
          <a:xfrm>
            <a:off x="7800261" y="2062842"/>
            <a:ext cx="0" cy="174715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800261" y="2077060"/>
            <a:ext cx="1038939" cy="369332"/>
          </a:xfrm>
          <a:prstGeom prst="rect">
            <a:avLst/>
          </a:prstGeom>
          <a:noFill/>
        </p:spPr>
        <p:txBody>
          <a:bodyPr wrap="none" rtlCol="0">
            <a:spAutoFit/>
          </a:bodyPr>
          <a:lstStyle/>
          <a:p>
            <a:r>
              <a:rPr lang="en-US" dirty="0"/>
              <a:t>VGA RGB</a:t>
            </a:r>
          </a:p>
        </p:txBody>
      </p:sp>
    </p:spTree>
    <p:extLst>
      <p:ext uri="{BB962C8B-B14F-4D97-AF65-F5344CB8AC3E}">
        <p14:creationId xmlns:p14="http://schemas.microsoft.com/office/powerpoint/2010/main" val="45282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Review</a:t>
            </a:r>
          </a:p>
        </p:txBody>
      </p:sp>
      <p:sp>
        <p:nvSpPr>
          <p:cNvPr id="3" name="Content Placeholder 2"/>
          <p:cNvSpPr>
            <a:spLocks noGrp="1"/>
          </p:cNvSpPr>
          <p:nvPr>
            <p:ph idx="1"/>
          </p:nvPr>
        </p:nvSpPr>
        <p:spPr/>
        <p:txBody>
          <a:bodyPr>
            <a:normAutofit lnSpcReduction="10000"/>
          </a:bodyPr>
          <a:lstStyle/>
          <a:p>
            <a:r>
              <a:rPr lang="en-US" dirty="0"/>
              <a:t>Goal: Enable 6847-based systems (including Color Computers 1 and 2, MC-10, and </a:t>
            </a:r>
            <a:r>
              <a:rPr lang="en-US" dirty="0" err="1"/>
              <a:t>Tano</a:t>
            </a:r>
            <a:r>
              <a:rPr lang="en-US" dirty="0"/>
              <a:t> Dragon) to output VGA</a:t>
            </a:r>
          </a:p>
          <a:p>
            <a:r>
              <a:rPr lang="en-US" dirty="0"/>
              <a:t>Uses 6847 I/</a:t>
            </a:r>
            <a:r>
              <a:rPr lang="en-US" dirty="0" err="1"/>
              <a:t>Os</a:t>
            </a:r>
            <a:r>
              <a:rPr lang="en-US" dirty="0"/>
              <a:t>, snoops only digital signals to generate VGA</a:t>
            </a:r>
            <a:br>
              <a:rPr lang="en-US" dirty="0"/>
            </a:br>
            <a:endParaRPr lang="en-US" dirty="0"/>
          </a:p>
          <a:p>
            <a:r>
              <a:rPr lang="en-US" dirty="0"/>
              <a:t>Started 2011 by Brendan Donahe &amp; Steve Spiller with </a:t>
            </a:r>
            <a:r>
              <a:rPr lang="en-US" dirty="0" err="1"/>
              <a:t>perfboard</a:t>
            </a:r>
            <a:r>
              <a:rPr lang="en-US" dirty="0"/>
              <a:t> prototype</a:t>
            </a:r>
          </a:p>
          <a:p>
            <a:r>
              <a:rPr lang="en-US" dirty="0"/>
              <a:t>In 2015 asked Ed Snider to help</a:t>
            </a:r>
          </a:p>
        </p:txBody>
      </p:sp>
      <p:sp>
        <p:nvSpPr>
          <p:cNvPr id="4" name="Date Placeholder 3"/>
          <p:cNvSpPr>
            <a:spLocks noGrp="1"/>
          </p:cNvSpPr>
          <p:nvPr>
            <p:ph type="dt" sz="half" idx="10"/>
          </p:nvPr>
        </p:nvSpPr>
        <p:spPr/>
        <p:txBody>
          <a:bodyPr/>
          <a:lstStyle/>
          <a:p>
            <a:fld id="{7D18A955-1D64-4765-BB5E-F276600C706A}"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3</a:t>
            </a:fld>
            <a:endParaRPr lang="en-US"/>
          </a:p>
        </p:txBody>
      </p:sp>
    </p:spTree>
    <p:extLst>
      <p:ext uri="{BB962C8B-B14F-4D97-AF65-F5344CB8AC3E}">
        <p14:creationId xmlns:p14="http://schemas.microsoft.com/office/powerpoint/2010/main" val="316838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Status</a:t>
            </a:r>
          </a:p>
        </p:txBody>
      </p:sp>
      <p:sp>
        <p:nvSpPr>
          <p:cNvPr id="3" name="Content Placeholder 2"/>
          <p:cNvSpPr>
            <a:spLocks noGrp="1"/>
          </p:cNvSpPr>
          <p:nvPr>
            <p:ph idx="1"/>
          </p:nvPr>
        </p:nvSpPr>
        <p:spPr>
          <a:xfrm>
            <a:off x="304800" y="1417638"/>
            <a:ext cx="8534400" cy="4938712"/>
          </a:xfrm>
        </p:spPr>
        <p:txBody>
          <a:bodyPr>
            <a:normAutofit lnSpcReduction="10000"/>
          </a:bodyPr>
          <a:lstStyle/>
          <a:p>
            <a:r>
              <a:rPr lang="en-US" dirty="0"/>
              <a:t>Since </a:t>
            </a:r>
            <a:r>
              <a:rPr lang="en-US" dirty="0" err="1"/>
              <a:t>CoCoFEST</a:t>
            </a:r>
            <a:r>
              <a:rPr lang="en-US" dirty="0"/>
              <a:t>! 2017</a:t>
            </a:r>
          </a:p>
          <a:p>
            <a:pPr lvl="1"/>
            <a:r>
              <a:rPr lang="en-US" dirty="0"/>
              <a:t>Completed 6kB 128x96 16-color mode</a:t>
            </a:r>
          </a:p>
          <a:p>
            <a:pPr lvl="1"/>
            <a:r>
              <a:rPr lang="en-US" dirty="0"/>
              <a:t>Added 2kB 64 column x 32 row text-and-SG mode</a:t>
            </a:r>
          </a:p>
          <a:p>
            <a:pPr lvl="1"/>
            <a:r>
              <a:rPr lang="en-US" dirty="0"/>
              <a:t>Updated color palette controls for future palette backward-compatibility</a:t>
            </a:r>
          </a:p>
          <a:p>
            <a:r>
              <a:rPr lang="en-US" dirty="0"/>
              <a:t>To do</a:t>
            </a:r>
          </a:p>
          <a:p>
            <a:pPr lvl="1"/>
            <a:r>
              <a:rPr lang="en-US" dirty="0"/>
              <a:t>6847T1 (XC80652P) compatibility</a:t>
            </a:r>
          </a:p>
          <a:p>
            <a:pPr lvl="1"/>
            <a:r>
              <a:rPr lang="en-US" dirty="0"/>
              <a:t>Support systems other than rev B board </a:t>
            </a:r>
            <a:r>
              <a:rPr lang="en-US" dirty="0" err="1"/>
              <a:t>CoCo</a:t>
            </a:r>
            <a:r>
              <a:rPr lang="en-US" dirty="0"/>
              <a:t> 2</a:t>
            </a:r>
          </a:p>
          <a:p>
            <a:pPr lvl="1"/>
            <a:r>
              <a:rPr lang="en-US" dirty="0"/>
              <a:t>Audio</a:t>
            </a:r>
          </a:p>
          <a:p>
            <a:pPr lvl="1"/>
            <a:r>
              <a:rPr lang="en-US" dirty="0"/>
              <a:t>Other enhancements to FPGA design</a:t>
            </a:r>
          </a:p>
        </p:txBody>
      </p:sp>
      <p:sp>
        <p:nvSpPr>
          <p:cNvPr id="4" name="Date Placeholder 3"/>
          <p:cNvSpPr>
            <a:spLocks noGrp="1"/>
          </p:cNvSpPr>
          <p:nvPr>
            <p:ph type="dt" sz="half" idx="10"/>
          </p:nvPr>
        </p:nvSpPr>
        <p:spPr/>
        <p:txBody>
          <a:bodyPr/>
          <a:lstStyle/>
          <a:p>
            <a:fld id="{3F1D8C3E-25FB-427D-A1FD-5B8684ECF026}"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4</a:t>
            </a:fld>
            <a:endParaRPr lang="en-US" dirty="0"/>
          </a:p>
        </p:txBody>
      </p:sp>
    </p:spTree>
    <p:extLst>
      <p:ext uri="{BB962C8B-B14F-4D97-AF65-F5344CB8AC3E}">
        <p14:creationId xmlns:p14="http://schemas.microsoft.com/office/powerpoint/2010/main" val="368798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Kit - Now Available!</a:t>
            </a:r>
          </a:p>
        </p:txBody>
      </p:sp>
      <p:sp>
        <p:nvSpPr>
          <p:cNvPr id="4" name="Date Placeholder 3"/>
          <p:cNvSpPr>
            <a:spLocks noGrp="1"/>
          </p:cNvSpPr>
          <p:nvPr>
            <p:ph type="dt" sz="half" idx="10"/>
          </p:nvPr>
        </p:nvSpPr>
        <p:spPr/>
        <p:txBody>
          <a:bodyPr/>
          <a:lstStyle/>
          <a:p>
            <a:fld id="{BA914211-4EAA-4C13-8B0A-E2BF1F2BFC3C}"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5</a:t>
            </a:fld>
            <a:endParaRPr lang="en-US" dirty="0"/>
          </a:p>
        </p:txBody>
      </p:sp>
      <p:pic>
        <p:nvPicPr>
          <p:cNvPr id="8" name="Picture 7">
            <a:extLst>
              <a:ext uri="{FF2B5EF4-FFF2-40B4-BE49-F238E27FC236}">
                <a16:creationId xmlns:a16="http://schemas.microsoft.com/office/drawing/2014/main" id="{9F96E53C-BBF3-4270-B764-31FE738F0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0" y="1295400"/>
            <a:ext cx="6299200" cy="4724400"/>
          </a:xfrm>
          <a:prstGeom prst="rect">
            <a:avLst/>
          </a:prstGeom>
        </p:spPr>
      </p:pic>
    </p:spTree>
    <p:extLst>
      <p:ext uri="{BB962C8B-B14F-4D97-AF65-F5344CB8AC3E}">
        <p14:creationId xmlns:p14="http://schemas.microsoft.com/office/powerpoint/2010/main" val="32955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Production Kit – Example Installation</a:t>
            </a:r>
          </a:p>
        </p:txBody>
      </p:sp>
      <p:sp>
        <p:nvSpPr>
          <p:cNvPr id="4" name="Date Placeholder 3"/>
          <p:cNvSpPr>
            <a:spLocks noGrp="1"/>
          </p:cNvSpPr>
          <p:nvPr>
            <p:ph type="dt" sz="half" idx="10"/>
          </p:nvPr>
        </p:nvSpPr>
        <p:spPr/>
        <p:txBody>
          <a:bodyPr/>
          <a:lstStyle/>
          <a:p>
            <a:fld id="{BA914211-4EAA-4C13-8B0A-E2BF1F2BFC3C}" type="datetime1">
              <a:rPr lang="en-US" smtClean="0"/>
              <a:t>10/6/2017</a:t>
            </a:fld>
            <a:endParaRPr lang="en-US"/>
          </a:p>
        </p:txBody>
      </p:sp>
      <p:sp>
        <p:nvSpPr>
          <p:cNvPr id="5" name="Footer Placeholder 4"/>
          <p:cNvSpPr>
            <a:spLocks noGrp="1"/>
          </p:cNvSpPr>
          <p:nvPr>
            <p:ph type="ftr" sz="quarter" idx="11"/>
          </p:nvPr>
        </p:nvSpPr>
        <p:spPr/>
        <p:txBody>
          <a:bodyPr/>
          <a:lstStyle/>
          <a:p>
            <a:r>
              <a:rPr lang="en-US" dirty="0" err="1"/>
              <a:t>CoCoVGA</a:t>
            </a:r>
            <a:r>
              <a:rPr lang="en-US" dirty="0"/>
              <a:t> @ Tandy Assembly 2017</a:t>
            </a:r>
          </a:p>
        </p:txBody>
      </p:sp>
      <p:sp>
        <p:nvSpPr>
          <p:cNvPr id="6" name="Slide Number Placeholder 5"/>
          <p:cNvSpPr>
            <a:spLocks noGrp="1"/>
          </p:cNvSpPr>
          <p:nvPr>
            <p:ph type="sldNum" sz="quarter" idx="12"/>
          </p:nvPr>
        </p:nvSpPr>
        <p:spPr/>
        <p:txBody>
          <a:bodyPr/>
          <a:lstStyle/>
          <a:p>
            <a:fld id="{5BD11713-41CB-4092-BA16-04109412DE38}" type="slidenum">
              <a:rPr lang="en-US" smtClean="0"/>
              <a:t>6</a:t>
            </a:fld>
            <a:endParaRPr lang="en-US" dirty="0"/>
          </a:p>
        </p:txBody>
      </p:sp>
      <p:pic>
        <p:nvPicPr>
          <p:cNvPr id="1028" name="Picture 4" descr="C:\Users\BDonahe\Downloads\CoCoVGA\IMG_20170416_174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69" y="1545226"/>
            <a:ext cx="5051697" cy="37887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Donahe\Downloads\CoCoVGA\IMG_20170416_172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409950"/>
            <a:ext cx="3764280" cy="282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1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2265-B8DA-4334-B506-2A55DD723916}"/>
              </a:ext>
            </a:extLst>
          </p:cNvPr>
          <p:cNvSpPr>
            <a:spLocks noGrp="1"/>
          </p:cNvSpPr>
          <p:nvPr>
            <p:ph type="title"/>
          </p:nvPr>
        </p:nvSpPr>
        <p:spPr/>
        <p:txBody>
          <a:bodyPr/>
          <a:lstStyle/>
          <a:p>
            <a:r>
              <a:rPr lang="en-US" dirty="0"/>
              <a:t>Why 64-Column Text in HW?</a:t>
            </a:r>
          </a:p>
        </p:txBody>
      </p:sp>
      <p:sp>
        <p:nvSpPr>
          <p:cNvPr id="3" name="Content Placeholder 2">
            <a:extLst>
              <a:ext uri="{FF2B5EF4-FFF2-40B4-BE49-F238E27FC236}">
                <a16:creationId xmlns:a16="http://schemas.microsoft.com/office/drawing/2014/main" id="{05A1492E-E023-4775-A39C-A671BC77D76B}"/>
              </a:ext>
            </a:extLst>
          </p:cNvPr>
          <p:cNvSpPr>
            <a:spLocks noGrp="1"/>
          </p:cNvSpPr>
          <p:nvPr>
            <p:ph idx="1"/>
          </p:nvPr>
        </p:nvSpPr>
        <p:spPr>
          <a:xfrm>
            <a:off x="457200" y="1752600"/>
            <a:ext cx="8229600" cy="4397375"/>
          </a:xfrm>
        </p:spPr>
        <p:txBody>
          <a:bodyPr>
            <a:normAutofit fontScale="92500" lnSpcReduction="10000"/>
          </a:bodyPr>
          <a:lstStyle/>
          <a:p>
            <a:r>
              <a:rPr lang="en-US" dirty="0"/>
              <a:t>Offloads 6809 from having to draw text in PMODE 4/RG6 to achieve similar functionality</a:t>
            </a:r>
          </a:p>
          <a:p>
            <a:r>
              <a:rPr lang="en-US" dirty="0"/>
              <a:t>64 columns by 32 rows</a:t>
            </a:r>
          </a:p>
          <a:p>
            <a:pPr lvl="1"/>
            <a:r>
              <a:rPr lang="en-US" dirty="0"/>
              <a:t>straightforward to implement in FPGA </a:t>
            </a:r>
          </a:p>
          <a:p>
            <a:pPr lvl="1"/>
            <a:r>
              <a:rPr lang="en-US" dirty="0"/>
              <a:t>maps cleanly to 6847 addressing and character set</a:t>
            </a:r>
          </a:p>
          <a:p>
            <a:r>
              <a:rPr lang="en-US" dirty="0"/>
              <a:t>Feature I have always wanted for:</a:t>
            </a:r>
          </a:p>
          <a:p>
            <a:pPr lvl="1"/>
            <a:r>
              <a:rPr lang="en-US" dirty="0"/>
              <a:t>Text adventures</a:t>
            </a:r>
          </a:p>
          <a:p>
            <a:pPr lvl="1"/>
            <a:r>
              <a:rPr lang="en-US" dirty="0"/>
              <a:t>OS-9</a:t>
            </a:r>
          </a:p>
          <a:p>
            <a:pPr lvl="1"/>
            <a:r>
              <a:rPr lang="en-US" dirty="0"/>
              <a:t>Programming</a:t>
            </a:r>
          </a:p>
          <a:p>
            <a:endParaRPr lang="en-US" dirty="0"/>
          </a:p>
        </p:txBody>
      </p:sp>
      <p:sp>
        <p:nvSpPr>
          <p:cNvPr id="4" name="Date Placeholder 3">
            <a:extLst>
              <a:ext uri="{FF2B5EF4-FFF2-40B4-BE49-F238E27FC236}">
                <a16:creationId xmlns:a16="http://schemas.microsoft.com/office/drawing/2014/main" id="{D03E66BD-2E65-4021-B8B4-EBD0A215FF72}"/>
              </a:ext>
            </a:extLst>
          </p:cNvPr>
          <p:cNvSpPr>
            <a:spLocks noGrp="1"/>
          </p:cNvSpPr>
          <p:nvPr>
            <p:ph type="dt" sz="half" idx="10"/>
          </p:nvPr>
        </p:nvSpPr>
        <p:spPr/>
        <p:txBody>
          <a:bodyPr/>
          <a:lstStyle/>
          <a:p>
            <a:fld id="{21D0F632-0029-41F4-8DE5-7C8EE09FD70B}" type="datetime1">
              <a:rPr lang="en-US" smtClean="0"/>
              <a:t>10/6/2017</a:t>
            </a:fld>
            <a:endParaRPr lang="en-US" dirty="0"/>
          </a:p>
        </p:txBody>
      </p:sp>
      <p:sp>
        <p:nvSpPr>
          <p:cNvPr id="5" name="Footer Placeholder 4">
            <a:extLst>
              <a:ext uri="{FF2B5EF4-FFF2-40B4-BE49-F238E27FC236}">
                <a16:creationId xmlns:a16="http://schemas.microsoft.com/office/drawing/2014/main" id="{18A16CCB-E80D-4B9B-80C1-3F05A537179C}"/>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5261EABC-3238-406B-887F-942E82D1C630}"/>
              </a:ext>
            </a:extLst>
          </p:cNvPr>
          <p:cNvSpPr>
            <a:spLocks noGrp="1"/>
          </p:cNvSpPr>
          <p:nvPr>
            <p:ph type="sldNum" sz="quarter" idx="12"/>
          </p:nvPr>
        </p:nvSpPr>
        <p:spPr/>
        <p:txBody>
          <a:bodyPr/>
          <a:lstStyle/>
          <a:p>
            <a:fld id="{5BD11713-41CB-4092-BA16-04109412DE38}" type="slidenum">
              <a:rPr lang="en-US" smtClean="0"/>
              <a:t>7</a:t>
            </a:fld>
            <a:endParaRPr lang="en-US"/>
          </a:p>
        </p:txBody>
      </p:sp>
    </p:spTree>
    <p:extLst>
      <p:ext uri="{BB962C8B-B14F-4D97-AF65-F5344CB8AC3E}">
        <p14:creationId xmlns:p14="http://schemas.microsoft.com/office/powerpoint/2010/main" val="427073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2265-B8DA-4334-B506-2A55DD723916}"/>
              </a:ext>
            </a:extLst>
          </p:cNvPr>
          <p:cNvSpPr>
            <a:spLocks noGrp="1"/>
          </p:cNvSpPr>
          <p:nvPr>
            <p:ph type="title"/>
          </p:nvPr>
        </p:nvSpPr>
        <p:spPr/>
        <p:txBody>
          <a:bodyPr>
            <a:normAutofit fontScale="90000"/>
          </a:bodyPr>
          <a:lstStyle/>
          <a:p>
            <a:r>
              <a:rPr lang="en-US" dirty="0"/>
              <a:t>BASIC 64-Column Mode Requirements</a:t>
            </a:r>
          </a:p>
        </p:txBody>
      </p:sp>
      <p:sp>
        <p:nvSpPr>
          <p:cNvPr id="3" name="Content Placeholder 2">
            <a:extLst>
              <a:ext uri="{FF2B5EF4-FFF2-40B4-BE49-F238E27FC236}">
                <a16:creationId xmlns:a16="http://schemas.microsoft.com/office/drawing/2014/main" id="{05A1492E-E023-4775-A39C-A671BC77D76B}"/>
              </a:ext>
            </a:extLst>
          </p:cNvPr>
          <p:cNvSpPr>
            <a:spLocks noGrp="1"/>
          </p:cNvSpPr>
          <p:nvPr>
            <p:ph idx="1"/>
          </p:nvPr>
        </p:nvSpPr>
        <p:spPr>
          <a:xfrm>
            <a:off x="457200" y="1752600"/>
            <a:ext cx="8229600" cy="4397375"/>
          </a:xfrm>
        </p:spPr>
        <p:txBody>
          <a:bodyPr>
            <a:normAutofit/>
          </a:bodyPr>
          <a:lstStyle/>
          <a:p>
            <a:r>
              <a:rPr lang="en-US" dirty="0"/>
              <a:t>64kB RAM</a:t>
            </a:r>
          </a:p>
          <a:p>
            <a:r>
              <a:rPr lang="en-US" dirty="0"/>
              <a:t>DECB (or compatible)</a:t>
            </a:r>
          </a:p>
          <a:p>
            <a:r>
              <a:rPr lang="en-US" dirty="0" err="1"/>
              <a:t>CoCoVGA</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D03E66BD-2E65-4021-B8B4-EBD0A215FF72}"/>
              </a:ext>
            </a:extLst>
          </p:cNvPr>
          <p:cNvSpPr>
            <a:spLocks noGrp="1"/>
          </p:cNvSpPr>
          <p:nvPr>
            <p:ph type="dt" sz="half" idx="10"/>
          </p:nvPr>
        </p:nvSpPr>
        <p:spPr/>
        <p:txBody>
          <a:bodyPr/>
          <a:lstStyle/>
          <a:p>
            <a:fld id="{21D0F632-0029-41F4-8DE5-7C8EE09FD70B}" type="datetime1">
              <a:rPr lang="en-US" smtClean="0"/>
              <a:t>10/6/2017</a:t>
            </a:fld>
            <a:endParaRPr lang="en-US" dirty="0"/>
          </a:p>
        </p:txBody>
      </p:sp>
      <p:sp>
        <p:nvSpPr>
          <p:cNvPr id="5" name="Footer Placeholder 4">
            <a:extLst>
              <a:ext uri="{FF2B5EF4-FFF2-40B4-BE49-F238E27FC236}">
                <a16:creationId xmlns:a16="http://schemas.microsoft.com/office/drawing/2014/main" id="{18A16CCB-E80D-4B9B-80C1-3F05A537179C}"/>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5261EABC-3238-406B-887F-942E82D1C630}"/>
              </a:ext>
            </a:extLst>
          </p:cNvPr>
          <p:cNvSpPr>
            <a:spLocks noGrp="1"/>
          </p:cNvSpPr>
          <p:nvPr>
            <p:ph type="sldNum" sz="quarter" idx="12"/>
          </p:nvPr>
        </p:nvSpPr>
        <p:spPr/>
        <p:txBody>
          <a:bodyPr/>
          <a:lstStyle/>
          <a:p>
            <a:fld id="{5BD11713-41CB-4092-BA16-04109412DE38}" type="slidenum">
              <a:rPr lang="en-US" smtClean="0"/>
              <a:t>8</a:t>
            </a:fld>
            <a:endParaRPr lang="en-US"/>
          </a:p>
        </p:txBody>
      </p:sp>
    </p:spTree>
    <p:extLst>
      <p:ext uri="{BB962C8B-B14F-4D97-AF65-F5344CB8AC3E}">
        <p14:creationId xmlns:p14="http://schemas.microsoft.com/office/powerpoint/2010/main" val="344833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82D7-5726-44DD-A958-59FC60693A3D}"/>
              </a:ext>
            </a:extLst>
          </p:cNvPr>
          <p:cNvSpPr>
            <a:spLocks noGrp="1"/>
          </p:cNvSpPr>
          <p:nvPr>
            <p:ph type="title"/>
          </p:nvPr>
        </p:nvSpPr>
        <p:spPr/>
        <p:txBody>
          <a:bodyPr/>
          <a:lstStyle/>
          <a:p>
            <a:r>
              <a:rPr lang="en-US" dirty="0"/>
              <a:t>6847 vs. BASIC Modes</a:t>
            </a:r>
          </a:p>
        </p:txBody>
      </p:sp>
      <p:sp>
        <p:nvSpPr>
          <p:cNvPr id="4" name="Date Placeholder 3">
            <a:extLst>
              <a:ext uri="{FF2B5EF4-FFF2-40B4-BE49-F238E27FC236}">
                <a16:creationId xmlns:a16="http://schemas.microsoft.com/office/drawing/2014/main" id="{C61AB485-B27C-44EC-BD10-762CFD1C25C7}"/>
              </a:ext>
            </a:extLst>
          </p:cNvPr>
          <p:cNvSpPr>
            <a:spLocks noGrp="1"/>
          </p:cNvSpPr>
          <p:nvPr>
            <p:ph type="dt" sz="half" idx="10"/>
          </p:nvPr>
        </p:nvSpPr>
        <p:spPr/>
        <p:txBody>
          <a:bodyPr/>
          <a:lstStyle/>
          <a:p>
            <a:fld id="{21D0F632-0029-41F4-8DE5-7C8EE09FD70B}" type="datetime1">
              <a:rPr lang="en-US" smtClean="0"/>
              <a:t>10/6/2017</a:t>
            </a:fld>
            <a:endParaRPr lang="en-US"/>
          </a:p>
        </p:txBody>
      </p:sp>
      <p:sp>
        <p:nvSpPr>
          <p:cNvPr id="5" name="Footer Placeholder 4">
            <a:extLst>
              <a:ext uri="{FF2B5EF4-FFF2-40B4-BE49-F238E27FC236}">
                <a16:creationId xmlns:a16="http://schemas.microsoft.com/office/drawing/2014/main" id="{B2E80D16-B95B-44DF-8C17-ECE081AE98B6}"/>
              </a:ext>
            </a:extLst>
          </p:cNvPr>
          <p:cNvSpPr>
            <a:spLocks noGrp="1"/>
          </p:cNvSpPr>
          <p:nvPr>
            <p:ph type="ftr" sz="quarter" idx="11"/>
          </p:nvPr>
        </p:nvSpPr>
        <p:spPr/>
        <p:txBody>
          <a:bodyPr/>
          <a:lstStyle/>
          <a:p>
            <a:r>
              <a:rPr lang="en-US"/>
              <a:t>CoCoVGA @ Tandy Assembly 2017</a:t>
            </a:r>
            <a:endParaRPr lang="en-US" dirty="0"/>
          </a:p>
        </p:txBody>
      </p:sp>
      <p:sp>
        <p:nvSpPr>
          <p:cNvPr id="6" name="Slide Number Placeholder 5">
            <a:extLst>
              <a:ext uri="{FF2B5EF4-FFF2-40B4-BE49-F238E27FC236}">
                <a16:creationId xmlns:a16="http://schemas.microsoft.com/office/drawing/2014/main" id="{A40C11E5-2120-42C7-855F-334454973AFB}"/>
              </a:ext>
            </a:extLst>
          </p:cNvPr>
          <p:cNvSpPr>
            <a:spLocks noGrp="1"/>
          </p:cNvSpPr>
          <p:nvPr>
            <p:ph type="sldNum" sz="quarter" idx="12"/>
          </p:nvPr>
        </p:nvSpPr>
        <p:spPr/>
        <p:txBody>
          <a:bodyPr/>
          <a:lstStyle/>
          <a:p>
            <a:fld id="{5BD11713-41CB-4092-BA16-04109412DE38}" type="slidenum">
              <a:rPr lang="en-US" smtClean="0"/>
              <a:t>9</a:t>
            </a:fld>
            <a:endParaRPr lang="en-US"/>
          </a:p>
        </p:txBody>
      </p:sp>
      <p:graphicFrame>
        <p:nvGraphicFramePr>
          <p:cNvPr id="7" name="Table 6">
            <a:extLst>
              <a:ext uri="{FF2B5EF4-FFF2-40B4-BE49-F238E27FC236}">
                <a16:creationId xmlns:a16="http://schemas.microsoft.com/office/drawing/2014/main" id="{5284726A-9659-4E4C-B10F-F438429D8A6A}"/>
              </a:ext>
            </a:extLst>
          </p:cNvPr>
          <p:cNvGraphicFramePr>
            <a:graphicFrameLocks noGrp="1"/>
          </p:cNvGraphicFramePr>
          <p:nvPr>
            <p:extLst>
              <p:ext uri="{D42A27DB-BD31-4B8C-83A1-F6EECF244321}">
                <p14:modId xmlns:p14="http://schemas.microsoft.com/office/powerpoint/2010/main" val="3832760006"/>
              </p:ext>
            </p:extLst>
          </p:nvPr>
        </p:nvGraphicFramePr>
        <p:xfrm>
          <a:off x="533400" y="1371601"/>
          <a:ext cx="7848599" cy="4898755"/>
        </p:xfrm>
        <a:graphic>
          <a:graphicData uri="http://schemas.openxmlformats.org/drawingml/2006/table">
            <a:tbl>
              <a:tblPr firstRow="1" bandRow="1">
                <a:tableStyleId>{17292A2E-F333-43FB-9621-5CBBE7FDCDCB}</a:tableStyleId>
              </a:tblPr>
              <a:tblGrid>
                <a:gridCol w="914400">
                  <a:extLst>
                    <a:ext uri="{9D8B030D-6E8A-4147-A177-3AD203B41FA5}">
                      <a16:colId xmlns:a16="http://schemas.microsoft.com/office/drawing/2014/main" val="3014735049"/>
                    </a:ext>
                  </a:extLst>
                </a:gridCol>
                <a:gridCol w="1447800">
                  <a:extLst>
                    <a:ext uri="{9D8B030D-6E8A-4147-A177-3AD203B41FA5}">
                      <a16:colId xmlns:a16="http://schemas.microsoft.com/office/drawing/2014/main" val="3284400075"/>
                    </a:ext>
                  </a:extLst>
                </a:gridCol>
                <a:gridCol w="838200">
                  <a:extLst>
                    <a:ext uri="{9D8B030D-6E8A-4147-A177-3AD203B41FA5}">
                      <a16:colId xmlns:a16="http://schemas.microsoft.com/office/drawing/2014/main" val="3755144108"/>
                    </a:ext>
                  </a:extLst>
                </a:gridCol>
                <a:gridCol w="755804">
                  <a:extLst>
                    <a:ext uri="{9D8B030D-6E8A-4147-A177-3AD203B41FA5}">
                      <a16:colId xmlns:a16="http://schemas.microsoft.com/office/drawing/2014/main" val="65032308"/>
                    </a:ext>
                  </a:extLst>
                </a:gridCol>
                <a:gridCol w="768196">
                  <a:extLst>
                    <a:ext uri="{9D8B030D-6E8A-4147-A177-3AD203B41FA5}">
                      <a16:colId xmlns:a16="http://schemas.microsoft.com/office/drawing/2014/main" val="879217704"/>
                    </a:ext>
                  </a:extLst>
                </a:gridCol>
                <a:gridCol w="1600200">
                  <a:extLst>
                    <a:ext uri="{9D8B030D-6E8A-4147-A177-3AD203B41FA5}">
                      <a16:colId xmlns:a16="http://schemas.microsoft.com/office/drawing/2014/main" val="1692239830"/>
                    </a:ext>
                  </a:extLst>
                </a:gridCol>
                <a:gridCol w="1523999">
                  <a:extLst>
                    <a:ext uri="{9D8B030D-6E8A-4147-A177-3AD203B41FA5}">
                      <a16:colId xmlns:a16="http://schemas.microsoft.com/office/drawing/2014/main" val="836603030"/>
                    </a:ext>
                  </a:extLst>
                </a:gridCol>
              </a:tblGrid>
              <a:tr h="684509">
                <a:tc>
                  <a:txBody>
                    <a:bodyPr/>
                    <a:lstStyle/>
                    <a:p>
                      <a:pPr algn="ctr"/>
                      <a:r>
                        <a:rPr lang="en-US" dirty="0"/>
                        <a:t>Spec Mode</a:t>
                      </a:r>
                    </a:p>
                  </a:txBody>
                  <a:tcPr anchor="ctr">
                    <a:solidFill>
                      <a:srgbClr val="00B050"/>
                    </a:solidFill>
                  </a:tcPr>
                </a:tc>
                <a:tc>
                  <a:txBody>
                    <a:bodyPr/>
                    <a:lstStyle/>
                    <a:p>
                      <a:pPr algn="ctr"/>
                      <a:r>
                        <a:rPr lang="en-US" dirty="0"/>
                        <a:t>Resolution</a:t>
                      </a:r>
                    </a:p>
                  </a:txBody>
                  <a:tcPr anchor="ctr">
                    <a:solidFill>
                      <a:srgbClr val="00B050"/>
                    </a:solidFill>
                  </a:tcPr>
                </a:tc>
                <a:tc>
                  <a:txBody>
                    <a:bodyPr/>
                    <a:lstStyle/>
                    <a:p>
                      <a:pPr algn="ctr"/>
                      <a:r>
                        <a:rPr lang="en-US" dirty="0"/>
                        <a:t>Colors</a:t>
                      </a:r>
                    </a:p>
                  </a:txBody>
                  <a:tcPr anchor="ctr">
                    <a:solidFill>
                      <a:srgbClr val="00B050"/>
                    </a:solidFill>
                  </a:tcPr>
                </a:tc>
                <a:tc>
                  <a:txBody>
                    <a:bodyPr/>
                    <a:lstStyle/>
                    <a:p>
                      <a:pPr algn="ctr"/>
                      <a:r>
                        <a:rPr lang="en-US" dirty="0"/>
                        <a:t>RAM Size</a:t>
                      </a:r>
                    </a:p>
                  </a:txBody>
                  <a:tcPr anchor="ctr">
                    <a:solidFill>
                      <a:srgbClr val="00B050"/>
                    </a:solidFill>
                  </a:tcPr>
                </a:tc>
                <a:tc>
                  <a:txBody>
                    <a:bodyPr/>
                    <a:lstStyle/>
                    <a:p>
                      <a:pPr algn="ctr"/>
                      <a:r>
                        <a:rPr lang="en-US" dirty="0"/>
                        <a:t>6847 mode</a:t>
                      </a:r>
                    </a:p>
                  </a:txBody>
                  <a:tcPr anchor="ctr">
                    <a:solidFill>
                      <a:srgbClr val="00B050"/>
                    </a:solidFill>
                  </a:tcPr>
                </a:tc>
                <a:tc>
                  <a:txBody>
                    <a:bodyPr/>
                    <a:lstStyle/>
                    <a:p>
                      <a:pPr algn="ctr"/>
                      <a:r>
                        <a:rPr lang="en-US" dirty="0"/>
                        <a:t>BASIC SCREEN</a:t>
                      </a:r>
                    </a:p>
                  </a:txBody>
                  <a:tcPr anchor="ctr">
                    <a:solidFill>
                      <a:srgbClr val="00B050"/>
                    </a:solidFill>
                  </a:tcPr>
                </a:tc>
                <a:tc>
                  <a:txBody>
                    <a:bodyPr/>
                    <a:lstStyle/>
                    <a:p>
                      <a:pPr algn="ctr"/>
                      <a:r>
                        <a:rPr lang="en-US" dirty="0"/>
                        <a:t>BASIC PMODE</a:t>
                      </a:r>
                    </a:p>
                  </a:txBody>
                  <a:tcPr anchor="ctr">
                    <a:solidFill>
                      <a:srgbClr val="00B050"/>
                    </a:solidFill>
                  </a:tcPr>
                </a:tc>
                <a:extLst>
                  <a:ext uri="{0D108BD9-81ED-4DB2-BD59-A6C34878D82A}">
                    <a16:rowId xmlns:a16="http://schemas.microsoft.com/office/drawing/2014/main" val="4188848416"/>
                  </a:ext>
                </a:extLst>
              </a:tr>
              <a:tr h="479156">
                <a:tc>
                  <a:txBody>
                    <a:bodyPr/>
                    <a:lstStyle/>
                    <a:p>
                      <a:pPr algn="ctr"/>
                      <a:r>
                        <a:rPr lang="en-US" dirty="0"/>
                        <a:t>RG6</a:t>
                      </a:r>
                    </a:p>
                  </a:txBody>
                  <a:tcPr anchor="ctr"/>
                </a:tc>
                <a:tc>
                  <a:txBody>
                    <a:bodyPr/>
                    <a:lstStyle/>
                    <a:p>
                      <a:pPr algn="ctr"/>
                      <a:r>
                        <a:rPr lang="en-US" dirty="0"/>
                        <a:t>256x192</a:t>
                      </a:r>
                    </a:p>
                  </a:txBody>
                  <a:tcPr anchor="ctr"/>
                </a:tc>
                <a:tc>
                  <a:txBody>
                    <a:bodyPr/>
                    <a:lstStyle/>
                    <a:p>
                      <a:pPr algn="ctr"/>
                      <a:r>
                        <a:rPr lang="en-US" dirty="0"/>
                        <a:t>2</a:t>
                      </a:r>
                    </a:p>
                  </a:txBody>
                  <a:tcPr anchor="ctr"/>
                </a:tc>
                <a:tc>
                  <a:txBody>
                    <a:bodyPr/>
                    <a:lstStyle/>
                    <a:p>
                      <a:pPr algn="ctr"/>
                      <a:r>
                        <a:rPr lang="en-US" dirty="0"/>
                        <a:t>6kB</a:t>
                      </a:r>
                    </a:p>
                  </a:txBody>
                  <a:tcPr anchor="ctr"/>
                </a:tc>
                <a:tc>
                  <a:txBody>
                    <a:bodyPr/>
                    <a:lstStyle/>
                    <a:p>
                      <a:pPr algn="ctr"/>
                      <a:r>
                        <a:rPr lang="en-US" dirty="0"/>
                        <a:t>7</a:t>
                      </a:r>
                    </a:p>
                  </a:txBody>
                  <a:tcPr anchor="ctr"/>
                </a:tc>
                <a:tc>
                  <a:txBody>
                    <a:bodyPr/>
                    <a:lstStyle/>
                    <a:p>
                      <a:pPr algn="ctr"/>
                      <a:r>
                        <a:rPr lang="en-US" dirty="0"/>
                        <a:t>1</a:t>
                      </a:r>
                    </a:p>
                  </a:txBody>
                  <a:tcPr anchor="ctr"/>
                </a:tc>
                <a:tc>
                  <a:txBody>
                    <a:bodyPr/>
                    <a:lstStyle/>
                    <a:p>
                      <a:pPr algn="ctr"/>
                      <a:r>
                        <a:rPr lang="en-US" dirty="0"/>
                        <a:t>4</a:t>
                      </a:r>
                    </a:p>
                  </a:txBody>
                  <a:tcPr anchor="ctr"/>
                </a:tc>
                <a:extLst>
                  <a:ext uri="{0D108BD9-81ED-4DB2-BD59-A6C34878D82A}">
                    <a16:rowId xmlns:a16="http://schemas.microsoft.com/office/drawing/2014/main" val="2429460428"/>
                  </a:ext>
                </a:extLst>
              </a:tr>
              <a:tr h="479156">
                <a:tc>
                  <a:txBody>
                    <a:bodyPr/>
                    <a:lstStyle/>
                    <a:p>
                      <a:pPr algn="ctr"/>
                      <a:r>
                        <a:rPr lang="en-US" dirty="0"/>
                        <a:t>CG6</a:t>
                      </a:r>
                    </a:p>
                  </a:txBody>
                  <a:tcPr anchor="ctr"/>
                </a:tc>
                <a:tc>
                  <a:txBody>
                    <a:bodyPr/>
                    <a:lstStyle/>
                    <a:p>
                      <a:pPr algn="ctr"/>
                      <a:r>
                        <a:rPr lang="en-US" dirty="0"/>
                        <a:t>128x192</a:t>
                      </a:r>
                    </a:p>
                  </a:txBody>
                  <a:tcPr anchor="ctr"/>
                </a:tc>
                <a:tc>
                  <a:txBody>
                    <a:bodyPr/>
                    <a:lstStyle/>
                    <a:p>
                      <a:pPr algn="ctr"/>
                      <a:r>
                        <a:rPr lang="en-US" dirty="0"/>
                        <a:t>4</a:t>
                      </a:r>
                    </a:p>
                  </a:txBody>
                  <a:tcPr anchor="ctr"/>
                </a:tc>
                <a:tc>
                  <a:txBody>
                    <a:bodyPr/>
                    <a:lstStyle/>
                    <a:p>
                      <a:pPr algn="ctr"/>
                      <a:r>
                        <a:rPr lang="en-US" dirty="0"/>
                        <a:t>6kB</a:t>
                      </a:r>
                    </a:p>
                  </a:txBody>
                  <a:tcPr anchor="ctr"/>
                </a:tc>
                <a:tc>
                  <a:txBody>
                    <a:bodyPr/>
                    <a:lstStyle/>
                    <a:p>
                      <a:pPr algn="ctr"/>
                      <a:r>
                        <a:rPr lang="en-US" dirty="0"/>
                        <a:t>6</a:t>
                      </a:r>
                    </a:p>
                  </a:txBody>
                  <a:tcPr anchor="ctr"/>
                </a:tc>
                <a:tc>
                  <a:txBody>
                    <a:bodyPr/>
                    <a:lstStyle/>
                    <a:p>
                      <a:pPr algn="ctr"/>
                      <a:r>
                        <a:rPr lang="en-US" dirty="0"/>
                        <a:t>1</a:t>
                      </a:r>
                    </a:p>
                  </a:txBody>
                  <a:tcPr anchor="ctr"/>
                </a:tc>
                <a:tc>
                  <a:txBody>
                    <a:bodyPr/>
                    <a:lstStyle/>
                    <a:p>
                      <a:pPr algn="ctr"/>
                      <a:r>
                        <a:rPr lang="en-US" dirty="0"/>
                        <a:t>3</a:t>
                      </a:r>
                    </a:p>
                  </a:txBody>
                  <a:tcPr anchor="ctr"/>
                </a:tc>
                <a:extLst>
                  <a:ext uri="{0D108BD9-81ED-4DB2-BD59-A6C34878D82A}">
                    <a16:rowId xmlns:a16="http://schemas.microsoft.com/office/drawing/2014/main" val="67224219"/>
                  </a:ext>
                </a:extLst>
              </a:tr>
              <a:tr h="479156">
                <a:tc>
                  <a:txBody>
                    <a:bodyPr/>
                    <a:lstStyle/>
                    <a:p>
                      <a:pPr algn="ctr"/>
                      <a:r>
                        <a:rPr lang="en-US" dirty="0"/>
                        <a:t>RG3</a:t>
                      </a:r>
                    </a:p>
                  </a:txBody>
                  <a:tcPr anchor="ctr"/>
                </a:tc>
                <a:tc>
                  <a:txBody>
                    <a:bodyPr/>
                    <a:lstStyle/>
                    <a:p>
                      <a:pPr algn="ctr"/>
                      <a:r>
                        <a:rPr lang="en-US" dirty="0"/>
                        <a:t>128x192</a:t>
                      </a:r>
                    </a:p>
                  </a:txBody>
                  <a:tcPr anchor="ctr"/>
                </a:tc>
                <a:tc>
                  <a:txBody>
                    <a:bodyPr/>
                    <a:lstStyle/>
                    <a:p>
                      <a:pPr algn="ctr"/>
                      <a:r>
                        <a:rPr lang="en-US" dirty="0"/>
                        <a:t>2</a:t>
                      </a:r>
                    </a:p>
                  </a:txBody>
                  <a:tcPr anchor="ctr"/>
                </a:tc>
                <a:tc>
                  <a:txBody>
                    <a:bodyPr/>
                    <a:lstStyle/>
                    <a:p>
                      <a:pPr algn="ctr"/>
                      <a:r>
                        <a:rPr lang="en-US" dirty="0"/>
                        <a:t>3kB</a:t>
                      </a:r>
                    </a:p>
                  </a:txBody>
                  <a:tcPr anchor="ctr"/>
                </a:tc>
                <a:tc>
                  <a:txBody>
                    <a:bodyPr/>
                    <a:lstStyle/>
                    <a:p>
                      <a:pPr algn="ctr"/>
                      <a:r>
                        <a:rPr lang="en-US" dirty="0"/>
                        <a:t>5</a:t>
                      </a:r>
                    </a:p>
                  </a:txBody>
                  <a:tcPr anchor="ctr"/>
                </a:tc>
                <a:tc>
                  <a:txBody>
                    <a:bodyPr/>
                    <a:lstStyle/>
                    <a:p>
                      <a:pPr algn="ctr"/>
                      <a:r>
                        <a:rPr lang="en-US" dirty="0"/>
                        <a:t>1</a:t>
                      </a:r>
                    </a:p>
                  </a:txBody>
                  <a:tcPr anchor="ctr"/>
                </a:tc>
                <a:tc>
                  <a:txBody>
                    <a:bodyPr/>
                    <a:lstStyle/>
                    <a:p>
                      <a:pPr algn="ctr"/>
                      <a:r>
                        <a:rPr lang="en-US" dirty="0"/>
                        <a:t>2</a:t>
                      </a:r>
                    </a:p>
                  </a:txBody>
                  <a:tcPr anchor="ctr"/>
                </a:tc>
                <a:extLst>
                  <a:ext uri="{0D108BD9-81ED-4DB2-BD59-A6C34878D82A}">
                    <a16:rowId xmlns:a16="http://schemas.microsoft.com/office/drawing/2014/main" val="3342370308"/>
                  </a:ext>
                </a:extLst>
              </a:tr>
              <a:tr h="479156">
                <a:tc>
                  <a:txBody>
                    <a:bodyPr/>
                    <a:lstStyle/>
                    <a:p>
                      <a:pPr algn="ctr"/>
                      <a:r>
                        <a:rPr lang="en-US" dirty="0"/>
                        <a:t>CG3</a:t>
                      </a:r>
                    </a:p>
                  </a:txBody>
                  <a:tcPr anchor="ctr"/>
                </a:tc>
                <a:tc>
                  <a:txBody>
                    <a:bodyPr/>
                    <a:lstStyle/>
                    <a:p>
                      <a:pPr algn="ctr"/>
                      <a:r>
                        <a:rPr lang="en-US" dirty="0"/>
                        <a:t>128x96</a:t>
                      </a:r>
                    </a:p>
                  </a:txBody>
                  <a:tcPr anchor="ctr"/>
                </a:tc>
                <a:tc>
                  <a:txBody>
                    <a:bodyPr/>
                    <a:lstStyle/>
                    <a:p>
                      <a:pPr algn="ctr"/>
                      <a:r>
                        <a:rPr lang="en-US" dirty="0"/>
                        <a:t>4</a:t>
                      </a:r>
                    </a:p>
                  </a:txBody>
                  <a:tcPr anchor="ctr"/>
                </a:tc>
                <a:tc>
                  <a:txBody>
                    <a:bodyPr/>
                    <a:lstStyle/>
                    <a:p>
                      <a:pPr algn="ctr"/>
                      <a:r>
                        <a:rPr lang="en-US" dirty="0"/>
                        <a:t>3kB</a:t>
                      </a:r>
                    </a:p>
                  </a:txBody>
                  <a:tcPr anchor="ctr"/>
                </a:tc>
                <a:tc>
                  <a:txBody>
                    <a:bodyPr/>
                    <a:lstStyle/>
                    <a:p>
                      <a:pPr algn="ctr"/>
                      <a:r>
                        <a:rPr lang="en-US" dirty="0"/>
                        <a:t>4</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312629345"/>
                  </a:ext>
                </a:extLst>
              </a:tr>
              <a:tr h="479156">
                <a:tc>
                  <a:txBody>
                    <a:bodyPr/>
                    <a:lstStyle/>
                    <a:p>
                      <a:pPr algn="ctr"/>
                      <a:r>
                        <a:rPr lang="en-US" dirty="0"/>
                        <a:t>RG2</a:t>
                      </a:r>
                    </a:p>
                  </a:txBody>
                  <a:tcPr anchor="ctr"/>
                </a:tc>
                <a:tc>
                  <a:txBody>
                    <a:bodyPr/>
                    <a:lstStyle/>
                    <a:p>
                      <a:pPr algn="ctr"/>
                      <a:r>
                        <a:rPr lang="en-US" dirty="0"/>
                        <a:t>128x96</a:t>
                      </a:r>
                    </a:p>
                  </a:txBody>
                  <a:tcPr anchor="ctr"/>
                </a:tc>
                <a:tc>
                  <a:txBody>
                    <a:bodyPr/>
                    <a:lstStyle/>
                    <a:p>
                      <a:pPr algn="ctr"/>
                      <a:r>
                        <a:rPr lang="en-US" dirty="0"/>
                        <a:t>2</a:t>
                      </a:r>
                    </a:p>
                  </a:txBody>
                  <a:tcPr anchor="ctr"/>
                </a:tc>
                <a:tc>
                  <a:txBody>
                    <a:bodyPr/>
                    <a:lstStyle/>
                    <a:p>
                      <a:pPr algn="ctr"/>
                      <a:r>
                        <a:rPr lang="en-US" dirty="0"/>
                        <a:t>1.5kB</a:t>
                      </a:r>
                    </a:p>
                  </a:txBody>
                  <a:tcPr anchor="ctr"/>
                </a:tc>
                <a:tc>
                  <a:txBody>
                    <a:bodyPr/>
                    <a:lstStyle/>
                    <a:p>
                      <a:pPr algn="ctr"/>
                      <a:r>
                        <a:rPr lang="en-US" dirty="0"/>
                        <a:t>3</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2557688501"/>
                  </a:ext>
                </a:extLst>
              </a:tr>
              <a:tr h="479156">
                <a:tc>
                  <a:txBody>
                    <a:bodyPr/>
                    <a:lstStyle/>
                    <a:p>
                      <a:pPr algn="ctr"/>
                      <a:r>
                        <a:rPr lang="en-US" dirty="0"/>
                        <a:t>CG2</a:t>
                      </a:r>
                    </a:p>
                  </a:txBody>
                  <a:tcPr anchor="ctr">
                    <a:solidFill>
                      <a:schemeClr val="accent1"/>
                    </a:solidFill>
                  </a:tcPr>
                </a:tc>
                <a:tc>
                  <a:txBody>
                    <a:bodyPr/>
                    <a:lstStyle/>
                    <a:p>
                      <a:pPr algn="ctr"/>
                      <a:r>
                        <a:rPr lang="en-US" dirty="0"/>
                        <a:t>128x64</a:t>
                      </a:r>
                    </a:p>
                  </a:txBody>
                  <a:tcPr anchor="ctr">
                    <a:solidFill>
                      <a:schemeClr val="accent1"/>
                    </a:solidFill>
                  </a:tcPr>
                </a:tc>
                <a:tc>
                  <a:txBody>
                    <a:bodyPr/>
                    <a:lstStyle/>
                    <a:p>
                      <a:pPr algn="ctr"/>
                      <a:r>
                        <a:rPr lang="en-US" dirty="0"/>
                        <a:t>4</a:t>
                      </a:r>
                    </a:p>
                  </a:txBody>
                  <a:tcPr anchor="ctr">
                    <a:solidFill>
                      <a:schemeClr val="accent1"/>
                    </a:solidFill>
                  </a:tcPr>
                </a:tc>
                <a:tc>
                  <a:txBody>
                    <a:bodyPr/>
                    <a:lstStyle/>
                    <a:p>
                      <a:pPr algn="ctr"/>
                      <a:r>
                        <a:rPr lang="en-US" dirty="0"/>
                        <a:t>2kB</a:t>
                      </a:r>
                    </a:p>
                  </a:txBody>
                  <a:tcPr anchor="ctr">
                    <a:solidFill>
                      <a:schemeClr val="accent1"/>
                    </a:solidFill>
                  </a:tcPr>
                </a:tc>
                <a:tc>
                  <a:txBody>
                    <a:bodyPr/>
                    <a:lstStyle/>
                    <a:p>
                      <a:pPr algn="ctr"/>
                      <a:r>
                        <a:rPr lang="en-US" dirty="0"/>
                        <a:t>2</a:t>
                      </a:r>
                    </a:p>
                  </a:txBody>
                  <a:tcPr anchor="ctr">
                    <a:solidFill>
                      <a:schemeClr val="accent1"/>
                    </a:solidFill>
                  </a:tcPr>
                </a:tc>
                <a:tc>
                  <a:txBody>
                    <a:bodyPr/>
                    <a:lstStyle/>
                    <a:p>
                      <a:pPr algn="ctr"/>
                      <a:endParaRPr lang="en-US" dirty="0"/>
                    </a:p>
                  </a:txBody>
                  <a:tcPr anchor="ctr">
                    <a:solidFill>
                      <a:schemeClr val="accent1"/>
                    </a:solidFill>
                  </a:tcPr>
                </a:tc>
                <a:tc>
                  <a:txBody>
                    <a:bodyPr/>
                    <a:lstStyle/>
                    <a:p>
                      <a:pPr algn="ctr"/>
                      <a:r>
                        <a:rPr lang="en-US" dirty="0"/>
                        <a:t>“-1”?</a:t>
                      </a:r>
                    </a:p>
                  </a:txBody>
                  <a:tcPr anchor="ctr">
                    <a:solidFill>
                      <a:schemeClr val="accent1"/>
                    </a:solidFill>
                  </a:tcPr>
                </a:tc>
                <a:extLst>
                  <a:ext uri="{0D108BD9-81ED-4DB2-BD59-A6C34878D82A}">
                    <a16:rowId xmlns:a16="http://schemas.microsoft.com/office/drawing/2014/main" val="1065345077"/>
                  </a:ext>
                </a:extLst>
              </a:tr>
              <a:tr h="479156">
                <a:tc>
                  <a:txBody>
                    <a:bodyPr/>
                    <a:lstStyle/>
                    <a:p>
                      <a:pPr algn="ctr"/>
                      <a:r>
                        <a:rPr lang="en-US" dirty="0"/>
                        <a:t>RG1</a:t>
                      </a:r>
                    </a:p>
                  </a:txBody>
                  <a:tcPr anchor="ctr"/>
                </a:tc>
                <a:tc>
                  <a:txBody>
                    <a:bodyPr/>
                    <a:lstStyle/>
                    <a:p>
                      <a:pPr algn="ctr"/>
                      <a:r>
                        <a:rPr lang="en-US" dirty="0"/>
                        <a:t>128x64</a:t>
                      </a:r>
                    </a:p>
                  </a:txBody>
                  <a:tcPr anchor="ctr"/>
                </a:tc>
                <a:tc>
                  <a:txBody>
                    <a:bodyPr/>
                    <a:lstStyle/>
                    <a:p>
                      <a:pPr algn="ctr"/>
                      <a:r>
                        <a:rPr lang="en-US" dirty="0"/>
                        <a:t>2</a:t>
                      </a:r>
                    </a:p>
                  </a:txBody>
                  <a:tcPr anchor="ctr"/>
                </a:tc>
                <a:tc>
                  <a:txBody>
                    <a:bodyPr/>
                    <a:lstStyle/>
                    <a:p>
                      <a:pPr algn="ctr"/>
                      <a:r>
                        <a:rPr lang="en-US" dirty="0"/>
                        <a:t>1kB</a:t>
                      </a:r>
                    </a:p>
                  </a:txBody>
                  <a:tcPr anchor="ctr"/>
                </a:tc>
                <a:tc>
                  <a:txBody>
                    <a:bodyPr/>
                    <a:lstStyle/>
                    <a:p>
                      <a:pPr algn="ctr"/>
                      <a:r>
                        <a:rPr lang="en-US" dirty="0"/>
                        <a:t>1</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4161891912"/>
                  </a:ext>
                </a:extLst>
              </a:tr>
              <a:tr h="380998">
                <a:tc>
                  <a:txBody>
                    <a:bodyPr/>
                    <a:lstStyle/>
                    <a:p>
                      <a:pPr algn="ctr"/>
                      <a:r>
                        <a:rPr lang="en-US" dirty="0"/>
                        <a:t>CG1</a:t>
                      </a:r>
                    </a:p>
                  </a:txBody>
                  <a:tcPr anchor="ctr"/>
                </a:tc>
                <a:tc>
                  <a:txBody>
                    <a:bodyPr/>
                    <a:lstStyle/>
                    <a:p>
                      <a:pPr algn="ctr"/>
                      <a:r>
                        <a:rPr lang="en-US" dirty="0"/>
                        <a:t>64x64</a:t>
                      </a:r>
                    </a:p>
                  </a:txBody>
                  <a:tcPr anchor="ctr"/>
                </a:tc>
                <a:tc>
                  <a:txBody>
                    <a:bodyPr/>
                    <a:lstStyle/>
                    <a:p>
                      <a:pPr algn="ctr"/>
                      <a:r>
                        <a:rPr lang="en-US" dirty="0"/>
                        <a:t>4</a:t>
                      </a:r>
                    </a:p>
                  </a:txBody>
                  <a:tcPr anchor="ctr"/>
                </a:tc>
                <a:tc>
                  <a:txBody>
                    <a:bodyPr/>
                    <a:lstStyle/>
                    <a:p>
                      <a:pPr algn="ctr"/>
                      <a:r>
                        <a:rPr lang="en-US" dirty="0"/>
                        <a:t>1kB</a:t>
                      </a:r>
                    </a:p>
                  </a:txBody>
                  <a:tcPr anchor="ctr"/>
                </a:tc>
                <a:tc>
                  <a:txBody>
                    <a:bodyPr/>
                    <a:lstStyle/>
                    <a:p>
                      <a:pPr algn="ctr"/>
                      <a:r>
                        <a:rPr lang="en-US" dirty="0"/>
                        <a:t>0</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454311200"/>
                  </a:ext>
                </a:extLst>
              </a:tr>
              <a:tr h="479156">
                <a:tc>
                  <a:txBody>
                    <a:bodyPr/>
                    <a:lstStyle/>
                    <a:p>
                      <a:pPr algn="ctr"/>
                      <a:r>
                        <a:rPr lang="en-US" dirty="0"/>
                        <a:t>Text/SG</a:t>
                      </a:r>
                    </a:p>
                  </a:txBody>
                  <a:tcPr anchor="ctr">
                    <a:solidFill>
                      <a:schemeClr val="bg2">
                        <a:lumMod val="50000"/>
                        <a:lumOff val="50000"/>
                      </a:schemeClr>
                    </a:solidFill>
                  </a:tcPr>
                </a:tc>
                <a:tc>
                  <a:txBody>
                    <a:bodyPr/>
                    <a:lstStyle/>
                    <a:p>
                      <a:pPr algn="ctr"/>
                      <a:r>
                        <a:rPr lang="en-US" dirty="0"/>
                        <a:t>32x16/64x32</a:t>
                      </a:r>
                    </a:p>
                  </a:txBody>
                  <a:tcPr anchor="ctr">
                    <a:solidFill>
                      <a:schemeClr val="bg2">
                        <a:lumMod val="50000"/>
                        <a:lumOff val="50000"/>
                      </a:schemeClr>
                    </a:solidFill>
                  </a:tcPr>
                </a:tc>
                <a:tc>
                  <a:txBody>
                    <a:bodyPr/>
                    <a:lstStyle/>
                    <a:p>
                      <a:pPr algn="ctr"/>
                      <a:r>
                        <a:rPr lang="en-US" dirty="0"/>
                        <a:t>2/8+</a:t>
                      </a:r>
                    </a:p>
                  </a:txBody>
                  <a:tcPr anchor="ctr">
                    <a:solidFill>
                      <a:schemeClr val="bg2">
                        <a:lumMod val="50000"/>
                        <a:lumOff val="50000"/>
                      </a:schemeClr>
                    </a:solidFill>
                  </a:tcPr>
                </a:tc>
                <a:tc>
                  <a:txBody>
                    <a:bodyPr/>
                    <a:lstStyle/>
                    <a:p>
                      <a:pPr algn="ctr"/>
                      <a:r>
                        <a:rPr lang="en-US" dirty="0"/>
                        <a:t>0.5kB</a:t>
                      </a:r>
                    </a:p>
                  </a:txBody>
                  <a:tcPr anchor="ctr">
                    <a:solidFill>
                      <a:schemeClr val="bg2">
                        <a:lumMod val="50000"/>
                        <a:lumOff val="50000"/>
                      </a:schemeClr>
                    </a:solidFill>
                  </a:tcPr>
                </a:tc>
                <a:tc>
                  <a:txBody>
                    <a:bodyPr/>
                    <a:lstStyle/>
                    <a:p>
                      <a:pPr algn="ctr"/>
                      <a:r>
                        <a:rPr lang="en-US" dirty="0"/>
                        <a:t>N/A</a:t>
                      </a:r>
                    </a:p>
                  </a:txBody>
                  <a:tcPr anchor="ctr">
                    <a:solidFill>
                      <a:schemeClr val="bg2">
                        <a:lumMod val="50000"/>
                        <a:lumOff val="50000"/>
                      </a:schemeClr>
                    </a:solidFill>
                  </a:tcPr>
                </a:tc>
                <a:tc>
                  <a:txBody>
                    <a:bodyPr/>
                    <a:lstStyle/>
                    <a:p>
                      <a:pPr algn="ctr"/>
                      <a:r>
                        <a:rPr lang="en-US" dirty="0"/>
                        <a:t>0</a:t>
                      </a:r>
                    </a:p>
                  </a:txBody>
                  <a:tcPr anchor="ctr">
                    <a:solidFill>
                      <a:schemeClr val="bg2">
                        <a:lumMod val="50000"/>
                        <a:lumOff val="50000"/>
                      </a:schemeClr>
                    </a:solidFill>
                  </a:tcPr>
                </a:tc>
                <a:tc>
                  <a:txBody>
                    <a:bodyPr/>
                    <a:lstStyle/>
                    <a:p>
                      <a:pPr algn="ctr"/>
                      <a:endParaRPr lang="en-US" dirty="0"/>
                    </a:p>
                  </a:txBody>
                  <a:tcPr anchor="ctr">
                    <a:solidFill>
                      <a:schemeClr val="bg2">
                        <a:lumMod val="50000"/>
                        <a:lumOff val="50000"/>
                      </a:schemeClr>
                    </a:solidFill>
                  </a:tcPr>
                </a:tc>
                <a:extLst>
                  <a:ext uri="{0D108BD9-81ED-4DB2-BD59-A6C34878D82A}">
                    <a16:rowId xmlns:a16="http://schemas.microsoft.com/office/drawing/2014/main" val="2215722929"/>
                  </a:ext>
                </a:extLst>
              </a:tr>
            </a:tbl>
          </a:graphicData>
        </a:graphic>
      </p:graphicFrame>
    </p:spTree>
    <p:extLst>
      <p:ext uri="{BB962C8B-B14F-4D97-AF65-F5344CB8AC3E}">
        <p14:creationId xmlns:p14="http://schemas.microsoft.com/office/powerpoint/2010/main" val="1313928155"/>
      </p:ext>
    </p:extLst>
  </p:cSld>
  <p:clrMapOvr>
    <a:masterClrMapping/>
  </p:clrMapOvr>
</p:sld>
</file>

<file path=ppt/theme/theme1.xml><?xml version="1.0" encoding="utf-8"?>
<a:theme xmlns:a="http://schemas.openxmlformats.org/drawingml/2006/main" name="CoCoVGA_CoCoFEST2016">
  <a:themeElements>
    <a:clrScheme name="Aspect">
      <a:dk1>
        <a:sysClr val="windowText" lastClr="000000"/>
      </a:dk1>
      <a:lt1>
        <a:sysClr val="window" lastClr="C0C0C0"/>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C0C0C0"/>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CoCoVGA_CoCoFEST2016</Template>
  <TotalTime>14516</TotalTime>
  <Words>4284</Words>
  <Application>Microsoft Office PowerPoint</Application>
  <PresentationFormat>On-screen Show (4:3)</PresentationFormat>
  <Paragraphs>595</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Hot CoCo</vt:lpstr>
      <vt:lpstr>CoCoVGA_CoCoFEST2016</vt:lpstr>
      <vt:lpstr>PowerPoint Presentation</vt:lpstr>
      <vt:lpstr>PowerPoint Presentation</vt:lpstr>
      <vt:lpstr>Project Review</vt:lpstr>
      <vt:lpstr>Project Status</vt:lpstr>
      <vt:lpstr>Production Kit - Now Available!</vt:lpstr>
      <vt:lpstr>Production Kit – Example Installation</vt:lpstr>
      <vt:lpstr>Why 64-Column Text in HW?</vt:lpstr>
      <vt:lpstr>BASIC 64-Column Mode Requirements</vt:lpstr>
      <vt:lpstr>6847 vs. BASIC Modes</vt:lpstr>
      <vt:lpstr>DECB 64-Column Memory Map</vt:lpstr>
      <vt:lpstr>Configure CoCoVGA</vt:lpstr>
      <vt:lpstr>Allocate Video RAM</vt:lpstr>
      <vt:lpstr>Enter All-RAM Mode</vt:lpstr>
      <vt:lpstr>ECB - Graphics SCREEN</vt:lpstr>
      <vt:lpstr>ECB - Alphanumeric/SG SCREEN</vt:lpstr>
      <vt:lpstr>CB – Display Device Bounds</vt:lpstr>
      <vt:lpstr>CB – Output a Character</vt:lpstr>
      <vt:lpstr>CB – PRINT and CLS</vt:lpstr>
      <vt:lpstr>CB – SET/RESET Address Calculations</vt:lpstr>
      <vt:lpstr>CB – Cassette Status</vt:lpstr>
      <vt:lpstr>Finishing Touches</vt:lpstr>
      <vt:lpstr>Example Screen Shot</vt:lpstr>
      <vt:lpstr>PowerPoint Presentation</vt:lpstr>
      <vt:lpstr>Current Configurable Features</vt:lpstr>
      <vt:lpstr>Screen Shots</vt:lpstr>
      <vt:lpstr>Software Mode Control</vt:lpstr>
      <vt:lpstr>CoCoVGA Snooping 6847</vt:lpstr>
      <vt:lpstr>CoCoVGA Internal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BDonahe</dc:creator>
  <cp:lastModifiedBy>Brendan Donahe</cp:lastModifiedBy>
  <cp:revision>174</cp:revision>
  <dcterms:created xsi:type="dcterms:W3CDTF">2016-04-22T05:20:08Z</dcterms:created>
  <dcterms:modified xsi:type="dcterms:W3CDTF">2017-10-08T04:07:14Z</dcterms:modified>
</cp:coreProperties>
</file>